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5" r:id="rId3"/>
    <p:sldId id="318" r:id="rId4"/>
    <p:sldId id="316" r:id="rId5"/>
    <p:sldId id="310" r:id="rId6"/>
    <p:sldId id="314" r:id="rId7"/>
    <p:sldId id="319" r:id="rId8"/>
    <p:sldId id="313" r:id="rId9"/>
    <p:sldId id="317" r:id="rId10"/>
    <p:sldId id="309" r:id="rId11"/>
    <p:sldId id="308" r:id="rId12"/>
    <p:sldId id="258" r:id="rId13"/>
  </p:sldIdLst>
  <p:sldSz cx="12239625" cy="719931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CF1F8"/>
    <a:srgbClr val="F05A28"/>
    <a:srgbClr val="0082C8"/>
    <a:srgbClr val="000000"/>
    <a:srgbClr val="EBEB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5726" autoAdjust="0"/>
  </p:normalViewPr>
  <p:slideViewPr>
    <p:cSldViewPr snapToGrid="0" snapToObjects="1">
      <p:cViewPr>
        <p:scale>
          <a:sx n="112" d="100"/>
          <a:sy n="112" d="100"/>
        </p:scale>
        <p:origin x="-582" y="-78"/>
      </p:cViewPr>
      <p:guideLst>
        <p:guide orient="horz" pos="2267"/>
        <p:guide pos="38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Z:\&#1054;&#1090;&#1082;&#1088;&#1099;&#1090;&#1099;&#1081;%20&#1073;&#1102;&#1076;&#1078;&#1077;&#1090;\&#1072;&#1088;&#1093;&#1080;&#1074;\&#1044;&#1080;&#1072;&#1075;&#1088;&#1072;&#1084;&#1084;&#1072;%20&#1082;%20&#1089;&#1083;&#1072;&#1081;&#1076;&#1091;%20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plotArea>
      <c:layout>
        <c:manualLayout>
          <c:layoutTarget val="inner"/>
          <c:xMode val="edge"/>
          <c:yMode val="edge"/>
          <c:x val="4.1322309567871683E-3"/>
          <c:y val="6.4497726441698724E-2"/>
          <c:w val="0.96969697298356594"/>
          <c:h val="0.78272136861751063"/>
        </c:manualLayout>
      </c:layout>
      <c:barChart>
        <c:barDir val="col"/>
        <c:grouping val="stacked"/>
        <c:ser>
          <c:idx val="0"/>
          <c:order val="0"/>
          <c:tx>
            <c:strRef>
              <c:f>Лист1!$A$1</c:f>
              <c:strCache>
                <c:ptCount val="1"/>
                <c:pt idx="0">
                  <c:v>Год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Внебюджетные средства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12426222.699999981</c:v>
                </c:pt>
                <c:pt idx="1">
                  <c:v>12902145.300000004</c:v>
                </c:pt>
                <c:pt idx="2">
                  <c:v>12944338.5</c:v>
                </c:pt>
                <c:pt idx="3">
                  <c:v>13488854.9</c:v>
                </c:pt>
                <c:pt idx="4">
                  <c:v>16267014.6</c:v>
                </c:pt>
                <c:pt idx="5">
                  <c:v>16526456.800000004</c:v>
                </c:pt>
                <c:pt idx="6">
                  <c:v>17722212.979999997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chemeClr val="accent2">
                <a:lumMod val="75000"/>
                <a:lumOff val="25000"/>
              </a:schemeClr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Лист1!$C$2:$C$8</c:f>
              <c:numCache>
                <c:formatCode>#,##0.00</c:formatCode>
                <c:ptCount val="7"/>
                <c:pt idx="0">
                  <c:v>9526905.599999981</c:v>
                </c:pt>
                <c:pt idx="1">
                  <c:v>9618156.9000000004</c:v>
                </c:pt>
                <c:pt idx="2">
                  <c:v>9444554.699999975</c:v>
                </c:pt>
                <c:pt idx="3">
                  <c:v>10254891.800000004</c:v>
                </c:pt>
                <c:pt idx="4">
                  <c:v>11259202.600000001</c:v>
                </c:pt>
                <c:pt idx="5">
                  <c:v>12314596.800000004</c:v>
                </c:pt>
                <c:pt idx="6">
                  <c:v>10823407.800000004</c:v>
                </c:pt>
              </c:numCache>
            </c:numRef>
          </c:val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Лист1!$D$2:$D$8</c:f>
              <c:numCache>
                <c:formatCode>#,##0.00</c:formatCode>
                <c:ptCount val="7"/>
                <c:pt idx="0">
                  <c:v>466073</c:v>
                </c:pt>
                <c:pt idx="1">
                  <c:v>410710.4</c:v>
                </c:pt>
                <c:pt idx="2">
                  <c:v>395082.3</c:v>
                </c:pt>
                <c:pt idx="3">
                  <c:v>240252.2</c:v>
                </c:pt>
                <c:pt idx="4">
                  <c:v>352530.8</c:v>
                </c:pt>
                <c:pt idx="5">
                  <c:v>695176.89999999898</c:v>
                </c:pt>
                <c:pt idx="6">
                  <c:v>791014.3</c:v>
                </c:pt>
              </c:numCache>
            </c:numRef>
          </c:val>
        </c:ser>
        <c:overlap val="100"/>
        <c:axId val="78033280"/>
        <c:axId val="78034816"/>
      </c:barChart>
      <c:dateAx>
        <c:axId val="78033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8034816"/>
        <c:crosses val="autoZero"/>
        <c:lblOffset val="100"/>
        <c:baseTimeUnit val="days"/>
      </c:dateAx>
      <c:valAx>
        <c:axId val="78034816"/>
        <c:scaling>
          <c:orientation val="minMax"/>
        </c:scaling>
        <c:delete val="1"/>
        <c:axPos val="l"/>
        <c:numFmt formatCode="General" sourceLinked="1"/>
        <c:tickLblPos val="none"/>
        <c:crossAx val="78033280"/>
        <c:crosses val="autoZero"/>
        <c:crossBetween val="between"/>
      </c:valAx>
      <c:spPr>
        <a:noFill/>
        <a:scene3d>
          <a:camera prst="orthographicFront"/>
          <a:lightRig rig="threePt" dir="t"/>
        </a:scene3d>
        <a:sp3d prstMaterial="metal"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91924728474836659"/>
          <c:w val="0.99317478516171143"/>
          <c:h val="8.0752715251633245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4435413655329788E-2"/>
          <c:y val="8.7481882238135439E-2"/>
          <c:w val="0.94217285930922767"/>
          <c:h val="0.6560016072786817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05A28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 smtClean="0"/>
                      <a:t>8</a:t>
                    </a:r>
                    <a:r>
                      <a:rPr lang="ru-RU" sz="1600" b="1" smtClean="0"/>
                      <a:t>3</a:t>
                    </a:r>
                    <a:r>
                      <a:rPr lang="en-US" sz="1600" b="1" smtClean="0"/>
                      <a:t>%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8</a:t>
                    </a:r>
                    <a:r>
                      <a:rPr lang="ru-RU" sz="1600" smtClean="0"/>
                      <a:t>5</a:t>
                    </a:r>
                    <a:r>
                      <a:rPr lang="en-US" sz="1600" smtClean="0"/>
                      <a:t>%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86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 baseline="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0.85000000000000064</c:v>
                </c:pt>
                <c:pt idx="1">
                  <c:v>0.9</c:v>
                </c:pt>
                <c:pt idx="2">
                  <c:v>0.95600000000000063</c:v>
                </c:pt>
                <c:pt idx="3">
                  <c:v>1</c:v>
                </c:pt>
              </c:numCache>
            </c:numRef>
          </c:val>
        </c:ser>
        <c:gapWidth val="88"/>
        <c:axId val="129114496"/>
        <c:axId val="129116032"/>
      </c:barChart>
      <c:catAx>
        <c:axId val="1291144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29116032"/>
        <c:crosses val="autoZero"/>
        <c:auto val="1"/>
        <c:lblAlgn val="ctr"/>
        <c:lblOffset val="100"/>
      </c:catAx>
      <c:valAx>
        <c:axId val="129116032"/>
        <c:scaling>
          <c:orientation val="minMax"/>
        </c:scaling>
        <c:delete val="1"/>
        <c:axPos val="l"/>
        <c:numFmt formatCode="0%" sourceLinked="1"/>
        <c:tickLblPos val="none"/>
        <c:crossAx val="1291144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B616A-551B-49C5-9585-85D2F26D80B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04E4D2-5E95-4F75-AF7E-A15A64AF13C4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000" b="1" dirty="0" smtClean="0"/>
            <a:t>2019 год *</a:t>
          </a:r>
        </a:p>
      </dgm:t>
    </dgm:pt>
    <dgm:pt modelId="{5D2E98C0-7E62-451A-819D-65CBAF174E17}" type="parTrans" cxnId="{088FB145-A3AA-40E9-A22B-4387BB771688}">
      <dgm:prSet/>
      <dgm:spPr/>
      <dgm:t>
        <a:bodyPr/>
        <a:lstStyle/>
        <a:p>
          <a:endParaRPr lang="ru-RU"/>
        </a:p>
      </dgm:t>
    </dgm:pt>
    <dgm:pt modelId="{7EBF9158-582C-4A1F-AEC9-A106362E17ED}" type="sibTrans" cxnId="{088FB145-A3AA-40E9-A22B-4387BB771688}">
      <dgm:prSet/>
      <dgm:spPr>
        <a:solidFill>
          <a:schemeClr val="accent5"/>
        </a:solidFill>
        <a:ln>
          <a:solidFill>
            <a:srgbClr val="97CAC5"/>
          </a:solidFill>
        </a:ln>
      </dgm:spPr>
      <dgm:t>
        <a:bodyPr/>
        <a:lstStyle/>
        <a:p>
          <a:endParaRPr lang="ru-RU"/>
        </a:p>
      </dgm:t>
    </dgm:pt>
    <dgm:pt modelId="{7931B740-A94F-44C2-8089-A24BF1BE0190}">
      <dgm:prSet phldrT="[Текст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ru-RU" sz="1100" dirty="0" smtClean="0"/>
            <a:t>136 032,8 тыс.руб.</a:t>
          </a:r>
          <a:endParaRPr lang="ru-RU" sz="1100" dirty="0"/>
        </a:p>
      </dgm:t>
    </dgm:pt>
    <dgm:pt modelId="{CDC9BADE-B0AB-45D8-8109-E1BE0350FFE2}" type="parTrans" cxnId="{CD24444E-67C2-4742-A8C5-F99D4ABFDA91}">
      <dgm:prSet/>
      <dgm:spPr/>
      <dgm:t>
        <a:bodyPr/>
        <a:lstStyle/>
        <a:p>
          <a:endParaRPr lang="ru-RU"/>
        </a:p>
      </dgm:t>
    </dgm:pt>
    <dgm:pt modelId="{FD0347FA-42FD-458A-B546-94C5073677D2}" type="sibTrans" cxnId="{CD24444E-67C2-4742-A8C5-F99D4ABFDA91}">
      <dgm:prSet/>
      <dgm:spPr/>
      <dgm:t>
        <a:bodyPr/>
        <a:lstStyle/>
        <a:p>
          <a:endParaRPr lang="ru-RU"/>
        </a:p>
      </dgm:t>
    </dgm:pt>
    <dgm:pt modelId="{BA38CA74-6725-42DC-AB59-8921A6D03A33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b="1" dirty="0" smtClean="0"/>
            <a:t>2020 год</a:t>
          </a:r>
          <a:endParaRPr lang="ru-RU" b="1" dirty="0"/>
        </a:p>
      </dgm:t>
    </dgm:pt>
    <dgm:pt modelId="{9C56B18E-9BE8-48F3-99E5-5DF1E6DA9437}" type="parTrans" cxnId="{036E9CB1-9192-4236-A0C1-03C49577E63B}">
      <dgm:prSet/>
      <dgm:spPr/>
      <dgm:t>
        <a:bodyPr/>
        <a:lstStyle/>
        <a:p>
          <a:endParaRPr lang="ru-RU"/>
        </a:p>
      </dgm:t>
    </dgm:pt>
    <dgm:pt modelId="{D123D6F2-C95E-4D20-AD88-1AF81F87168B}" type="sibTrans" cxnId="{036E9CB1-9192-4236-A0C1-03C49577E63B}">
      <dgm:prSet/>
      <dgm:spPr>
        <a:solidFill>
          <a:schemeClr val="accent5"/>
        </a:solidFill>
        <a:ln>
          <a:solidFill>
            <a:srgbClr val="97CAC5"/>
          </a:solidFill>
        </a:ln>
      </dgm:spPr>
      <dgm:t>
        <a:bodyPr/>
        <a:lstStyle/>
        <a:p>
          <a:endParaRPr lang="ru-RU"/>
        </a:p>
      </dgm:t>
    </dgm:pt>
    <dgm:pt modelId="{E90C4007-1E75-4925-96E5-A366C3B06CA4}">
      <dgm:prSet phldrT="[Текст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ru-RU" sz="1100" dirty="0" smtClean="0"/>
            <a:t>168 889,0 тыс. руб.</a:t>
          </a:r>
          <a:endParaRPr lang="ru-RU" sz="1100" dirty="0"/>
        </a:p>
      </dgm:t>
    </dgm:pt>
    <dgm:pt modelId="{B7DE4B8A-B9B7-4C98-AABD-8F5AC882C744}" type="parTrans" cxnId="{88754F07-1FA3-4531-AD31-B2AC9D303DD5}">
      <dgm:prSet/>
      <dgm:spPr/>
      <dgm:t>
        <a:bodyPr/>
        <a:lstStyle/>
        <a:p>
          <a:endParaRPr lang="ru-RU"/>
        </a:p>
      </dgm:t>
    </dgm:pt>
    <dgm:pt modelId="{1D18E59F-7F6D-4201-8699-6C4E73608F0B}" type="sibTrans" cxnId="{88754F07-1FA3-4531-AD31-B2AC9D303DD5}">
      <dgm:prSet/>
      <dgm:spPr/>
      <dgm:t>
        <a:bodyPr/>
        <a:lstStyle/>
        <a:p>
          <a:endParaRPr lang="ru-RU"/>
        </a:p>
      </dgm:t>
    </dgm:pt>
    <dgm:pt modelId="{3B87BFD3-BB5D-4B47-AB40-ED5B0F307571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b="1" dirty="0" smtClean="0"/>
            <a:t>2021 год</a:t>
          </a:r>
          <a:endParaRPr lang="ru-RU" b="1" dirty="0"/>
        </a:p>
      </dgm:t>
    </dgm:pt>
    <dgm:pt modelId="{7833E667-3A4A-4F3C-B118-8B9B4D100302}" type="parTrans" cxnId="{15ECCF7F-A622-400B-BEEA-52BCB368F588}">
      <dgm:prSet/>
      <dgm:spPr/>
      <dgm:t>
        <a:bodyPr/>
        <a:lstStyle/>
        <a:p>
          <a:endParaRPr lang="ru-RU"/>
        </a:p>
      </dgm:t>
    </dgm:pt>
    <dgm:pt modelId="{510A8B7A-9D08-4B5E-9BB0-62B13AFE88D2}" type="sibTrans" cxnId="{15ECCF7F-A622-400B-BEEA-52BCB368F588}">
      <dgm:prSet/>
      <dgm:spPr>
        <a:solidFill>
          <a:srgbClr val="F05A28"/>
        </a:solidFill>
        <a:ln>
          <a:solidFill>
            <a:srgbClr val="97CAC5"/>
          </a:solidFill>
        </a:ln>
      </dgm:spPr>
      <dgm:t>
        <a:bodyPr/>
        <a:lstStyle/>
        <a:p>
          <a:endParaRPr lang="ru-RU"/>
        </a:p>
      </dgm:t>
    </dgm:pt>
    <dgm:pt modelId="{6E526B17-649D-4AAE-89B7-EE4D85DA98BE}">
      <dgm:prSet phldrT="[Текст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ru-RU" sz="1100" dirty="0" smtClean="0"/>
            <a:t>178 154,7 тыс. руб.</a:t>
          </a:r>
          <a:endParaRPr lang="ru-RU" sz="1100" dirty="0"/>
        </a:p>
      </dgm:t>
    </dgm:pt>
    <dgm:pt modelId="{95249E1B-945D-45EB-94F2-D06656DE058E}" type="parTrans" cxnId="{A021DABA-4B5E-4E4B-B9B4-FC1FDA68E968}">
      <dgm:prSet/>
      <dgm:spPr/>
      <dgm:t>
        <a:bodyPr/>
        <a:lstStyle/>
        <a:p>
          <a:endParaRPr lang="ru-RU"/>
        </a:p>
      </dgm:t>
    </dgm:pt>
    <dgm:pt modelId="{9C43E7A3-F53E-4D8E-B5F6-76214B2A0691}" type="sibTrans" cxnId="{A021DABA-4B5E-4E4B-B9B4-FC1FDA68E968}">
      <dgm:prSet/>
      <dgm:spPr/>
      <dgm:t>
        <a:bodyPr/>
        <a:lstStyle/>
        <a:p>
          <a:endParaRPr lang="ru-RU"/>
        </a:p>
      </dgm:t>
    </dgm:pt>
    <dgm:pt modelId="{AD372CCC-E4C6-43A2-9F9B-A688302EF0A8}">
      <dgm:prSet/>
      <dgm:spPr>
        <a:solidFill>
          <a:schemeClr val="accent6"/>
        </a:solidFill>
      </dgm:spPr>
      <dgm:t>
        <a:bodyPr/>
        <a:lstStyle/>
        <a:p>
          <a:r>
            <a:rPr lang="ru-RU" b="1" dirty="0" smtClean="0"/>
            <a:t>2022 год</a:t>
          </a:r>
          <a:endParaRPr lang="ru-RU" b="1" dirty="0"/>
        </a:p>
      </dgm:t>
    </dgm:pt>
    <dgm:pt modelId="{4AA9D8EC-65EE-48AA-89E5-4E802F13849D}" type="parTrans" cxnId="{A4C3B59C-782C-45C7-85BF-3CA4F3365D9A}">
      <dgm:prSet/>
      <dgm:spPr/>
      <dgm:t>
        <a:bodyPr/>
        <a:lstStyle/>
        <a:p>
          <a:endParaRPr lang="ru-RU"/>
        </a:p>
      </dgm:t>
    </dgm:pt>
    <dgm:pt modelId="{0E0F6BCE-9437-4B28-A0F8-6DF8838B6BF2}" type="sibTrans" cxnId="{A4C3B59C-782C-45C7-85BF-3CA4F3365D9A}">
      <dgm:prSet/>
      <dgm:spPr/>
      <dgm:t>
        <a:bodyPr/>
        <a:lstStyle/>
        <a:p>
          <a:endParaRPr lang="ru-RU"/>
        </a:p>
      </dgm:t>
    </dgm:pt>
    <dgm:pt modelId="{15365D16-62FA-4D19-91CF-A09201FF3366}">
      <dgm:prSet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ru-RU" sz="1100" dirty="0" smtClean="0"/>
            <a:t>186 816,8 тыс. руб.</a:t>
          </a:r>
          <a:endParaRPr lang="ru-RU" sz="1100" dirty="0"/>
        </a:p>
      </dgm:t>
    </dgm:pt>
    <dgm:pt modelId="{0978DF41-55AF-46EC-8DE0-58D193CD26C8}" type="parTrans" cxnId="{67BF128B-4ECF-4AF8-A4A0-C41D02B5F8B9}">
      <dgm:prSet/>
      <dgm:spPr/>
      <dgm:t>
        <a:bodyPr/>
        <a:lstStyle/>
        <a:p>
          <a:endParaRPr lang="ru-RU"/>
        </a:p>
      </dgm:t>
    </dgm:pt>
    <dgm:pt modelId="{B3E8D1A1-1550-4C23-87E0-D266BA36C996}" type="sibTrans" cxnId="{67BF128B-4ECF-4AF8-A4A0-C41D02B5F8B9}">
      <dgm:prSet/>
      <dgm:spPr/>
      <dgm:t>
        <a:bodyPr/>
        <a:lstStyle/>
        <a:p>
          <a:endParaRPr lang="ru-RU"/>
        </a:p>
      </dgm:t>
    </dgm:pt>
    <dgm:pt modelId="{6380DB8F-DDD4-465E-84D3-C841649093EC}" type="pres">
      <dgm:prSet presAssocID="{8E9B616A-551B-49C5-9585-85D2F26D80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0F6E27-4542-44CF-97AF-79FC3A96AB04}" type="pres">
      <dgm:prSet presAssocID="{5704E4D2-5E95-4F75-AF7E-A15A64AF13C4}" presName="composite" presStyleCnt="0"/>
      <dgm:spPr/>
    </dgm:pt>
    <dgm:pt modelId="{9A251844-7E5A-4FAB-A47E-6001A41349B6}" type="pres">
      <dgm:prSet presAssocID="{5704E4D2-5E95-4F75-AF7E-A15A64AF13C4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D22A7-6E1D-4CDE-BDE7-34441E9F731A}" type="pres">
      <dgm:prSet presAssocID="{5704E4D2-5E95-4F75-AF7E-A15A64AF13C4}" presName="parSh" presStyleLbl="node1" presStyleIdx="0" presStyleCnt="4" custScaleY="353620"/>
      <dgm:spPr/>
      <dgm:t>
        <a:bodyPr/>
        <a:lstStyle/>
        <a:p>
          <a:endParaRPr lang="ru-RU"/>
        </a:p>
      </dgm:t>
    </dgm:pt>
    <dgm:pt modelId="{D62BDDE2-D2ED-454F-92DE-936C8A2B9D8E}" type="pres">
      <dgm:prSet presAssocID="{5704E4D2-5E95-4F75-AF7E-A15A64AF13C4}" presName="desTx" presStyleLbl="fgAcc1" presStyleIdx="0" presStyleCnt="4" custScaleX="105807" custScaleY="115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C0A87-FE6D-4155-AB76-F1B3302A60FE}" type="pres">
      <dgm:prSet presAssocID="{7EBF9158-582C-4A1F-AEC9-A106362E17ED}" presName="sibTrans" presStyleLbl="sibTrans2D1" presStyleIdx="0" presStyleCnt="3" custScaleX="159317" custScaleY="156236" custLinFactNeighborX="12627" custLinFactNeighborY="61905"/>
      <dgm:spPr/>
      <dgm:t>
        <a:bodyPr/>
        <a:lstStyle/>
        <a:p>
          <a:endParaRPr lang="ru-RU"/>
        </a:p>
      </dgm:t>
    </dgm:pt>
    <dgm:pt modelId="{78151BAE-6D40-4627-A6DD-76D7F8D2B2DF}" type="pres">
      <dgm:prSet presAssocID="{7EBF9158-582C-4A1F-AEC9-A106362E17ED}" presName="connTx" presStyleLbl="sibTrans2D1" presStyleIdx="0" presStyleCnt="3"/>
      <dgm:spPr/>
      <dgm:t>
        <a:bodyPr/>
        <a:lstStyle/>
        <a:p>
          <a:endParaRPr lang="ru-RU"/>
        </a:p>
      </dgm:t>
    </dgm:pt>
    <dgm:pt modelId="{7CA1341A-8938-4770-9480-39EC0CD1BF01}" type="pres">
      <dgm:prSet presAssocID="{BA38CA74-6725-42DC-AB59-8921A6D03A33}" presName="composite" presStyleCnt="0"/>
      <dgm:spPr/>
    </dgm:pt>
    <dgm:pt modelId="{86C93388-53DF-4C80-9E14-F2106B44724B}" type="pres">
      <dgm:prSet presAssocID="{BA38CA74-6725-42DC-AB59-8921A6D03A33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B60F7-FCED-4689-B891-B80BC94C49F1}" type="pres">
      <dgm:prSet presAssocID="{BA38CA74-6725-42DC-AB59-8921A6D03A33}" presName="parSh" presStyleLbl="node1" presStyleIdx="1" presStyleCnt="4" custScaleY="385239"/>
      <dgm:spPr/>
      <dgm:t>
        <a:bodyPr/>
        <a:lstStyle/>
        <a:p>
          <a:endParaRPr lang="ru-RU"/>
        </a:p>
      </dgm:t>
    </dgm:pt>
    <dgm:pt modelId="{196AB43A-507B-43B0-8109-423E9DECF18C}" type="pres">
      <dgm:prSet presAssocID="{BA38CA74-6725-42DC-AB59-8921A6D03A33}" presName="desTx" presStyleLbl="fgAcc1" presStyleIdx="1" presStyleCnt="4" custScaleX="109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CF448-4A6D-4165-83CE-5A81C9F6C78B}" type="pres">
      <dgm:prSet presAssocID="{D123D6F2-C95E-4D20-AD88-1AF81F87168B}" presName="sibTrans" presStyleLbl="sibTrans2D1" presStyleIdx="1" presStyleCnt="3" custAng="180930" custFlipVert="1" custScaleX="109068" custScaleY="196634" custLinFactNeighborX="-22658" custLinFactNeighborY="91245"/>
      <dgm:spPr/>
      <dgm:t>
        <a:bodyPr/>
        <a:lstStyle/>
        <a:p>
          <a:endParaRPr lang="ru-RU"/>
        </a:p>
      </dgm:t>
    </dgm:pt>
    <dgm:pt modelId="{6BA284BE-FB60-4705-A197-F792188E6B0B}" type="pres">
      <dgm:prSet presAssocID="{D123D6F2-C95E-4D20-AD88-1AF81F87168B}" presName="connTx" presStyleLbl="sibTrans2D1" presStyleIdx="1" presStyleCnt="3"/>
      <dgm:spPr/>
      <dgm:t>
        <a:bodyPr/>
        <a:lstStyle/>
        <a:p>
          <a:endParaRPr lang="ru-RU"/>
        </a:p>
      </dgm:t>
    </dgm:pt>
    <dgm:pt modelId="{96832EE6-3DB7-4435-93A9-1C43B13FB871}" type="pres">
      <dgm:prSet presAssocID="{3B87BFD3-BB5D-4B47-AB40-ED5B0F307571}" presName="composite" presStyleCnt="0"/>
      <dgm:spPr/>
    </dgm:pt>
    <dgm:pt modelId="{F262D0C2-F0AF-474A-84BD-671AA7397D63}" type="pres">
      <dgm:prSet presAssocID="{3B87BFD3-BB5D-4B47-AB40-ED5B0F307571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0A135-C6A6-4DDF-91BD-F34631B30700}" type="pres">
      <dgm:prSet presAssocID="{3B87BFD3-BB5D-4B47-AB40-ED5B0F307571}" presName="parSh" presStyleLbl="node1" presStyleIdx="2" presStyleCnt="4" custScaleY="353444" custLinFactNeighborX="30666" custLinFactNeighborY="-15282"/>
      <dgm:spPr/>
      <dgm:t>
        <a:bodyPr/>
        <a:lstStyle/>
        <a:p>
          <a:endParaRPr lang="ru-RU"/>
        </a:p>
      </dgm:t>
    </dgm:pt>
    <dgm:pt modelId="{D56C3723-B68B-467E-A819-8F0C81B1504B}" type="pres">
      <dgm:prSet presAssocID="{3B87BFD3-BB5D-4B47-AB40-ED5B0F307571}" presName="desTx" presStyleLbl="fgAcc1" presStyleIdx="2" presStyleCnt="4" custScaleX="108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D8302-4FBE-4E4C-98EC-264240F357A5}" type="pres">
      <dgm:prSet presAssocID="{510A8B7A-9D08-4B5E-9BB0-62B13AFE88D2}" presName="sibTrans" presStyleLbl="sibTrans2D1" presStyleIdx="2" presStyleCnt="3" custAng="21377442" custScaleX="163857" custScaleY="112566" custLinFactY="2021" custLinFactNeighborY="100000"/>
      <dgm:spPr/>
      <dgm:t>
        <a:bodyPr/>
        <a:lstStyle/>
        <a:p>
          <a:endParaRPr lang="ru-RU"/>
        </a:p>
      </dgm:t>
    </dgm:pt>
    <dgm:pt modelId="{E20E2A6F-B85A-48D2-ADF9-5BFC1744EEA3}" type="pres">
      <dgm:prSet presAssocID="{510A8B7A-9D08-4B5E-9BB0-62B13AFE88D2}" presName="connTx" presStyleLbl="sibTrans2D1" presStyleIdx="2" presStyleCnt="3"/>
      <dgm:spPr/>
      <dgm:t>
        <a:bodyPr/>
        <a:lstStyle/>
        <a:p>
          <a:endParaRPr lang="ru-RU"/>
        </a:p>
      </dgm:t>
    </dgm:pt>
    <dgm:pt modelId="{701D0B08-423D-41B8-9356-CA10F4BD02BA}" type="pres">
      <dgm:prSet presAssocID="{AD372CCC-E4C6-43A2-9F9B-A688302EF0A8}" presName="composite" presStyleCnt="0"/>
      <dgm:spPr/>
    </dgm:pt>
    <dgm:pt modelId="{E0DB1F1F-F9AF-4363-8E8D-404C9B95BBE8}" type="pres">
      <dgm:prSet presAssocID="{AD372CCC-E4C6-43A2-9F9B-A688302EF0A8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17FEE-C69D-4785-A239-E4BD2DC22192}" type="pres">
      <dgm:prSet presAssocID="{AD372CCC-E4C6-43A2-9F9B-A688302EF0A8}" presName="parSh" presStyleLbl="node1" presStyleIdx="3" presStyleCnt="4" custScaleY="360004"/>
      <dgm:spPr/>
      <dgm:t>
        <a:bodyPr/>
        <a:lstStyle/>
        <a:p>
          <a:endParaRPr lang="ru-RU"/>
        </a:p>
      </dgm:t>
    </dgm:pt>
    <dgm:pt modelId="{68EB9E26-EF18-4C82-8456-C388E4C7E755}" type="pres">
      <dgm:prSet presAssocID="{AD372CCC-E4C6-43A2-9F9B-A688302EF0A8}" presName="desTx" presStyleLbl="fgAcc1" presStyleIdx="3" presStyleCnt="4" custScaleX="107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DD3AFF-DC67-493D-9A5F-E24D5F6C0192}" type="presOf" srcId="{7931B740-A94F-44C2-8089-A24BF1BE0190}" destId="{D62BDDE2-D2ED-454F-92DE-936C8A2B9D8E}" srcOrd="0" destOrd="0" presId="urn:microsoft.com/office/officeart/2005/8/layout/process3"/>
    <dgm:cxn modelId="{8D322C0E-EC7C-473B-8BFE-03BCFDF2B031}" type="presOf" srcId="{BA38CA74-6725-42DC-AB59-8921A6D03A33}" destId="{86C93388-53DF-4C80-9E14-F2106B44724B}" srcOrd="0" destOrd="0" presId="urn:microsoft.com/office/officeart/2005/8/layout/process3"/>
    <dgm:cxn modelId="{AD8E4681-621C-4D09-917E-0D911D29EF20}" type="presOf" srcId="{AD372CCC-E4C6-43A2-9F9B-A688302EF0A8}" destId="{A5D17FEE-C69D-4785-A239-E4BD2DC22192}" srcOrd="1" destOrd="0" presId="urn:microsoft.com/office/officeart/2005/8/layout/process3"/>
    <dgm:cxn modelId="{5B5421C1-5F60-4269-8DBC-F6CC27F36577}" type="presOf" srcId="{5704E4D2-5E95-4F75-AF7E-A15A64AF13C4}" destId="{9A251844-7E5A-4FAB-A47E-6001A41349B6}" srcOrd="0" destOrd="0" presId="urn:microsoft.com/office/officeart/2005/8/layout/process3"/>
    <dgm:cxn modelId="{9FE1E569-3EE1-4B44-A6CD-993FD91A90CC}" type="presOf" srcId="{7EBF9158-582C-4A1F-AEC9-A106362E17ED}" destId="{45FC0A87-FE6D-4155-AB76-F1B3302A60FE}" srcOrd="0" destOrd="0" presId="urn:microsoft.com/office/officeart/2005/8/layout/process3"/>
    <dgm:cxn modelId="{DDF4D21C-8B0C-4ED5-8406-7B39C6FA2FB4}" type="presOf" srcId="{D123D6F2-C95E-4D20-AD88-1AF81F87168B}" destId="{6BA284BE-FB60-4705-A197-F792188E6B0B}" srcOrd="1" destOrd="0" presId="urn:microsoft.com/office/officeart/2005/8/layout/process3"/>
    <dgm:cxn modelId="{CD24444E-67C2-4742-A8C5-F99D4ABFDA91}" srcId="{5704E4D2-5E95-4F75-AF7E-A15A64AF13C4}" destId="{7931B740-A94F-44C2-8089-A24BF1BE0190}" srcOrd="0" destOrd="0" parTransId="{CDC9BADE-B0AB-45D8-8109-E1BE0350FFE2}" sibTransId="{FD0347FA-42FD-458A-B546-94C5073677D2}"/>
    <dgm:cxn modelId="{763203BE-3887-4990-B32D-15FE0E239403}" type="presOf" srcId="{6E526B17-649D-4AAE-89B7-EE4D85DA98BE}" destId="{D56C3723-B68B-467E-A819-8F0C81B1504B}" srcOrd="0" destOrd="0" presId="urn:microsoft.com/office/officeart/2005/8/layout/process3"/>
    <dgm:cxn modelId="{15ECCF7F-A622-400B-BEEA-52BCB368F588}" srcId="{8E9B616A-551B-49C5-9585-85D2F26D80BA}" destId="{3B87BFD3-BB5D-4B47-AB40-ED5B0F307571}" srcOrd="2" destOrd="0" parTransId="{7833E667-3A4A-4F3C-B118-8B9B4D100302}" sibTransId="{510A8B7A-9D08-4B5E-9BB0-62B13AFE88D2}"/>
    <dgm:cxn modelId="{EF2A99B4-4E6F-40A5-A72E-2E095A8AFC76}" type="presOf" srcId="{5704E4D2-5E95-4F75-AF7E-A15A64AF13C4}" destId="{D69D22A7-6E1D-4CDE-BDE7-34441E9F731A}" srcOrd="1" destOrd="0" presId="urn:microsoft.com/office/officeart/2005/8/layout/process3"/>
    <dgm:cxn modelId="{13DE8ECA-BBC2-4ECB-89C6-729630089E77}" type="presOf" srcId="{D123D6F2-C95E-4D20-AD88-1AF81F87168B}" destId="{A56CF448-4A6D-4165-83CE-5A81C9F6C78B}" srcOrd="0" destOrd="0" presId="urn:microsoft.com/office/officeart/2005/8/layout/process3"/>
    <dgm:cxn modelId="{D5B53BB7-A176-4B91-87EF-5CE52036B0BB}" type="presOf" srcId="{3B87BFD3-BB5D-4B47-AB40-ED5B0F307571}" destId="{6720A135-C6A6-4DDF-91BD-F34631B30700}" srcOrd="1" destOrd="0" presId="urn:microsoft.com/office/officeart/2005/8/layout/process3"/>
    <dgm:cxn modelId="{29D03A00-B469-4B88-B2DC-23B4380E3028}" type="presOf" srcId="{510A8B7A-9D08-4B5E-9BB0-62B13AFE88D2}" destId="{E20E2A6F-B85A-48D2-ADF9-5BFC1744EEA3}" srcOrd="1" destOrd="0" presId="urn:microsoft.com/office/officeart/2005/8/layout/process3"/>
    <dgm:cxn modelId="{3E1A1A67-027D-498D-AEF7-7C634D34BA2E}" type="presOf" srcId="{E90C4007-1E75-4925-96E5-A366C3B06CA4}" destId="{196AB43A-507B-43B0-8109-423E9DECF18C}" srcOrd="0" destOrd="0" presId="urn:microsoft.com/office/officeart/2005/8/layout/process3"/>
    <dgm:cxn modelId="{CE938E78-75FD-4A14-BA09-0F5D2CA662C6}" type="presOf" srcId="{15365D16-62FA-4D19-91CF-A09201FF3366}" destId="{68EB9E26-EF18-4C82-8456-C388E4C7E755}" srcOrd="0" destOrd="0" presId="urn:microsoft.com/office/officeart/2005/8/layout/process3"/>
    <dgm:cxn modelId="{318A1C7C-9152-4661-8BC0-BE31AD7D7CAA}" type="presOf" srcId="{BA38CA74-6725-42DC-AB59-8921A6D03A33}" destId="{E66B60F7-FCED-4689-B891-B80BC94C49F1}" srcOrd="1" destOrd="0" presId="urn:microsoft.com/office/officeart/2005/8/layout/process3"/>
    <dgm:cxn modelId="{A4C3B59C-782C-45C7-85BF-3CA4F3365D9A}" srcId="{8E9B616A-551B-49C5-9585-85D2F26D80BA}" destId="{AD372CCC-E4C6-43A2-9F9B-A688302EF0A8}" srcOrd="3" destOrd="0" parTransId="{4AA9D8EC-65EE-48AA-89E5-4E802F13849D}" sibTransId="{0E0F6BCE-9437-4B28-A0F8-6DF8838B6BF2}"/>
    <dgm:cxn modelId="{A021DABA-4B5E-4E4B-B9B4-FC1FDA68E968}" srcId="{3B87BFD3-BB5D-4B47-AB40-ED5B0F307571}" destId="{6E526B17-649D-4AAE-89B7-EE4D85DA98BE}" srcOrd="0" destOrd="0" parTransId="{95249E1B-945D-45EB-94F2-D06656DE058E}" sibTransId="{9C43E7A3-F53E-4D8E-B5F6-76214B2A0691}"/>
    <dgm:cxn modelId="{CAB6B1C3-1CB7-45AA-B1AE-F273CB83A93A}" type="presOf" srcId="{AD372CCC-E4C6-43A2-9F9B-A688302EF0A8}" destId="{E0DB1F1F-F9AF-4363-8E8D-404C9B95BBE8}" srcOrd="0" destOrd="0" presId="urn:microsoft.com/office/officeart/2005/8/layout/process3"/>
    <dgm:cxn modelId="{8DF50859-8304-4BF3-BD50-84E8A89BA744}" type="presOf" srcId="{3B87BFD3-BB5D-4B47-AB40-ED5B0F307571}" destId="{F262D0C2-F0AF-474A-84BD-671AA7397D63}" srcOrd="0" destOrd="0" presId="urn:microsoft.com/office/officeart/2005/8/layout/process3"/>
    <dgm:cxn modelId="{3E88EDF7-E094-4FA8-8354-F66F48AD7467}" type="presOf" srcId="{510A8B7A-9D08-4B5E-9BB0-62B13AFE88D2}" destId="{DE4D8302-4FBE-4E4C-98EC-264240F357A5}" srcOrd="0" destOrd="0" presId="urn:microsoft.com/office/officeart/2005/8/layout/process3"/>
    <dgm:cxn modelId="{088FB145-A3AA-40E9-A22B-4387BB771688}" srcId="{8E9B616A-551B-49C5-9585-85D2F26D80BA}" destId="{5704E4D2-5E95-4F75-AF7E-A15A64AF13C4}" srcOrd="0" destOrd="0" parTransId="{5D2E98C0-7E62-451A-819D-65CBAF174E17}" sibTransId="{7EBF9158-582C-4A1F-AEC9-A106362E17ED}"/>
    <dgm:cxn modelId="{134604BE-983B-4837-851C-4AF38E61051B}" type="presOf" srcId="{7EBF9158-582C-4A1F-AEC9-A106362E17ED}" destId="{78151BAE-6D40-4627-A6DD-76D7F8D2B2DF}" srcOrd="1" destOrd="0" presId="urn:microsoft.com/office/officeart/2005/8/layout/process3"/>
    <dgm:cxn modelId="{67BF128B-4ECF-4AF8-A4A0-C41D02B5F8B9}" srcId="{AD372CCC-E4C6-43A2-9F9B-A688302EF0A8}" destId="{15365D16-62FA-4D19-91CF-A09201FF3366}" srcOrd="0" destOrd="0" parTransId="{0978DF41-55AF-46EC-8DE0-58D193CD26C8}" sibTransId="{B3E8D1A1-1550-4C23-87E0-D266BA36C996}"/>
    <dgm:cxn modelId="{036E9CB1-9192-4236-A0C1-03C49577E63B}" srcId="{8E9B616A-551B-49C5-9585-85D2F26D80BA}" destId="{BA38CA74-6725-42DC-AB59-8921A6D03A33}" srcOrd="1" destOrd="0" parTransId="{9C56B18E-9BE8-48F3-99E5-5DF1E6DA9437}" sibTransId="{D123D6F2-C95E-4D20-AD88-1AF81F87168B}"/>
    <dgm:cxn modelId="{FCA992E9-A713-4ACC-B0EA-983B7F264E97}" type="presOf" srcId="{8E9B616A-551B-49C5-9585-85D2F26D80BA}" destId="{6380DB8F-DDD4-465E-84D3-C841649093EC}" srcOrd="0" destOrd="0" presId="urn:microsoft.com/office/officeart/2005/8/layout/process3"/>
    <dgm:cxn modelId="{88754F07-1FA3-4531-AD31-B2AC9D303DD5}" srcId="{BA38CA74-6725-42DC-AB59-8921A6D03A33}" destId="{E90C4007-1E75-4925-96E5-A366C3B06CA4}" srcOrd="0" destOrd="0" parTransId="{B7DE4B8A-B9B7-4C98-AABD-8F5AC882C744}" sibTransId="{1D18E59F-7F6D-4201-8699-6C4E73608F0B}"/>
    <dgm:cxn modelId="{03DAC944-2D4E-44CB-A80B-7E09AC6F5A70}" type="presParOf" srcId="{6380DB8F-DDD4-465E-84D3-C841649093EC}" destId="{010F6E27-4542-44CF-97AF-79FC3A96AB04}" srcOrd="0" destOrd="0" presId="urn:microsoft.com/office/officeart/2005/8/layout/process3"/>
    <dgm:cxn modelId="{BACAA1FD-3A8D-4939-B71F-525E8848B37C}" type="presParOf" srcId="{010F6E27-4542-44CF-97AF-79FC3A96AB04}" destId="{9A251844-7E5A-4FAB-A47E-6001A41349B6}" srcOrd="0" destOrd="0" presId="urn:microsoft.com/office/officeart/2005/8/layout/process3"/>
    <dgm:cxn modelId="{7EA59F72-3AFB-44CA-8745-BF3C7FEF0AA7}" type="presParOf" srcId="{010F6E27-4542-44CF-97AF-79FC3A96AB04}" destId="{D69D22A7-6E1D-4CDE-BDE7-34441E9F731A}" srcOrd="1" destOrd="0" presId="urn:microsoft.com/office/officeart/2005/8/layout/process3"/>
    <dgm:cxn modelId="{26F8FEAC-42D5-4A36-ABD3-BE1E780F7FCF}" type="presParOf" srcId="{010F6E27-4542-44CF-97AF-79FC3A96AB04}" destId="{D62BDDE2-D2ED-454F-92DE-936C8A2B9D8E}" srcOrd="2" destOrd="0" presId="urn:microsoft.com/office/officeart/2005/8/layout/process3"/>
    <dgm:cxn modelId="{E370B5D6-D421-4EDD-868B-F85FB383EA0D}" type="presParOf" srcId="{6380DB8F-DDD4-465E-84D3-C841649093EC}" destId="{45FC0A87-FE6D-4155-AB76-F1B3302A60FE}" srcOrd="1" destOrd="0" presId="urn:microsoft.com/office/officeart/2005/8/layout/process3"/>
    <dgm:cxn modelId="{0DFAE79A-6977-4AE4-88B7-C783B2B6C595}" type="presParOf" srcId="{45FC0A87-FE6D-4155-AB76-F1B3302A60FE}" destId="{78151BAE-6D40-4627-A6DD-76D7F8D2B2DF}" srcOrd="0" destOrd="0" presId="urn:microsoft.com/office/officeart/2005/8/layout/process3"/>
    <dgm:cxn modelId="{6867F408-BC3E-486D-A7E6-4CBE72744D1A}" type="presParOf" srcId="{6380DB8F-DDD4-465E-84D3-C841649093EC}" destId="{7CA1341A-8938-4770-9480-39EC0CD1BF01}" srcOrd="2" destOrd="0" presId="urn:microsoft.com/office/officeart/2005/8/layout/process3"/>
    <dgm:cxn modelId="{904D55AB-09E5-4171-84E8-D33975561CD7}" type="presParOf" srcId="{7CA1341A-8938-4770-9480-39EC0CD1BF01}" destId="{86C93388-53DF-4C80-9E14-F2106B44724B}" srcOrd="0" destOrd="0" presId="urn:microsoft.com/office/officeart/2005/8/layout/process3"/>
    <dgm:cxn modelId="{52783352-733B-4554-B8FC-15F45F7BC501}" type="presParOf" srcId="{7CA1341A-8938-4770-9480-39EC0CD1BF01}" destId="{E66B60F7-FCED-4689-B891-B80BC94C49F1}" srcOrd="1" destOrd="0" presId="urn:microsoft.com/office/officeart/2005/8/layout/process3"/>
    <dgm:cxn modelId="{AAF0EBBC-A564-4718-A9D3-09A693B5ADD7}" type="presParOf" srcId="{7CA1341A-8938-4770-9480-39EC0CD1BF01}" destId="{196AB43A-507B-43B0-8109-423E9DECF18C}" srcOrd="2" destOrd="0" presId="urn:microsoft.com/office/officeart/2005/8/layout/process3"/>
    <dgm:cxn modelId="{AF10EEDE-5D69-49E4-90C7-D4D4FCDB36A5}" type="presParOf" srcId="{6380DB8F-DDD4-465E-84D3-C841649093EC}" destId="{A56CF448-4A6D-4165-83CE-5A81C9F6C78B}" srcOrd="3" destOrd="0" presId="urn:microsoft.com/office/officeart/2005/8/layout/process3"/>
    <dgm:cxn modelId="{D94C2DCE-B216-4C69-AE29-3CD874BEAF45}" type="presParOf" srcId="{A56CF448-4A6D-4165-83CE-5A81C9F6C78B}" destId="{6BA284BE-FB60-4705-A197-F792188E6B0B}" srcOrd="0" destOrd="0" presId="urn:microsoft.com/office/officeart/2005/8/layout/process3"/>
    <dgm:cxn modelId="{3C314B47-704D-497C-99CD-7865FC9DE27D}" type="presParOf" srcId="{6380DB8F-DDD4-465E-84D3-C841649093EC}" destId="{96832EE6-3DB7-4435-93A9-1C43B13FB871}" srcOrd="4" destOrd="0" presId="urn:microsoft.com/office/officeart/2005/8/layout/process3"/>
    <dgm:cxn modelId="{B5E3C012-F319-4BF3-9C7D-684BA6105C0F}" type="presParOf" srcId="{96832EE6-3DB7-4435-93A9-1C43B13FB871}" destId="{F262D0C2-F0AF-474A-84BD-671AA7397D63}" srcOrd="0" destOrd="0" presId="urn:microsoft.com/office/officeart/2005/8/layout/process3"/>
    <dgm:cxn modelId="{079433F3-263C-4A2D-B38B-6894745E646E}" type="presParOf" srcId="{96832EE6-3DB7-4435-93A9-1C43B13FB871}" destId="{6720A135-C6A6-4DDF-91BD-F34631B30700}" srcOrd="1" destOrd="0" presId="urn:microsoft.com/office/officeart/2005/8/layout/process3"/>
    <dgm:cxn modelId="{C7697FA4-79CB-4DB4-B5DA-FCA66959D10A}" type="presParOf" srcId="{96832EE6-3DB7-4435-93A9-1C43B13FB871}" destId="{D56C3723-B68B-467E-A819-8F0C81B1504B}" srcOrd="2" destOrd="0" presId="urn:microsoft.com/office/officeart/2005/8/layout/process3"/>
    <dgm:cxn modelId="{3A44B507-45CD-4A51-962C-94923C42674C}" type="presParOf" srcId="{6380DB8F-DDD4-465E-84D3-C841649093EC}" destId="{DE4D8302-4FBE-4E4C-98EC-264240F357A5}" srcOrd="5" destOrd="0" presId="urn:microsoft.com/office/officeart/2005/8/layout/process3"/>
    <dgm:cxn modelId="{81F5518D-5766-4488-8968-88D0D91ED8FE}" type="presParOf" srcId="{DE4D8302-4FBE-4E4C-98EC-264240F357A5}" destId="{E20E2A6F-B85A-48D2-ADF9-5BFC1744EEA3}" srcOrd="0" destOrd="0" presId="urn:microsoft.com/office/officeart/2005/8/layout/process3"/>
    <dgm:cxn modelId="{70932911-14C9-4BBD-B4C1-883D2CA6859B}" type="presParOf" srcId="{6380DB8F-DDD4-465E-84D3-C841649093EC}" destId="{701D0B08-423D-41B8-9356-CA10F4BD02BA}" srcOrd="6" destOrd="0" presId="urn:microsoft.com/office/officeart/2005/8/layout/process3"/>
    <dgm:cxn modelId="{8603A7C8-3729-4427-91BB-2E0CDE54ADF2}" type="presParOf" srcId="{701D0B08-423D-41B8-9356-CA10F4BD02BA}" destId="{E0DB1F1F-F9AF-4363-8E8D-404C9B95BBE8}" srcOrd="0" destOrd="0" presId="urn:microsoft.com/office/officeart/2005/8/layout/process3"/>
    <dgm:cxn modelId="{6EDEE5A6-7A2F-4C1D-AFE9-FBEA8B9C17E6}" type="presParOf" srcId="{701D0B08-423D-41B8-9356-CA10F4BD02BA}" destId="{A5D17FEE-C69D-4785-A239-E4BD2DC22192}" srcOrd="1" destOrd="0" presId="urn:microsoft.com/office/officeart/2005/8/layout/process3"/>
    <dgm:cxn modelId="{06AC8F56-C4D9-4D26-9DC3-9C179DBF816C}" type="presParOf" srcId="{701D0B08-423D-41B8-9356-CA10F4BD02BA}" destId="{68EB9E26-EF18-4C82-8456-C388E4C7E75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9B616A-551B-49C5-9585-85D2F26D80B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04E4D2-5E95-4F75-AF7E-A15A64AF13C4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000" b="1" dirty="0" smtClean="0"/>
            <a:t>2019 год *</a:t>
          </a:r>
        </a:p>
      </dgm:t>
    </dgm:pt>
    <dgm:pt modelId="{5D2E98C0-7E62-451A-819D-65CBAF174E17}" type="parTrans" cxnId="{088FB145-A3AA-40E9-A22B-4387BB771688}">
      <dgm:prSet/>
      <dgm:spPr/>
      <dgm:t>
        <a:bodyPr/>
        <a:lstStyle/>
        <a:p>
          <a:endParaRPr lang="ru-RU"/>
        </a:p>
      </dgm:t>
    </dgm:pt>
    <dgm:pt modelId="{7EBF9158-582C-4A1F-AEC9-A106362E17ED}" type="sibTrans" cxnId="{088FB145-A3AA-40E9-A22B-4387BB771688}">
      <dgm:prSet/>
      <dgm:spPr>
        <a:solidFill>
          <a:schemeClr val="accent5"/>
        </a:solidFill>
        <a:ln>
          <a:solidFill>
            <a:srgbClr val="97CAC5"/>
          </a:solidFill>
        </a:ln>
      </dgm:spPr>
      <dgm:t>
        <a:bodyPr/>
        <a:lstStyle/>
        <a:p>
          <a:endParaRPr lang="ru-RU"/>
        </a:p>
      </dgm:t>
    </dgm:pt>
    <dgm:pt modelId="{7931B740-A94F-44C2-8089-A24BF1BE0190}">
      <dgm:prSet phldrT="[Текст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ru-RU" sz="1100" dirty="0" smtClean="0"/>
            <a:t>705 тыс.руб.</a:t>
          </a:r>
          <a:endParaRPr lang="ru-RU" sz="1100" dirty="0"/>
        </a:p>
      </dgm:t>
    </dgm:pt>
    <dgm:pt modelId="{CDC9BADE-B0AB-45D8-8109-E1BE0350FFE2}" type="parTrans" cxnId="{CD24444E-67C2-4742-A8C5-F99D4ABFDA91}">
      <dgm:prSet/>
      <dgm:spPr/>
      <dgm:t>
        <a:bodyPr/>
        <a:lstStyle/>
        <a:p>
          <a:endParaRPr lang="ru-RU"/>
        </a:p>
      </dgm:t>
    </dgm:pt>
    <dgm:pt modelId="{FD0347FA-42FD-458A-B546-94C5073677D2}" type="sibTrans" cxnId="{CD24444E-67C2-4742-A8C5-F99D4ABFDA91}">
      <dgm:prSet/>
      <dgm:spPr/>
      <dgm:t>
        <a:bodyPr/>
        <a:lstStyle/>
        <a:p>
          <a:endParaRPr lang="ru-RU"/>
        </a:p>
      </dgm:t>
    </dgm:pt>
    <dgm:pt modelId="{BA38CA74-6725-42DC-AB59-8921A6D03A33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b="1" dirty="0" smtClean="0"/>
            <a:t>2020 год</a:t>
          </a:r>
          <a:endParaRPr lang="ru-RU" b="1" dirty="0"/>
        </a:p>
      </dgm:t>
    </dgm:pt>
    <dgm:pt modelId="{9C56B18E-9BE8-48F3-99E5-5DF1E6DA9437}" type="parTrans" cxnId="{036E9CB1-9192-4236-A0C1-03C49577E63B}">
      <dgm:prSet/>
      <dgm:spPr/>
      <dgm:t>
        <a:bodyPr/>
        <a:lstStyle/>
        <a:p>
          <a:endParaRPr lang="ru-RU"/>
        </a:p>
      </dgm:t>
    </dgm:pt>
    <dgm:pt modelId="{D123D6F2-C95E-4D20-AD88-1AF81F87168B}" type="sibTrans" cxnId="{036E9CB1-9192-4236-A0C1-03C49577E63B}">
      <dgm:prSet/>
      <dgm:spPr>
        <a:solidFill>
          <a:schemeClr val="accent5"/>
        </a:solidFill>
        <a:ln>
          <a:solidFill>
            <a:srgbClr val="97CAC5"/>
          </a:solidFill>
        </a:ln>
      </dgm:spPr>
      <dgm:t>
        <a:bodyPr/>
        <a:lstStyle/>
        <a:p>
          <a:endParaRPr lang="ru-RU"/>
        </a:p>
      </dgm:t>
    </dgm:pt>
    <dgm:pt modelId="{E90C4007-1E75-4925-96E5-A366C3B06CA4}">
      <dgm:prSet phldrT="[Текст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ru-RU" sz="1100" dirty="0" smtClean="0"/>
            <a:t>1 107 ,4 тыс. руб.</a:t>
          </a:r>
          <a:endParaRPr lang="ru-RU" sz="1100" dirty="0"/>
        </a:p>
      </dgm:t>
    </dgm:pt>
    <dgm:pt modelId="{B7DE4B8A-B9B7-4C98-AABD-8F5AC882C744}" type="parTrans" cxnId="{88754F07-1FA3-4531-AD31-B2AC9D303DD5}">
      <dgm:prSet/>
      <dgm:spPr/>
      <dgm:t>
        <a:bodyPr/>
        <a:lstStyle/>
        <a:p>
          <a:endParaRPr lang="ru-RU"/>
        </a:p>
      </dgm:t>
    </dgm:pt>
    <dgm:pt modelId="{1D18E59F-7F6D-4201-8699-6C4E73608F0B}" type="sibTrans" cxnId="{88754F07-1FA3-4531-AD31-B2AC9D303DD5}">
      <dgm:prSet/>
      <dgm:spPr/>
      <dgm:t>
        <a:bodyPr/>
        <a:lstStyle/>
        <a:p>
          <a:endParaRPr lang="ru-RU"/>
        </a:p>
      </dgm:t>
    </dgm:pt>
    <dgm:pt modelId="{3B87BFD3-BB5D-4B47-AB40-ED5B0F307571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b="1" dirty="0" smtClean="0"/>
            <a:t>2021 год</a:t>
          </a:r>
          <a:endParaRPr lang="ru-RU" b="1" dirty="0"/>
        </a:p>
      </dgm:t>
    </dgm:pt>
    <dgm:pt modelId="{7833E667-3A4A-4F3C-B118-8B9B4D100302}" type="parTrans" cxnId="{15ECCF7F-A622-400B-BEEA-52BCB368F588}">
      <dgm:prSet/>
      <dgm:spPr/>
      <dgm:t>
        <a:bodyPr/>
        <a:lstStyle/>
        <a:p>
          <a:endParaRPr lang="ru-RU"/>
        </a:p>
      </dgm:t>
    </dgm:pt>
    <dgm:pt modelId="{510A8B7A-9D08-4B5E-9BB0-62B13AFE88D2}" type="sibTrans" cxnId="{15ECCF7F-A622-400B-BEEA-52BCB368F588}">
      <dgm:prSet/>
      <dgm:spPr>
        <a:solidFill>
          <a:srgbClr val="F05A28"/>
        </a:solidFill>
        <a:ln>
          <a:solidFill>
            <a:srgbClr val="97CAC5"/>
          </a:solidFill>
        </a:ln>
      </dgm:spPr>
      <dgm:t>
        <a:bodyPr/>
        <a:lstStyle/>
        <a:p>
          <a:endParaRPr lang="ru-RU"/>
        </a:p>
      </dgm:t>
    </dgm:pt>
    <dgm:pt modelId="{6E526B17-649D-4AAE-89B7-EE4D85DA98BE}">
      <dgm:prSet phldrT="[Текст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ru-RU" sz="1100" dirty="0" smtClean="0"/>
            <a:t>1 148,7 тыс. руб.</a:t>
          </a:r>
          <a:endParaRPr lang="ru-RU" sz="1100" dirty="0"/>
        </a:p>
      </dgm:t>
    </dgm:pt>
    <dgm:pt modelId="{95249E1B-945D-45EB-94F2-D06656DE058E}" type="parTrans" cxnId="{A021DABA-4B5E-4E4B-B9B4-FC1FDA68E968}">
      <dgm:prSet/>
      <dgm:spPr/>
      <dgm:t>
        <a:bodyPr/>
        <a:lstStyle/>
        <a:p>
          <a:endParaRPr lang="ru-RU"/>
        </a:p>
      </dgm:t>
    </dgm:pt>
    <dgm:pt modelId="{9C43E7A3-F53E-4D8E-B5F6-76214B2A0691}" type="sibTrans" cxnId="{A021DABA-4B5E-4E4B-B9B4-FC1FDA68E968}">
      <dgm:prSet/>
      <dgm:spPr/>
      <dgm:t>
        <a:bodyPr/>
        <a:lstStyle/>
        <a:p>
          <a:endParaRPr lang="ru-RU"/>
        </a:p>
      </dgm:t>
    </dgm:pt>
    <dgm:pt modelId="{AD372CCC-E4C6-43A2-9F9B-A688302EF0A8}">
      <dgm:prSet/>
      <dgm:spPr>
        <a:solidFill>
          <a:schemeClr val="accent6"/>
        </a:solidFill>
      </dgm:spPr>
      <dgm:t>
        <a:bodyPr/>
        <a:lstStyle/>
        <a:p>
          <a:r>
            <a:rPr lang="ru-RU" b="1" dirty="0" smtClean="0"/>
            <a:t>2022 год</a:t>
          </a:r>
          <a:endParaRPr lang="ru-RU" b="1" dirty="0"/>
        </a:p>
      </dgm:t>
    </dgm:pt>
    <dgm:pt modelId="{4AA9D8EC-65EE-48AA-89E5-4E802F13849D}" type="parTrans" cxnId="{A4C3B59C-782C-45C7-85BF-3CA4F3365D9A}">
      <dgm:prSet/>
      <dgm:spPr/>
      <dgm:t>
        <a:bodyPr/>
        <a:lstStyle/>
        <a:p>
          <a:endParaRPr lang="ru-RU"/>
        </a:p>
      </dgm:t>
    </dgm:pt>
    <dgm:pt modelId="{0E0F6BCE-9437-4B28-A0F8-6DF8838B6BF2}" type="sibTrans" cxnId="{A4C3B59C-782C-45C7-85BF-3CA4F3365D9A}">
      <dgm:prSet/>
      <dgm:spPr/>
      <dgm:t>
        <a:bodyPr/>
        <a:lstStyle/>
        <a:p>
          <a:endParaRPr lang="ru-RU"/>
        </a:p>
      </dgm:t>
    </dgm:pt>
    <dgm:pt modelId="{15365D16-62FA-4D19-91CF-A09201FF3366}">
      <dgm:prSet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ru-RU" sz="1100" dirty="0" smtClean="0"/>
            <a:t>1 159,3 тыс. руб.</a:t>
          </a:r>
          <a:endParaRPr lang="ru-RU" sz="1100" dirty="0"/>
        </a:p>
      </dgm:t>
    </dgm:pt>
    <dgm:pt modelId="{0978DF41-55AF-46EC-8DE0-58D193CD26C8}" type="parTrans" cxnId="{67BF128B-4ECF-4AF8-A4A0-C41D02B5F8B9}">
      <dgm:prSet/>
      <dgm:spPr/>
      <dgm:t>
        <a:bodyPr/>
        <a:lstStyle/>
        <a:p>
          <a:endParaRPr lang="ru-RU"/>
        </a:p>
      </dgm:t>
    </dgm:pt>
    <dgm:pt modelId="{B3E8D1A1-1550-4C23-87E0-D266BA36C996}" type="sibTrans" cxnId="{67BF128B-4ECF-4AF8-A4A0-C41D02B5F8B9}">
      <dgm:prSet/>
      <dgm:spPr/>
      <dgm:t>
        <a:bodyPr/>
        <a:lstStyle/>
        <a:p>
          <a:endParaRPr lang="ru-RU"/>
        </a:p>
      </dgm:t>
    </dgm:pt>
    <dgm:pt modelId="{6380DB8F-DDD4-465E-84D3-C841649093EC}" type="pres">
      <dgm:prSet presAssocID="{8E9B616A-551B-49C5-9585-85D2F26D80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0F6E27-4542-44CF-97AF-79FC3A96AB04}" type="pres">
      <dgm:prSet presAssocID="{5704E4D2-5E95-4F75-AF7E-A15A64AF13C4}" presName="composite" presStyleCnt="0"/>
      <dgm:spPr/>
    </dgm:pt>
    <dgm:pt modelId="{9A251844-7E5A-4FAB-A47E-6001A41349B6}" type="pres">
      <dgm:prSet presAssocID="{5704E4D2-5E95-4F75-AF7E-A15A64AF13C4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D22A7-6E1D-4CDE-BDE7-34441E9F731A}" type="pres">
      <dgm:prSet presAssocID="{5704E4D2-5E95-4F75-AF7E-A15A64AF13C4}" presName="parSh" presStyleLbl="node1" presStyleIdx="0" presStyleCnt="4" custScaleY="320148"/>
      <dgm:spPr/>
      <dgm:t>
        <a:bodyPr/>
        <a:lstStyle/>
        <a:p>
          <a:endParaRPr lang="ru-RU"/>
        </a:p>
      </dgm:t>
    </dgm:pt>
    <dgm:pt modelId="{D62BDDE2-D2ED-454F-92DE-936C8A2B9D8E}" type="pres">
      <dgm:prSet presAssocID="{5704E4D2-5E95-4F75-AF7E-A15A64AF13C4}" presName="desTx" presStyleLbl="fgAcc1" presStyleIdx="0" presStyleCnt="4" custScaleX="105807" custScaleY="132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C0A87-FE6D-4155-AB76-F1B3302A60FE}" type="pres">
      <dgm:prSet presAssocID="{7EBF9158-582C-4A1F-AEC9-A106362E17E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8151BAE-6D40-4627-A6DD-76D7F8D2B2DF}" type="pres">
      <dgm:prSet presAssocID="{7EBF9158-582C-4A1F-AEC9-A106362E17ED}" presName="connTx" presStyleLbl="sibTrans2D1" presStyleIdx="0" presStyleCnt="3"/>
      <dgm:spPr/>
      <dgm:t>
        <a:bodyPr/>
        <a:lstStyle/>
        <a:p>
          <a:endParaRPr lang="ru-RU"/>
        </a:p>
      </dgm:t>
    </dgm:pt>
    <dgm:pt modelId="{7CA1341A-8938-4770-9480-39EC0CD1BF01}" type="pres">
      <dgm:prSet presAssocID="{BA38CA74-6725-42DC-AB59-8921A6D03A33}" presName="composite" presStyleCnt="0"/>
      <dgm:spPr/>
    </dgm:pt>
    <dgm:pt modelId="{86C93388-53DF-4C80-9E14-F2106B44724B}" type="pres">
      <dgm:prSet presAssocID="{BA38CA74-6725-42DC-AB59-8921A6D03A33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B60F7-FCED-4689-B891-B80BC94C49F1}" type="pres">
      <dgm:prSet presAssocID="{BA38CA74-6725-42DC-AB59-8921A6D03A33}" presName="parSh" presStyleLbl="node1" presStyleIdx="1" presStyleCnt="4" custScaleY="323142"/>
      <dgm:spPr/>
      <dgm:t>
        <a:bodyPr/>
        <a:lstStyle/>
        <a:p>
          <a:endParaRPr lang="ru-RU"/>
        </a:p>
      </dgm:t>
    </dgm:pt>
    <dgm:pt modelId="{196AB43A-507B-43B0-8109-423E9DECF18C}" type="pres">
      <dgm:prSet presAssocID="{BA38CA74-6725-42DC-AB59-8921A6D03A33}" presName="desTx" presStyleLbl="fgAcc1" presStyleIdx="1" presStyleCnt="4" custScaleX="109913" custScaleY="131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CF448-4A6D-4165-83CE-5A81C9F6C78B}" type="pres">
      <dgm:prSet presAssocID="{D123D6F2-C95E-4D20-AD88-1AF81F87168B}" presName="sibTrans" presStyleLbl="sibTrans2D1" presStyleIdx="1" presStyleCnt="3" custLinFactNeighborX="10134" custLinFactNeighborY="-9609"/>
      <dgm:spPr/>
      <dgm:t>
        <a:bodyPr/>
        <a:lstStyle/>
        <a:p>
          <a:endParaRPr lang="ru-RU"/>
        </a:p>
      </dgm:t>
    </dgm:pt>
    <dgm:pt modelId="{6BA284BE-FB60-4705-A197-F792188E6B0B}" type="pres">
      <dgm:prSet presAssocID="{D123D6F2-C95E-4D20-AD88-1AF81F87168B}" presName="connTx" presStyleLbl="sibTrans2D1" presStyleIdx="1" presStyleCnt="3"/>
      <dgm:spPr/>
      <dgm:t>
        <a:bodyPr/>
        <a:lstStyle/>
        <a:p>
          <a:endParaRPr lang="ru-RU"/>
        </a:p>
      </dgm:t>
    </dgm:pt>
    <dgm:pt modelId="{96832EE6-3DB7-4435-93A9-1C43B13FB871}" type="pres">
      <dgm:prSet presAssocID="{3B87BFD3-BB5D-4B47-AB40-ED5B0F307571}" presName="composite" presStyleCnt="0"/>
      <dgm:spPr/>
    </dgm:pt>
    <dgm:pt modelId="{F262D0C2-F0AF-474A-84BD-671AA7397D63}" type="pres">
      <dgm:prSet presAssocID="{3B87BFD3-BB5D-4B47-AB40-ED5B0F307571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0A135-C6A6-4DDF-91BD-F34631B30700}" type="pres">
      <dgm:prSet presAssocID="{3B87BFD3-BB5D-4B47-AB40-ED5B0F307571}" presName="parSh" presStyleLbl="node1" presStyleIdx="2" presStyleCnt="4" custScaleY="328117" custLinFactNeighborX="23489" custLinFactNeighborY="22"/>
      <dgm:spPr/>
      <dgm:t>
        <a:bodyPr/>
        <a:lstStyle/>
        <a:p>
          <a:endParaRPr lang="ru-RU"/>
        </a:p>
      </dgm:t>
    </dgm:pt>
    <dgm:pt modelId="{D56C3723-B68B-467E-A819-8F0C81B1504B}" type="pres">
      <dgm:prSet presAssocID="{3B87BFD3-BB5D-4B47-AB40-ED5B0F307571}" presName="desTx" presStyleLbl="fgAcc1" presStyleIdx="2" presStyleCnt="4" custScaleX="108932" custScaleY="126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D8302-4FBE-4E4C-98EC-264240F357A5}" type="pres">
      <dgm:prSet presAssocID="{510A8B7A-9D08-4B5E-9BB0-62B13AFE88D2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20E2A6F-B85A-48D2-ADF9-5BFC1744EEA3}" type="pres">
      <dgm:prSet presAssocID="{510A8B7A-9D08-4B5E-9BB0-62B13AFE88D2}" presName="connTx" presStyleLbl="sibTrans2D1" presStyleIdx="2" presStyleCnt="3"/>
      <dgm:spPr/>
      <dgm:t>
        <a:bodyPr/>
        <a:lstStyle/>
        <a:p>
          <a:endParaRPr lang="ru-RU"/>
        </a:p>
      </dgm:t>
    </dgm:pt>
    <dgm:pt modelId="{701D0B08-423D-41B8-9356-CA10F4BD02BA}" type="pres">
      <dgm:prSet presAssocID="{AD372CCC-E4C6-43A2-9F9B-A688302EF0A8}" presName="composite" presStyleCnt="0"/>
      <dgm:spPr/>
    </dgm:pt>
    <dgm:pt modelId="{E0DB1F1F-F9AF-4363-8E8D-404C9B95BBE8}" type="pres">
      <dgm:prSet presAssocID="{AD372CCC-E4C6-43A2-9F9B-A688302EF0A8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17FEE-C69D-4785-A239-E4BD2DC22192}" type="pres">
      <dgm:prSet presAssocID="{AD372CCC-E4C6-43A2-9F9B-A688302EF0A8}" presName="parSh" presStyleLbl="node1" presStyleIdx="3" presStyleCnt="4" custScaleY="327238"/>
      <dgm:spPr/>
      <dgm:t>
        <a:bodyPr/>
        <a:lstStyle/>
        <a:p>
          <a:endParaRPr lang="ru-RU"/>
        </a:p>
      </dgm:t>
    </dgm:pt>
    <dgm:pt modelId="{68EB9E26-EF18-4C82-8456-C388E4C7E755}" type="pres">
      <dgm:prSet presAssocID="{AD372CCC-E4C6-43A2-9F9B-A688302EF0A8}" presName="desTx" presStyleLbl="fgAcc1" presStyleIdx="3" presStyleCnt="4" custScaleX="107226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24444E-67C2-4742-A8C5-F99D4ABFDA91}" srcId="{5704E4D2-5E95-4F75-AF7E-A15A64AF13C4}" destId="{7931B740-A94F-44C2-8089-A24BF1BE0190}" srcOrd="0" destOrd="0" parTransId="{CDC9BADE-B0AB-45D8-8109-E1BE0350FFE2}" sibTransId="{FD0347FA-42FD-458A-B546-94C5073677D2}"/>
    <dgm:cxn modelId="{E09F0E92-D2D0-4CA9-A724-37F2E0926445}" type="presOf" srcId="{15365D16-62FA-4D19-91CF-A09201FF3366}" destId="{68EB9E26-EF18-4C82-8456-C388E4C7E755}" srcOrd="0" destOrd="0" presId="urn:microsoft.com/office/officeart/2005/8/layout/process3"/>
    <dgm:cxn modelId="{313353F4-DE63-4849-A7A2-E5D7898EF1E6}" type="presOf" srcId="{E90C4007-1E75-4925-96E5-A366C3B06CA4}" destId="{196AB43A-507B-43B0-8109-423E9DECF18C}" srcOrd="0" destOrd="0" presId="urn:microsoft.com/office/officeart/2005/8/layout/process3"/>
    <dgm:cxn modelId="{DEF20DC4-7997-427D-8B81-4E2D3A01C369}" type="presOf" srcId="{D123D6F2-C95E-4D20-AD88-1AF81F87168B}" destId="{6BA284BE-FB60-4705-A197-F792188E6B0B}" srcOrd="1" destOrd="0" presId="urn:microsoft.com/office/officeart/2005/8/layout/process3"/>
    <dgm:cxn modelId="{5265F396-7ED7-454A-9919-AB36D4A04825}" type="presOf" srcId="{3B87BFD3-BB5D-4B47-AB40-ED5B0F307571}" destId="{F262D0C2-F0AF-474A-84BD-671AA7397D63}" srcOrd="0" destOrd="0" presId="urn:microsoft.com/office/officeart/2005/8/layout/process3"/>
    <dgm:cxn modelId="{A4C3B59C-782C-45C7-85BF-3CA4F3365D9A}" srcId="{8E9B616A-551B-49C5-9585-85D2F26D80BA}" destId="{AD372CCC-E4C6-43A2-9F9B-A688302EF0A8}" srcOrd="3" destOrd="0" parTransId="{4AA9D8EC-65EE-48AA-89E5-4E802F13849D}" sibTransId="{0E0F6BCE-9437-4B28-A0F8-6DF8838B6BF2}"/>
    <dgm:cxn modelId="{088FB145-A3AA-40E9-A22B-4387BB771688}" srcId="{8E9B616A-551B-49C5-9585-85D2F26D80BA}" destId="{5704E4D2-5E95-4F75-AF7E-A15A64AF13C4}" srcOrd="0" destOrd="0" parTransId="{5D2E98C0-7E62-451A-819D-65CBAF174E17}" sibTransId="{7EBF9158-582C-4A1F-AEC9-A106362E17ED}"/>
    <dgm:cxn modelId="{036E9CB1-9192-4236-A0C1-03C49577E63B}" srcId="{8E9B616A-551B-49C5-9585-85D2F26D80BA}" destId="{BA38CA74-6725-42DC-AB59-8921A6D03A33}" srcOrd="1" destOrd="0" parTransId="{9C56B18E-9BE8-48F3-99E5-5DF1E6DA9437}" sibTransId="{D123D6F2-C95E-4D20-AD88-1AF81F87168B}"/>
    <dgm:cxn modelId="{67BF128B-4ECF-4AF8-A4A0-C41D02B5F8B9}" srcId="{AD372CCC-E4C6-43A2-9F9B-A688302EF0A8}" destId="{15365D16-62FA-4D19-91CF-A09201FF3366}" srcOrd="0" destOrd="0" parTransId="{0978DF41-55AF-46EC-8DE0-58D193CD26C8}" sibTransId="{B3E8D1A1-1550-4C23-87E0-D266BA36C996}"/>
    <dgm:cxn modelId="{3291EE05-54CB-4970-8359-65BD8A7EB6DC}" type="presOf" srcId="{7EBF9158-582C-4A1F-AEC9-A106362E17ED}" destId="{45FC0A87-FE6D-4155-AB76-F1B3302A60FE}" srcOrd="0" destOrd="0" presId="urn:microsoft.com/office/officeart/2005/8/layout/process3"/>
    <dgm:cxn modelId="{0C2CB2A4-7490-43FC-9A33-0D37D5A624B3}" type="presOf" srcId="{D123D6F2-C95E-4D20-AD88-1AF81F87168B}" destId="{A56CF448-4A6D-4165-83CE-5A81C9F6C78B}" srcOrd="0" destOrd="0" presId="urn:microsoft.com/office/officeart/2005/8/layout/process3"/>
    <dgm:cxn modelId="{E77B30C7-999D-4B7F-B710-1106D8632C8D}" type="presOf" srcId="{AD372CCC-E4C6-43A2-9F9B-A688302EF0A8}" destId="{E0DB1F1F-F9AF-4363-8E8D-404C9B95BBE8}" srcOrd="0" destOrd="0" presId="urn:microsoft.com/office/officeart/2005/8/layout/process3"/>
    <dgm:cxn modelId="{4A712B77-A017-4269-B877-0D954DFF253E}" type="presOf" srcId="{6E526B17-649D-4AAE-89B7-EE4D85DA98BE}" destId="{D56C3723-B68B-467E-A819-8F0C81B1504B}" srcOrd="0" destOrd="0" presId="urn:microsoft.com/office/officeart/2005/8/layout/process3"/>
    <dgm:cxn modelId="{D952D144-9C35-48E7-8BA1-75FE5154A657}" type="presOf" srcId="{510A8B7A-9D08-4B5E-9BB0-62B13AFE88D2}" destId="{E20E2A6F-B85A-48D2-ADF9-5BFC1744EEA3}" srcOrd="1" destOrd="0" presId="urn:microsoft.com/office/officeart/2005/8/layout/process3"/>
    <dgm:cxn modelId="{1142482B-BFD4-4B1E-B898-623406255D40}" type="presOf" srcId="{BA38CA74-6725-42DC-AB59-8921A6D03A33}" destId="{86C93388-53DF-4C80-9E14-F2106B44724B}" srcOrd="0" destOrd="0" presId="urn:microsoft.com/office/officeart/2005/8/layout/process3"/>
    <dgm:cxn modelId="{ABF553B6-2D35-4106-9625-B79FA3FCDD74}" type="presOf" srcId="{7EBF9158-582C-4A1F-AEC9-A106362E17ED}" destId="{78151BAE-6D40-4627-A6DD-76D7F8D2B2DF}" srcOrd="1" destOrd="0" presId="urn:microsoft.com/office/officeart/2005/8/layout/process3"/>
    <dgm:cxn modelId="{181262F8-FFEB-47C5-84BF-C3486B2CA1B8}" type="presOf" srcId="{3B87BFD3-BB5D-4B47-AB40-ED5B0F307571}" destId="{6720A135-C6A6-4DDF-91BD-F34631B30700}" srcOrd="1" destOrd="0" presId="urn:microsoft.com/office/officeart/2005/8/layout/process3"/>
    <dgm:cxn modelId="{A021DABA-4B5E-4E4B-B9B4-FC1FDA68E968}" srcId="{3B87BFD3-BB5D-4B47-AB40-ED5B0F307571}" destId="{6E526B17-649D-4AAE-89B7-EE4D85DA98BE}" srcOrd="0" destOrd="0" parTransId="{95249E1B-945D-45EB-94F2-D06656DE058E}" sibTransId="{9C43E7A3-F53E-4D8E-B5F6-76214B2A0691}"/>
    <dgm:cxn modelId="{15ECCF7F-A622-400B-BEEA-52BCB368F588}" srcId="{8E9B616A-551B-49C5-9585-85D2F26D80BA}" destId="{3B87BFD3-BB5D-4B47-AB40-ED5B0F307571}" srcOrd="2" destOrd="0" parTransId="{7833E667-3A4A-4F3C-B118-8B9B4D100302}" sibTransId="{510A8B7A-9D08-4B5E-9BB0-62B13AFE88D2}"/>
    <dgm:cxn modelId="{BC48BE65-A505-457E-8DE0-C9213578CC75}" type="presOf" srcId="{7931B740-A94F-44C2-8089-A24BF1BE0190}" destId="{D62BDDE2-D2ED-454F-92DE-936C8A2B9D8E}" srcOrd="0" destOrd="0" presId="urn:microsoft.com/office/officeart/2005/8/layout/process3"/>
    <dgm:cxn modelId="{88754F07-1FA3-4531-AD31-B2AC9D303DD5}" srcId="{BA38CA74-6725-42DC-AB59-8921A6D03A33}" destId="{E90C4007-1E75-4925-96E5-A366C3B06CA4}" srcOrd="0" destOrd="0" parTransId="{B7DE4B8A-B9B7-4C98-AABD-8F5AC882C744}" sibTransId="{1D18E59F-7F6D-4201-8699-6C4E73608F0B}"/>
    <dgm:cxn modelId="{100511D8-6581-4F22-82B0-919E723AC7BE}" type="presOf" srcId="{5704E4D2-5E95-4F75-AF7E-A15A64AF13C4}" destId="{D69D22A7-6E1D-4CDE-BDE7-34441E9F731A}" srcOrd="1" destOrd="0" presId="urn:microsoft.com/office/officeart/2005/8/layout/process3"/>
    <dgm:cxn modelId="{95ED4339-FBAC-43CF-A9CB-3333C4E33543}" type="presOf" srcId="{BA38CA74-6725-42DC-AB59-8921A6D03A33}" destId="{E66B60F7-FCED-4689-B891-B80BC94C49F1}" srcOrd="1" destOrd="0" presId="urn:microsoft.com/office/officeart/2005/8/layout/process3"/>
    <dgm:cxn modelId="{8F82F9FF-0A35-49F5-92A9-9FB5BDBF3223}" type="presOf" srcId="{510A8B7A-9D08-4B5E-9BB0-62B13AFE88D2}" destId="{DE4D8302-4FBE-4E4C-98EC-264240F357A5}" srcOrd="0" destOrd="0" presId="urn:microsoft.com/office/officeart/2005/8/layout/process3"/>
    <dgm:cxn modelId="{C06A4D11-71BE-4E2E-B09D-81B81A6A719C}" type="presOf" srcId="{AD372CCC-E4C6-43A2-9F9B-A688302EF0A8}" destId="{A5D17FEE-C69D-4785-A239-E4BD2DC22192}" srcOrd="1" destOrd="0" presId="urn:microsoft.com/office/officeart/2005/8/layout/process3"/>
    <dgm:cxn modelId="{79D9C71F-AC42-4A30-B153-3CFBEE504543}" type="presOf" srcId="{8E9B616A-551B-49C5-9585-85D2F26D80BA}" destId="{6380DB8F-DDD4-465E-84D3-C841649093EC}" srcOrd="0" destOrd="0" presId="urn:microsoft.com/office/officeart/2005/8/layout/process3"/>
    <dgm:cxn modelId="{203243C3-F645-4115-B28E-AF601600F1AA}" type="presOf" srcId="{5704E4D2-5E95-4F75-AF7E-A15A64AF13C4}" destId="{9A251844-7E5A-4FAB-A47E-6001A41349B6}" srcOrd="0" destOrd="0" presId="urn:microsoft.com/office/officeart/2005/8/layout/process3"/>
    <dgm:cxn modelId="{DC767B8F-D0DD-4228-B7E2-AF10B9099336}" type="presParOf" srcId="{6380DB8F-DDD4-465E-84D3-C841649093EC}" destId="{010F6E27-4542-44CF-97AF-79FC3A96AB04}" srcOrd="0" destOrd="0" presId="urn:microsoft.com/office/officeart/2005/8/layout/process3"/>
    <dgm:cxn modelId="{5F307B00-2C7F-405D-AD44-CA7ACD56B6BB}" type="presParOf" srcId="{010F6E27-4542-44CF-97AF-79FC3A96AB04}" destId="{9A251844-7E5A-4FAB-A47E-6001A41349B6}" srcOrd="0" destOrd="0" presId="urn:microsoft.com/office/officeart/2005/8/layout/process3"/>
    <dgm:cxn modelId="{C4E9D5D7-3C63-4808-AFE7-C5894D7B57A2}" type="presParOf" srcId="{010F6E27-4542-44CF-97AF-79FC3A96AB04}" destId="{D69D22A7-6E1D-4CDE-BDE7-34441E9F731A}" srcOrd="1" destOrd="0" presId="urn:microsoft.com/office/officeart/2005/8/layout/process3"/>
    <dgm:cxn modelId="{2BFA95A8-CE8B-4223-8AB6-7DF1587A79C5}" type="presParOf" srcId="{010F6E27-4542-44CF-97AF-79FC3A96AB04}" destId="{D62BDDE2-D2ED-454F-92DE-936C8A2B9D8E}" srcOrd="2" destOrd="0" presId="urn:microsoft.com/office/officeart/2005/8/layout/process3"/>
    <dgm:cxn modelId="{43DA02F2-BF2F-4A6B-AE38-002C107A3444}" type="presParOf" srcId="{6380DB8F-DDD4-465E-84D3-C841649093EC}" destId="{45FC0A87-FE6D-4155-AB76-F1B3302A60FE}" srcOrd="1" destOrd="0" presId="urn:microsoft.com/office/officeart/2005/8/layout/process3"/>
    <dgm:cxn modelId="{D897B7C8-2E37-4681-8D62-AB4D4B6400E9}" type="presParOf" srcId="{45FC0A87-FE6D-4155-AB76-F1B3302A60FE}" destId="{78151BAE-6D40-4627-A6DD-76D7F8D2B2DF}" srcOrd="0" destOrd="0" presId="urn:microsoft.com/office/officeart/2005/8/layout/process3"/>
    <dgm:cxn modelId="{F67EAFA5-C98C-470A-B465-1FA735886764}" type="presParOf" srcId="{6380DB8F-DDD4-465E-84D3-C841649093EC}" destId="{7CA1341A-8938-4770-9480-39EC0CD1BF01}" srcOrd="2" destOrd="0" presId="urn:microsoft.com/office/officeart/2005/8/layout/process3"/>
    <dgm:cxn modelId="{F307997F-EFFB-460A-9F3F-7571BE8379C3}" type="presParOf" srcId="{7CA1341A-8938-4770-9480-39EC0CD1BF01}" destId="{86C93388-53DF-4C80-9E14-F2106B44724B}" srcOrd="0" destOrd="0" presId="urn:microsoft.com/office/officeart/2005/8/layout/process3"/>
    <dgm:cxn modelId="{004DA3D7-11E6-4AE4-8675-624F42219FCB}" type="presParOf" srcId="{7CA1341A-8938-4770-9480-39EC0CD1BF01}" destId="{E66B60F7-FCED-4689-B891-B80BC94C49F1}" srcOrd="1" destOrd="0" presId="urn:microsoft.com/office/officeart/2005/8/layout/process3"/>
    <dgm:cxn modelId="{BA49E9DD-57A9-47A1-BAEB-891D28D015C9}" type="presParOf" srcId="{7CA1341A-8938-4770-9480-39EC0CD1BF01}" destId="{196AB43A-507B-43B0-8109-423E9DECF18C}" srcOrd="2" destOrd="0" presId="urn:microsoft.com/office/officeart/2005/8/layout/process3"/>
    <dgm:cxn modelId="{8A20B43B-D4D6-4994-B5CD-E5867DC5DD7D}" type="presParOf" srcId="{6380DB8F-DDD4-465E-84D3-C841649093EC}" destId="{A56CF448-4A6D-4165-83CE-5A81C9F6C78B}" srcOrd="3" destOrd="0" presId="urn:microsoft.com/office/officeart/2005/8/layout/process3"/>
    <dgm:cxn modelId="{2B220739-74E2-4253-A401-FC39314DE46E}" type="presParOf" srcId="{A56CF448-4A6D-4165-83CE-5A81C9F6C78B}" destId="{6BA284BE-FB60-4705-A197-F792188E6B0B}" srcOrd="0" destOrd="0" presId="urn:microsoft.com/office/officeart/2005/8/layout/process3"/>
    <dgm:cxn modelId="{A78CC494-5BBC-4C93-B7D9-48FD385F0871}" type="presParOf" srcId="{6380DB8F-DDD4-465E-84D3-C841649093EC}" destId="{96832EE6-3DB7-4435-93A9-1C43B13FB871}" srcOrd="4" destOrd="0" presId="urn:microsoft.com/office/officeart/2005/8/layout/process3"/>
    <dgm:cxn modelId="{8136AD7E-9A65-4C2C-AE33-6506C88CF66C}" type="presParOf" srcId="{96832EE6-3DB7-4435-93A9-1C43B13FB871}" destId="{F262D0C2-F0AF-474A-84BD-671AA7397D63}" srcOrd="0" destOrd="0" presId="urn:microsoft.com/office/officeart/2005/8/layout/process3"/>
    <dgm:cxn modelId="{D7EB2D84-E6E3-4DF5-84CB-11D37B36380A}" type="presParOf" srcId="{96832EE6-3DB7-4435-93A9-1C43B13FB871}" destId="{6720A135-C6A6-4DDF-91BD-F34631B30700}" srcOrd="1" destOrd="0" presId="urn:microsoft.com/office/officeart/2005/8/layout/process3"/>
    <dgm:cxn modelId="{E62E446A-C79C-47D1-9F78-22174B7B3853}" type="presParOf" srcId="{96832EE6-3DB7-4435-93A9-1C43B13FB871}" destId="{D56C3723-B68B-467E-A819-8F0C81B1504B}" srcOrd="2" destOrd="0" presId="urn:microsoft.com/office/officeart/2005/8/layout/process3"/>
    <dgm:cxn modelId="{1CF2FF6F-43BC-4CE1-89BF-B4D9284F77EE}" type="presParOf" srcId="{6380DB8F-DDD4-465E-84D3-C841649093EC}" destId="{DE4D8302-4FBE-4E4C-98EC-264240F357A5}" srcOrd="5" destOrd="0" presId="urn:microsoft.com/office/officeart/2005/8/layout/process3"/>
    <dgm:cxn modelId="{AB95DD1D-D029-45C4-BC75-EC5A85810CDB}" type="presParOf" srcId="{DE4D8302-4FBE-4E4C-98EC-264240F357A5}" destId="{E20E2A6F-B85A-48D2-ADF9-5BFC1744EEA3}" srcOrd="0" destOrd="0" presId="urn:microsoft.com/office/officeart/2005/8/layout/process3"/>
    <dgm:cxn modelId="{CC5D0FE9-5DF8-43DE-BD6F-7300A6ED9D1C}" type="presParOf" srcId="{6380DB8F-DDD4-465E-84D3-C841649093EC}" destId="{701D0B08-423D-41B8-9356-CA10F4BD02BA}" srcOrd="6" destOrd="0" presId="urn:microsoft.com/office/officeart/2005/8/layout/process3"/>
    <dgm:cxn modelId="{66275B79-AB36-4EAE-ACEB-D81FCEEF9E98}" type="presParOf" srcId="{701D0B08-423D-41B8-9356-CA10F4BD02BA}" destId="{E0DB1F1F-F9AF-4363-8E8D-404C9B95BBE8}" srcOrd="0" destOrd="0" presId="urn:microsoft.com/office/officeart/2005/8/layout/process3"/>
    <dgm:cxn modelId="{F10D2744-A0EA-4D0F-8358-0FF801CE3EC1}" type="presParOf" srcId="{701D0B08-423D-41B8-9356-CA10F4BD02BA}" destId="{A5D17FEE-C69D-4785-A239-E4BD2DC22192}" srcOrd="1" destOrd="0" presId="urn:microsoft.com/office/officeart/2005/8/layout/process3"/>
    <dgm:cxn modelId="{28ABC893-B212-4056-BE35-C37887B44BCB}" type="presParOf" srcId="{701D0B08-423D-41B8-9356-CA10F4BD02BA}" destId="{68EB9E26-EF18-4C82-8456-C388E4C7E75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9D22A7-6E1D-4CDE-BDE7-34441E9F731A}">
      <dsp:nvSpPr>
        <dsp:cNvPr id="0" name=""/>
        <dsp:cNvSpPr/>
      </dsp:nvSpPr>
      <dsp:spPr>
        <a:xfrm>
          <a:off x="272" y="904360"/>
          <a:ext cx="707821" cy="168040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2019 год *</a:t>
          </a:r>
        </a:p>
      </dsp:txBody>
      <dsp:txXfrm>
        <a:off x="272" y="904360"/>
        <a:ext cx="707821" cy="1001199"/>
      </dsp:txXfrm>
    </dsp:sp>
    <dsp:sp modelId="{D62BDDE2-D2ED-454F-92DE-936C8A2B9D8E}">
      <dsp:nvSpPr>
        <dsp:cNvPr id="0" name=""/>
        <dsp:cNvSpPr/>
      </dsp:nvSpPr>
      <dsp:spPr>
        <a:xfrm>
          <a:off x="124696" y="1724801"/>
          <a:ext cx="748925" cy="962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136 032,8 тыс.руб.</a:t>
          </a:r>
          <a:endParaRPr lang="ru-RU" sz="1100" kern="1200" dirty="0"/>
        </a:p>
      </dsp:txBody>
      <dsp:txXfrm>
        <a:off x="124696" y="1724801"/>
        <a:ext cx="748925" cy="962177"/>
      </dsp:txXfrm>
    </dsp:sp>
    <dsp:sp modelId="{45FC0A87-FE6D-4155-AB76-F1B3302A60FE}">
      <dsp:nvSpPr>
        <dsp:cNvPr id="0" name=""/>
        <dsp:cNvSpPr/>
      </dsp:nvSpPr>
      <dsp:spPr>
        <a:xfrm rot="61594">
          <a:off x="779910" y="1386880"/>
          <a:ext cx="379833" cy="275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solidFill>
            <a:srgbClr val="97CAC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61594">
        <a:off x="779910" y="1386880"/>
        <a:ext cx="379833" cy="275330"/>
      </dsp:txXfrm>
    </dsp:sp>
    <dsp:sp modelId="{E66B60F7-FCED-4689-B891-B80BC94C49F1}">
      <dsp:nvSpPr>
        <dsp:cNvPr id="0" name=""/>
        <dsp:cNvSpPr/>
      </dsp:nvSpPr>
      <dsp:spPr>
        <a:xfrm>
          <a:off x="1157858" y="880341"/>
          <a:ext cx="707821" cy="1830655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2020 год</a:t>
          </a:r>
          <a:endParaRPr lang="ru-RU" sz="1100" b="1" kern="1200" dirty="0"/>
        </a:p>
      </dsp:txBody>
      <dsp:txXfrm>
        <a:off x="1157858" y="880341"/>
        <a:ext cx="707821" cy="1090722"/>
      </dsp:txXfrm>
    </dsp:sp>
    <dsp:sp modelId="{196AB43A-507B-43B0-8109-423E9DECF18C}">
      <dsp:nvSpPr>
        <dsp:cNvPr id="0" name=""/>
        <dsp:cNvSpPr/>
      </dsp:nvSpPr>
      <dsp:spPr>
        <a:xfrm>
          <a:off x="1267750" y="1841198"/>
          <a:ext cx="777988" cy="831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168 889,0 тыс. руб.</a:t>
          </a:r>
          <a:endParaRPr lang="ru-RU" sz="1100" kern="1200" dirty="0"/>
        </a:p>
      </dsp:txBody>
      <dsp:txXfrm>
        <a:off x="1267750" y="1841198"/>
        <a:ext cx="777988" cy="831599"/>
      </dsp:txXfrm>
    </dsp:sp>
    <dsp:sp modelId="{A56CF448-4A6D-4165-83CE-5A81C9F6C78B}">
      <dsp:nvSpPr>
        <dsp:cNvPr id="0" name=""/>
        <dsp:cNvSpPr/>
      </dsp:nvSpPr>
      <dsp:spPr>
        <a:xfrm rot="21569331" flipV="1">
          <a:off x="1937557" y="1382413"/>
          <a:ext cx="394241" cy="346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solidFill>
            <a:srgbClr val="97CAC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1569331" flipV="1">
        <a:off x="1937557" y="1382413"/>
        <a:ext cx="394241" cy="346522"/>
      </dsp:txXfrm>
    </dsp:sp>
    <dsp:sp modelId="{6720A135-C6A6-4DDF-91BD-F34631B30700}">
      <dsp:nvSpPr>
        <dsp:cNvPr id="0" name=""/>
        <dsp:cNvSpPr/>
      </dsp:nvSpPr>
      <dsp:spPr>
        <a:xfrm>
          <a:off x="2547037" y="864593"/>
          <a:ext cx="707821" cy="1679565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2021 год</a:t>
          </a:r>
          <a:endParaRPr lang="ru-RU" sz="1100" b="1" kern="1200" dirty="0"/>
        </a:p>
      </dsp:txBody>
      <dsp:txXfrm>
        <a:off x="2547037" y="864593"/>
        <a:ext cx="707821" cy="1000701"/>
      </dsp:txXfrm>
    </dsp:sp>
    <dsp:sp modelId="{D56C3723-B68B-467E-A819-8F0C81B1504B}">
      <dsp:nvSpPr>
        <dsp:cNvPr id="0" name=""/>
        <dsp:cNvSpPr/>
      </dsp:nvSpPr>
      <dsp:spPr>
        <a:xfrm>
          <a:off x="2443340" y="1822525"/>
          <a:ext cx="771044" cy="831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178 154,7 тыс. руб.</a:t>
          </a:r>
          <a:endParaRPr lang="ru-RU" sz="1100" kern="1200" dirty="0"/>
        </a:p>
      </dsp:txBody>
      <dsp:txXfrm>
        <a:off x="2443340" y="1822525"/>
        <a:ext cx="771044" cy="831599"/>
      </dsp:txXfrm>
    </dsp:sp>
    <dsp:sp modelId="{DE4D8302-4FBE-4E4C-98EC-264240F357A5}">
      <dsp:nvSpPr>
        <dsp:cNvPr id="0" name=""/>
        <dsp:cNvSpPr/>
      </dsp:nvSpPr>
      <dsp:spPr>
        <a:xfrm rot="44648">
          <a:off x="3274229" y="1482888"/>
          <a:ext cx="212335" cy="198371"/>
        </a:xfrm>
        <a:prstGeom prst="rightArrow">
          <a:avLst>
            <a:gd name="adj1" fmla="val 60000"/>
            <a:gd name="adj2" fmla="val 50000"/>
          </a:avLst>
        </a:prstGeom>
        <a:solidFill>
          <a:srgbClr val="F05A28"/>
        </a:solidFill>
        <a:ln>
          <a:solidFill>
            <a:srgbClr val="97CAC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44648">
        <a:off x="3274229" y="1482888"/>
        <a:ext cx="212335" cy="198371"/>
      </dsp:txXfrm>
    </dsp:sp>
    <dsp:sp modelId="{A5D17FEE-C69D-4785-A239-E4BD2DC22192}">
      <dsp:nvSpPr>
        <dsp:cNvPr id="0" name=""/>
        <dsp:cNvSpPr/>
      </dsp:nvSpPr>
      <dsp:spPr>
        <a:xfrm>
          <a:off x="3498622" y="929420"/>
          <a:ext cx="707821" cy="171073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2022 год</a:t>
          </a:r>
          <a:endParaRPr lang="ru-RU" sz="1100" b="1" kern="1200" dirty="0"/>
        </a:p>
      </dsp:txBody>
      <dsp:txXfrm>
        <a:off x="3498622" y="929420"/>
        <a:ext cx="707821" cy="1019274"/>
      </dsp:txXfrm>
    </dsp:sp>
    <dsp:sp modelId="{68EB9E26-EF18-4C82-8456-C388E4C7E755}">
      <dsp:nvSpPr>
        <dsp:cNvPr id="0" name=""/>
        <dsp:cNvSpPr/>
      </dsp:nvSpPr>
      <dsp:spPr>
        <a:xfrm>
          <a:off x="3618024" y="1830318"/>
          <a:ext cx="758969" cy="831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186 816,8 тыс. руб.</a:t>
          </a:r>
          <a:endParaRPr lang="ru-RU" sz="1100" kern="1200" dirty="0"/>
        </a:p>
      </dsp:txBody>
      <dsp:txXfrm>
        <a:off x="3618024" y="1830318"/>
        <a:ext cx="758969" cy="8315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9D22A7-6E1D-4CDE-BDE7-34441E9F731A}">
      <dsp:nvSpPr>
        <dsp:cNvPr id="0" name=""/>
        <dsp:cNvSpPr/>
      </dsp:nvSpPr>
      <dsp:spPr>
        <a:xfrm>
          <a:off x="282" y="533612"/>
          <a:ext cx="735203" cy="152134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2019 год *</a:t>
          </a:r>
        </a:p>
      </dsp:txBody>
      <dsp:txXfrm>
        <a:off x="282" y="533612"/>
        <a:ext cx="735203" cy="941495"/>
      </dsp:txXfrm>
    </dsp:sp>
    <dsp:sp modelId="{D62BDDE2-D2ED-454F-92DE-936C8A2B9D8E}">
      <dsp:nvSpPr>
        <dsp:cNvPr id="0" name=""/>
        <dsp:cNvSpPr/>
      </dsp:nvSpPr>
      <dsp:spPr>
        <a:xfrm>
          <a:off x="129519" y="1241344"/>
          <a:ext cx="777896" cy="892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705 тыс.руб.</a:t>
          </a:r>
          <a:endParaRPr lang="ru-RU" sz="1100" kern="1200" dirty="0"/>
        </a:p>
      </dsp:txBody>
      <dsp:txXfrm>
        <a:off x="129519" y="1241344"/>
        <a:ext cx="777896" cy="892043"/>
      </dsp:txXfrm>
    </dsp:sp>
    <dsp:sp modelId="{45FC0A87-FE6D-4155-AB76-F1B3302A60FE}">
      <dsp:nvSpPr>
        <dsp:cNvPr id="0" name=""/>
        <dsp:cNvSpPr/>
      </dsp:nvSpPr>
      <dsp:spPr>
        <a:xfrm rot="5940">
          <a:off x="852277" y="913889"/>
          <a:ext cx="247597" cy="183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solidFill>
            <a:srgbClr val="97CAC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5940">
        <a:off x="852277" y="913889"/>
        <a:ext cx="247597" cy="183044"/>
      </dsp:txXfrm>
    </dsp:sp>
    <dsp:sp modelId="{E66B60F7-FCED-4689-B891-B80BC94C49F1}">
      <dsp:nvSpPr>
        <dsp:cNvPr id="0" name=""/>
        <dsp:cNvSpPr/>
      </dsp:nvSpPr>
      <dsp:spPr>
        <a:xfrm>
          <a:off x="1202649" y="531288"/>
          <a:ext cx="735203" cy="153557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2020 год</a:t>
          </a:r>
          <a:endParaRPr lang="ru-RU" sz="1100" b="1" kern="1200" dirty="0"/>
        </a:p>
      </dsp:txBody>
      <dsp:txXfrm>
        <a:off x="1202649" y="531288"/>
        <a:ext cx="735203" cy="950300"/>
      </dsp:txXfrm>
    </dsp:sp>
    <dsp:sp modelId="{196AB43A-507B-43B0-8109-423E9DECF18C}">
      <dsp:nvSpPr>
        <dsp:cNvPr id="0" name=""/>
        <dsp:cNvSpPr/>
      </dsp:nvSpPr>
      <dsp:spPr>
        <a:xfrm>
          <a:off x="1316793" y="1248596"/>
          <a:ext cx="808084" cy="8871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1 107 ,4 тыс. руб.</a:t>
          </a:r>
          <a:endParaRPr lang="ru-RU" sz="1100" kern="1200" dirty="0"/>
        </a:p>
      </dsp:txBody>
      <dsp:txXfrm>
        <a:off x="1316793" y="1248596"/>
        <a:ext cx="808084" cy="887116"/>
      </dsp:txXfrm>
    </dsp:sp>
    <dsp:sp modelId="{A56CF448-4A6D-4165-83CE-5A81C9F6C78B}">
      <dsp:nvSpPr>
        <dsp:cNvPr id="0" name=""/>
        <dsp:cNvSpPr/>
      </dsp:nvSpPr>
      <dsp:spPr>
        <a:xfrm rot="24667">
          <a:off x="2136764" y="902385"/>
          <a:ext cx="347132" cy="183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solidFill>
            <a:srgbClr val="97CAC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24667">
        <a:off x="2136764" y="902385"/>
        <a:ext cx="347132" cy="183044"/>
      </dsp:txXfrm>
    </dsp:sp>
    <dsp:sp modelId="{6720A135-C6A6-4DDF-91BD-F34631B30700}">
      <dsp:nvSpPr>
        <dsp:cNvPr id="0" name=""/>
        <dsp:cNvSpPr/>
      </dsp:nvSpPr>
      <dsp:spPr>
        <a:xfrm>
          <a:off x="2592802" y="533947"/>
          <a:ext cx="735203" cy="155921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2021 год</a:t>
          </a:r>
          <a:endParaRPr lang="ru-RU" sz="1100" b="1" kern="1200" dirty="0"/>
        </a:p>
      </dsp:txBody>
      <dsp:txXfrm>
        <a:off x="2592802" y="533947"/>
        <a:ext cx="735203" cy="964931"/>
      </dsp:txXfrm>
    </dsp:sp>
    <dsp:sp modelId="{D56C3723-B68B-467E-A819-8F0C81B1504B}">
      <dsp:nvSpPr>
        <dsp:cNvPr id="0" name=""/>
        <dsp:cNvSpPr/>
      </dsp:nvSpPr>
      <dsp:spPr>
        <a:xfrm>
          <a:off x="2537860" y="1279903"/>
          <a:ext cx="800872" cy="853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1 148,7 тыс. руб.</a:t>
          </a:r>
          <a:endParaRPr lang="ru-RU" sz="1100" kern="1200" dirty="0"/>
        </a:p>
      </dsp:txBody>
      <dsp:txXfrm>
        <a:off x="2537860" y="1279903"/>
        <a:ext cx="800872" cy="853254"/>
      </dsp:txXfrm>
    </dsp:sp>
    <dsp:sp modelId="{DE4D8302-4FBE-4E4C-98EC-264240F357A5}">
      <dsp:nvSpPr>
        <dsp:cNvPr id="0" name=""/>
        <dsp:cNvSpPr/>
      </dsp:nvSpPr>
      <dsp:spPr>
        <a:xfrm rot="68480">
          <a:off x="3404480" y="935354"/>
          <a:ext cx="162190" cy="183044"/>
        </a:xfrm>
        <a:prstGeom prst="rightArrow">
          <a:avLst>
            <a:gd name="adj1" fmla="val 60000"/>
            <a:gd name="adj2" fmla="val 50000"/>
          </a:avLst>
        </a:prstGeom>
        <a:solidFill>
          <a:srgbClr val="F05A28"/>
        </a:solidFill>
        <a:ln>
          <a:solidFill>
            <a:srgbClr val="97CAC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68480">
        <a:off x="3404480" y="935354"/>
        <a:ext cx="162190" cy="183044"/>
      </dsp:txXfrm>
    </dsp:sp>
    <dsp:sp modelId="{A5D17FEE-C69D-4785-A239-E4BD2DC22192}">
      <dsp:nvSpPr>
        <dsp:cNvPr id="0" name=""/>
        <dsp:cNvSpPr/>
      </dsp:nvSpPr>
      <dsp:spPr>
        <a:xfrm>
          <a:off x="3633965" y="555983"/>
          <a:ext cx="735203" cy="155503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2022 год</a:t>
          </a:r>
          <a:endParaRPr lang="ru-RU" sz="1100" b="1" kern="1200" dirty="0"/>
        </a:p>
      </dsp:txBody>
      <dsp:txXfrm>
        <a:off x="3633965" y="555983"/>
        <a:ext cx="735203" cy="962346"/>
      </dsp:txXfrm>
    </dsp:sp>
    <dsp:sp modelId="{68EB9E26-EF18-4C82-8456-C388E4C7E755}">
      <dsp:nvSpPr>
        <dsp:cNvPr id="0" name=""/>
        <dsp:cNvSpPr/>
      </dsp:nvSpPr>
      <dsp:spPr>
        <a:xfrm>
          <a:off x="3757986" y="1389981"/>
          <a:ext cx="788329" cy="673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1 159,3 тыс. руб.</a:t>
          </a:r>
          <a:endParaRPr lang="ru-RU" sz="1100" kern="1200" dirty="0"/>
        </a:p>
      </dsp:txBody>
      <dsp:txXfrm>
        <a:off x="3757986" y="1389981"/>
        <a:ext cx="788329" cy="673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0.05682</cdr:x>
      <cdr:y>0.22645</cdr:y>
    </cdr:from>
    <cdr:to>
      <cdr:x>0.11467</cdr:x>
      <cdr:y>0.26854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3876" y="1076326"/>
          <a:ext cx="53340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0.03853</cdr:x>
      <cdr:y>0.24903</cdr:y>
    </cdr:from>
    <cdr:to>
      <cdr:x>0.15419</cdr:x>
      <cdr:y>0.31915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1000" y="897579"/>
          <a:ext cx="1143795" cy="252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dirty="0"/>
            <a:t>22 419,2</a:t>
          </a:r>
        </a:p>
      </cdr:txBody>
    </cdr:sp>
  </cdr:relSizeAnchor>
  <cdr:relSizeAnchor xmlns:cdr="http://schemas.openxmlformats.org/drawingml/2006/chartDrawing">
    <cdr:from>
      <cdr:x>0.16952</cdr:x>
      <cdr:y>0.23729</cdr:y>
    </cdr:from>
    <cdr:to>
      <cdr:x>0.2988</cdr:x>
      <cdr:y>0.29564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76400" y="855245"/>
          <a:ext cx="1278466" cy="210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/>
            <a:t>22 931,0</a:t>
          </a:r>
        </a:p>
      </cdr:txBody>
    </cdr:sp>
  </cdr:relSizeAnchor>
  <cdr:relSizeAnchor xmlns:cdr="http://schemas.openxmlformats.org/drawingml/2006/chartDrawing">
    <cdr:from>
      <cdr:x>0.31079</cdr:x>
      <cdr:y>0.2185</cdr:y>
    </cdr:from>
    <cdr:to>
      <cdr:x>0.42643</cdr:x>
      <cdr:y>0.30268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073400" y="787511"/>
          <a:ext cx="1143594" cy="303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/>
            <a:t>22 784,0</a:t>
          </a:r>
        </a:p>
      </cdr:txBody>
    </cdr:sp>
  </cdr:relSizeAnchor>
  <cdr:relSizeAnchor xmlns:cdr="http://schemas.openxmlformats.org/drawingml/2006/chartDrawing">
    <cdr:from>
      <cdr:x>0.45291</cdr:x>
      <cdr:y>0.22789</cdr:y>
    </cdr:from>
    <cdr:to>
      <cdr:x>0.56896</cdr:x>
      <cdr:y>0.30427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478865" y="821378"/>
          <a:ext cx="1147617" cy="275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/>
            <a:t>23 984,0</a:t>
          </a:r>
        </a:p>
      </cdr:txBody>
    </cdr:sp>
  </cdr:relSizeAnchor>
  <cdr:relSizeAnchor xmlns:cdr="http://schemas.openxmlformats.org/drawingml/2006/chartDrawing">
    <cdr:from>
      <cdr:x>0.59418</cdr:x>
      <cdr:y>0.13863</cdr:y>
    </cdr:from>
    <cdr:to>
      <cdr:x>0.6951</cdr:x>
      <cdr:y>0.21107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875866" y="499646"/>
          <a:ext cx="998024" cy="261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/>
            <a:t>27 878,7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0.72517</cdr:x>
      <cdr:y>0.09399</cdr:y>
    </cdr:from>
    <cdr:to>
      <cdr:x>0.84279</cdr:x>
      <cdr:y>0.17956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171266" y="338778"/>
          <a:ext cx="1163140" cy="308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/>
            <a:t>31 053,4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0.86644</cdr:x>
      <cdr:y>0.10104</cdr:y>
    </cdr:from>
    <cdr:to>
      <cdr:x>0.97408</cdr:x>
      <cdr:y>0.17842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8568266" y="364178"/>
          <a:ext cx="1064475" cy="278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/>
            <a:t>29 569,3</a:t>
          </a:r>
          <a:endParaRPr lang="ru-RU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0863" y="1241425"/>
            <a:ext cx="56959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794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660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73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2187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187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187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731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187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0E28-64DD-4339-AC4D-539BB599FF88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332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chart" Target="../charts/chart2.xml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6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3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hyperlink" Target="https://minzdrav.gov-murman.ru/activities/nezavisimaya-otsenka/index.ph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nzdrav.gov-murman.ru/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8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2.emf"/><Relationship Id="rId4" Type="http://schemas.openxmlformats.org/officeDocument/2006/relationships/image" Target="../media/image9.emf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7.emf"/><Relationship Id="rId5" Type="http://schemas.openxmlformats.org/officeDocument/2006/relationships/image" Target="../media/image13.png"/><Relationship Id="rId10" Type="http://schemas.openxmlformats.org/officeDocument/2006/relationships/image" Target="../media/image9.emf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3.emf"/><Relationship Id="rId4" Type="http://schemas.openxmlformats.org/officeDocument/2006/relationships/image" Target="../media/image9.emf"/><Relationship Id="rId9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inzdrav.gov-murman.ru/documents/programs/gosproject/gosprog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0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6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7.emf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emf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350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521672" y="3432530"/>
            <a:ext cx="1049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министерства здравоохранения мурманской области 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5054094" y="5212655"/>
            <a:ext cx="6960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Исполнение за 1 квартал 2020 года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343400" y="5070229"/>
            <a:ext cx="535423" cy="478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150442" y="62799"/>
            <a:ext cx="9150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Muller Narrow Light" pitchFamily="2" charset="0"/>
              </a:rPr>
              <a:t>Кадровое обеспечение системы здравоохранения мурманской области</a:t>
            </a:r>
            <a:endParaRPr lang="ru-RU" sz="2400" b="1" dirty="0">
              <a:solidFill>
                <a:schemeClr val="accent6"/>
              </a:solidFill>
              <a:latin typeface="Muller Narrow Light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153854" y="4485316"/>
            <a:ext cx="1090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Muller Narrow Light" pitchFamily="50" charset="-52"/>
            </a:endParaRPr>
          </a:p>
          <a:p>
            <a:endParaRPr lang="ru-RU" sz="1400" dirty="0"/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92950" y="1926879"/>
            <a:ext cx="36609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chemeClr val="accent3"/>
              </a:solidFill>
              <a:latin typeface="Muller Narrow ExtraBold" pitchFamily="50" charset="-52"/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3"/>
              </a:solidFill>
              <a:latin typeface="Muller Narrow ExtraBold" pitchFamily="50" charset="-52"/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3"/>
              </a:solidFill>
              <a:latin typeface="Muller Narrow Light" pitchFamily="50" charset="-52"/>
              <a:cs typeface="Arial" pitchFamily="34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8664554" y="736600"/>
            <a:ext cx="3422166" cy="821412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latin typeface="Muller Narrow Light" pitchFamily="50" charset="-52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517466" y="736600"/>
            <a:ext cx="3585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Премия лучшему врачу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Мурманской области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uller Narrow Light" pitchFamily="50" charset="-52"/>
              </a:rPr>
              <a:t> </a:t>
            </a: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8517465" y="2142067"/>
            <a:ext cx="3462867" cy="1151466"/>
          </a:xfrm>
          <a:prstGeom prst="roundRect">
            <a:avLst>
              <a:gd name="adj" fmla="val 965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6" name="TextBox 125"/>
          <p:cNvSpPr txBox="1"/>
          <p:nvPr/>
        </p:nvSpPr>
        <p:spPr>
          <a:xfrm>
            <a:off x="8517466" y="2057400"/>
            <a:ext cx="3445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uller Narrow ExtraBold" pitchFamily="50" charset="-52"/>
              </a:rPr>
              <a:t>120 000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Muller Narrow ExtraBold" pitchFamily="50" charset="-52"/>
              </a:rPr>
              <a:t>рублей</a:t>
            </a:r>
            <a:endParaRPr lang="ru-RU" sz="3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8664554" y="3707646"/>
            <a:ext cx="3044845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uller Narrow ExtraBold" pitchFamily="50" charset="-52"/>
              </a:rPr>
              <a:t>99,3</a:t>
            </a:r>
            <a:endParaRPr lang="ru-RU" sz="3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="" xmlns:p14="http://schemas.microsoft.com/office/powerpoint/2010/main" val="3131303606"/>
              </p:ext>
            </p:extLst>
          </p:nvPr>
        </p:nvGraphicFramePr>
        <p:xfrm>
          <a:off x="3564467" y="5640176"/>
          <a:ext cx="4613779" cy="142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Скругленный прямоугольник 49"/>
          <p:cNvSpPr/>
          <p:nvPr/>
        </p:nvSpPr>
        <p:spPr>
          <a:xfrm>
            <a:off x="3564467" y="5398272"/>
            <a:ext cx="4613780" cy="379458"/>
          </a:xfrm>
          <a:prstGeom prst="roundRect">
            <a:avLst>
              <a:gd name="adj" fmla="val 131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102803" y="1995657"/>
            <a:ext cx="4075444" cy="662092"/>
          </a:xfrm>
          <a:prstGeom prst="roundRect">
            <a:avLst>
              <a:gd name="adj" fmla="val 131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4102803" y="2070589"/>
            <a:ext cx="3937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Muller Narrow Light" pitchFamily="50" charset="-52"/>
              </a:rPr>
              <a:t>Подпрограмма 1 :</a:t>
            </a:r>
          </a:p>
          <a:p>
            <a:r>
              <a:rPr lang="ru-RU" sz="1400" b="1" dirty="0">
                <a:solidFill>
                  <a:schemeClr val="bg1"/>
                </a:solidFill>
                <a:latin typeface="Muller Narrow Light" pitchFamily="50" charset="-52"/>
              </a:rPr>
              <a:t>Управление региональными финансами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953932" y="4512735"/>
            <a:ext cx="3920067" cy="517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  <a:cs typeface="Arial" pitchFamily="34" charset="0"/>
              </a:rPr>
              <a:t>трудоустройство </a:t>
            </a:r>
          </a:p>
          <a:p>
            <a:pPr algn="ctr">
              <a:defRPr/>
            </a:pPr>
            <a:endParaRPr lang="ru-RU" sz="1600" dirty="0" smtClean="0">
              <a:solidFill>
                <a:schemeClr val="bg1"/>
              </a:solidFill>
              <a:latin typeface="Muller Narrow ExtraBold" pitchFamily="50" charset="-52"/>
              <a:cs typeface="Arial" pitchFamily="34" charset="0"/>
            </a:endParaRPr>
          </a:p>
          <a:p>
            <a:pPr algn="ctr">
              <a:defRPr/>
            </a:pPr>
            <a:endParaRPr lang="ru-RU" sz="1600" dirty="0" smtClean="0">
              <a:solidFill>
                <a:schemeClr val="bg1"/>
              </a:solidFill>
              <a:latin typeface="Muller Narrow ExtraBold" pitchFamily="50" charset="-52"/>
              <a:cs typeface="Arial" pitchFamily="34" charset="0"/>
            </a:endParaRPr>
          </a:p>
          <a:p>
            <a:pPr algn="ctr">
              <a:defRPr/>
            </a:pPr>
            <a:endParaRPr lang="ru-RU" sz="1600" dirty="0" smtClean="0">
              <a:solidFill>
                <a:schemeClr val="bg1"/>
              </a:solidFill>
              <a:latin typeface="Muller Narrow ExtraBold" pitchFamily="50" charset="-52"/>
              <a:cs typeface="Arial" pitchFamily="34" charset="0"/>
            </a:endParaRPr>
          </a:p>
          <a:p>
            <a:pPr algn="ctr">
              <a:defRPr/>
            </a:pPr>
            <a:endParaRPr lang="ru-RU" sz="1600" dirty="0" smtClean="0">
              <a:solidFill>
                <a:schemeClr val="bg1"/>
              </a:solidFill>
              <a:latin typeface="Muller Narrow ExtraBold" pitchFamily="50" charset="-52"/>
              <a:cs typeface="Arial" pitchFamily="34" charset="0"/>
            </a:endParaRPr>
          </a:p>
          <a:p>
            <a:pPr algn="ctr">
              <a:defRPr/>
            </a:pPr>
            <a:endParaRPr lang="ru-RU" sz="1600" dirty="0" smtClean="0">
              <a:solidFill>
                <a:schemeClr val="bg1"/>
              </a:solidFill>
              <a:latin typeface="Muller Narrow ExtraBold" pitchFamily="50" charset="-52"/>
              <a:cs typeface="Arial" pitchFamily="34" charset="0"/>
            </a:endParaRPr>
          </a:p>
          <a:p>
            <a:pPr algn="ctr">
              <a:defRPr/>
            </a:pPr>
            <a:endParaRPr lang="ru-RU" sz="1600" dirty="0" smtClean="0">
              <a:solidFill>
                <a:schemeClr val="bg1"/>
              </a:solidFill>
              <a:latin typeface="Muller Narrow ExtraBold" pitchFamily="50" charset="-52"/>
              <a:cs typeface="Arial" pitchFamily="34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  <a:cs typeface="Arial" pitchFamily="34" charset="0"/>
              </a:rPr>
              <a:t>после окончания  целевого обучения</a:t>
            </a:r>
            <a:endParaRPr lang="ru-RU" sz="1600" b="1" dirty="0">
              <a:solidFill>
                <a:schemeClr val="bg1"/>
              </a:solidFill>
              <a:latin typeface="Muller Narrow ExtraBold" pitchFamily="50" charset="-52"/>
              <a:cs typeface="Arial" pitchFamily="34" charset="0"/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10041467" y="2277533"/>
            <a:ext cx="16933" cy="10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Стрелка вниз 64"/>
          <p:cNvSpPr/>
          <p:nvPr/>
        </p:nvSpPr>
        <p:spPr>
          <a:xfrm>
            <a:off x="10049933" y="1667933"/>
            <a:ext cx="397934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 flipV="1">
            <a:off x="8517468" y="3530600"/>
            <a:ext cx="3445932" cy="954716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latin typeface="Muller Narrow Light" pitchFamily="50" charset="-5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204200" y="3530600"/>
            <a:ext cx="4051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Премия лучшей медсестре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Мурманской области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uller Narrow Light" pitchFamily="50" charset="-52"/>
              </a:rPr>
              <a:t> 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8517467" y="5030259"/>
            <a:ext cx="3599022" cy="1786466"/>
          </a:xfrm>
          <a:prstGeom prst="roundRect">
            <a:avLst>
              <a:gd name="adj" fmla="val 965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Стрелка вниз 84"/>
          <p:cNvSpPr/>
          <p:nvPr/>
        </p:nvSpPr>
        <p:spPr>
          <a:xfrm>
            <a:off x="10016065" y="4512735"/>
            <a:ext cx="431801" cy="495801"/>
          </a:xfrm>
          <a:prstGeom prst="downArrow">
            <a:avLst/>
          </a:prstGeom>
          <a:solidFill>
            <a:srgbClr val="F05A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 rot="10800000" flipV="1">
            <a:off x="8839199" y="5445609"/>
            <a:ext cx="287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uller Narrow ExtraBold" pitchFamily="50" charset="-52"/>
                <a:cs typeface="Arial" pitchFamily="34" charset="0"/>
              </a:rPr>
              <a:t>1 место - 60 000 рублей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Muller Narrow ExtraBold" pitchFamily="50" charset="-52"/>
                <a:cs typeface="Arial" pitchFamily="34" charset="0"/>
              </a:rPr>
              <a:t>2 место -  40 000руб.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Muller Narrow ExtraBold" pitchFamily="50" charset="-52"/>
                <a:cs typeface="Arial" pitchFamily="34" charset="0"/>
              </a:rPr>
              <a:t>3 место – 20 000руб.</a:t>
            </a:r>
            <a:endParaRPr lang="ru-RU" dirty="0">
              <a:solidFill>
                <a:schemeClr val="bg1"/>
              </a:solidFill>
              <a:latin typeface="Muller Narrow ExtraBold" pitchFamily="50" charset="-52"/>
              <a:cs typeface="Arial" pitchFamily="34" charset="0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584" y="2657749"/>
            <a:ext cx="527949" cy="46414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553" y="6172199"/>
            <a:ext cx="609461" cy="473475"/>
          </a:xfrm>
          <a:prstGeom prst="rect">
            <a:avLst/>
          </a:prstGeom>
        </p:spPr>
      </p:pic>
      <p:graphicFrame>
        <p:nvGraphicFramePr>
          <p:cNvPr id="89" name="Таблица 88"/>
          <p:cNvGraphicFramePr>
            <a:graphicFrameLocks noGrp="1"/>
          </p:cNvGraphicFramePr>
          <p:nvPr/>
        </p:nvGraphicFramePr>
        <p:xfrm>
          <a:off x="321828" y="736600"/>
          <a:ext cx="5333906" cy="2003214"/>
        </p:xfrm>
        <a:graphic>
          <a:graphicData uri="http://schemas.openxmlformats.org/drawingml/2006/table">
            <a:tbl>
              <a:tblPr/>
              <a:tblGrid>
                <a:gridCol w="2315358"/>
                <a:gridCol w="548716"/>
                <a:gridCol w="627105"/>
                <a:gridCol w="627105"/>
                <a:gridCol w="627103"/>
                <a:gridCol w="588519"/>
              </a:tblGrid>
              <a:tr h="55033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Muller Narrow ExtraBold" pitchFamily="50" charset="-52"/>
                          <a:ea typeface="Arial Unicode MS" pitchFamily="34" charset="-128"/>
                          <a:cs typeface="Arial" pitchFamily="34" charset="0"/>
                        </a:rPr>
                        <a:t>Количество медицинских работников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Muller Narrow ExtraBold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4979" marR="6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Muller Narrow ExtraBold" pitchFamily="50" charset="-52"/>
                          <a:ea typeface="Arial Unicode MS" pitchFamily="34" charset="-128"/>
                          <a:cs typeface="Arial" pitchFamily="34" charset="0"/>
                        </a:rPr>
                        <a:t>ед.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Muller Narrow ExtraBold" pitchFamily="50" charset="-52"/>
                          <a:ea typeface="Arial Unicode MS" pitchFamily="34" charset="-128"/>
                          <a:cs typeface="Arial" pitchFamily="34" charset="0"/>
                        </a:rPr>
                        <a:t>изм.</a:t>
                      </a:r>
                    </a:p>
                  </a:txBody>
                  <a:tcPr marL="64979" marR="6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bg1"/>
                        </a:solidFill>
                        <a:latin typeface="Muller Narrow ExtraBold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Muller Narrow ExtraBold" pitchFamily="50" charset="-52"/>
                          <a:ea typeface="Arial Unicode MS" pitchFamily="34" charset="-128"/>
                          <a:cs typeface="Arial" pitchFamily="34" charset="0"/>
                        </a:rPr>
                        <a:t>2017</a:t>
                      </a:r>
                    </a:p>
                  </a:txBody>
                  <a:tcPr marL="64979" marR="64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bg1"/>
                        </a:solidFill>
                        <a:latin typeface="Muller Narrow ExtraBold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Muller Narrow ExtraBold" pitchFamily="50" charset="-52"/>
                          <a:ea typeface="Arial Unicode MS" pitchFamily="34" charset="-128"/>
                          <a:cs typeface="Arial" pitchFamily="34" charset="0"/>
                        </a:rPr>
                        <a:t>2018</a:t>
                      </a:r>
                    </a:p>
                  </a:txBody>
                  <a:tcPr marL="64979" marR="64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bg1"/>
                        </a:solidFill>
                        <a:latin typeface="Muller Narrow ExtraBold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Muller Narrow ExtraBold" pitchFamily="50" charset="-52"/>
                          <a:ea typeface="Arial Unicode MS" pitchFamily="34" charset="-128"/>
                          <a:cs typeface="Arial" pitchFamily="34" charset="0"/>
                        </a:rPr>
                        <a:t>2019</a:t>
                      </a:r>
                    </a:p>
                  </a:txBody>
                  <a:tcPr marL="64979" marR="64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bg1"/>
                        </a:solidFill>
                        <a:latin typeface="Muller Narrow ExtraBold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Muller Narrow ExtraBold" pitchFamily="50" charset="-52"/>
                          <a:ea typeface="Arial Unicode MS" pitchFamily="34" charset="-128"/>
                          <a:cs typeface="Arial" pitchFamily="34" charset="0"/>
                        </a:rPr>
                        <a:t>2020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Muller Narrow ExtraBold" pitchFamily="50" charset="-52"/>
                          <a:ea typeface="Arial Unicode MS" pitchFamily="34" charset="-128"/>
                          <a:cs typeface="Arial" pitchFamily="34" charset="0"/>
                        </a:rPr>
                        <a:t>план</a:t>
                      </a:r>
                    </a:p>
                  </a:txBody>
                  <a:tcPr marL="64979" marR="64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</a:tr>
              <a:tr h="799254">
                <a:tc>
                  <a:txBody>
                    <a:bodyPr/>
                    <a:lstStyle/>
                    <a:p>
                      <a:pPr marL="36000" indent="0"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Получивших </a:t>
                      </a:r>
                    </a:p>
                    <a:p>
                      <a:pPr marL="36000" marR="0" indent="0" algn="l" defTabSz="51435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ЕДВ  200/500 тыс. рублей</a:t>
                      </a:r>
                    </a:p>
                    <a:p>
                      <a:pPr marL="36000" marR="0" indent="0" algn="l" defTabSz="51435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ЕДВ  300 тыс. рублей</a:t>
                      </a:r>
                    </a:p>
                    <a:p>
                      <a:pPr marL="36000" indent="0" algn="l" fontAlgn="t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ЕКДВ  10/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15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 тыс. рублей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 чел.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uller Narrow Light Italic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Muller Narrow Light Italic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  <a:p>
                      <a:pPr marL="0" marR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44                                                      44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44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Muller Narrow Light Italic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Muller Narrow Light Italic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54                   5                    59             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Muller Narrow Light Italic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70                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7                  77          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Muller Narrow Light Italic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Muller Narrow Light Italic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60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5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65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Muller Narrow Light Italic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3627">
                <a:tc>
                  <a:txBody>
                    <a:bodyPr/>
                    <a:lstStyle/>
                    <a:p>
                      <a:pPr marL="0" indent="0"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Получивших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 </a:t>
                      </a:r>
                    </a:p>
                    <a:p>
                      <a:pPr marL="0" indent="0"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ЕДВ 1 млн. рублей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в рамках проекта «Земский доктор»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Muller Narrow Light Italic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4979" marR="64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чел.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uller Narrow Light Italic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4979" marR="6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uller Narrow Light Italic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4979" marR="6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uller Narrow Light Italic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4979" marR="6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uller Narrow Light Italic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4979" marR="6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" pitchFamily="34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uller Narrow Light Italic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4979" marR="6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" name="Таблица 89"/>
          <p:cNvGraphicFramePr>
            <a:graphicFrameLocks noGrp="1"/>
          </p:cNvGraphicFramePr>
          <p:nvPr/>
        </p:nvGraphicFramePr>
        <p:xfrm>
          <a:off x="321828" y="2920559"/>
          <a:ext cx="7922662" cy="2279040"/>
        </p:xfrm>
        <a:graphic>
          <a:graphicData uri="http://schemas.openxmlformats.org/drawingml/2006/table">
            <a:tbl>
              <a:tblPr/>
              <a:tblGrid>
                <a:gridCol w="3575550"/>
                <a:gridCol w="893888"/>
                <a:gridCol w="844217"/>
                <a:gridCol w="844217"/>
                <a:gridCol w="844217"/>
                <a:gridCol w="920573"/>
              </a:tblGrid>
              <a:tr h="830174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Muller Narrow ExtraBold" pitchFamily="50" charset="-52"/>
                          <a:ea typeface="Arial Unicode MS"/>
                          <a:cs typeface="Times New Roman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bg1"/>
                        </a:solidFill>
                        <a:latin typeface="Muller Narrow ExtraBold" pitchFamily="50" charset="-52"/>
                        <a:ea typeface="Times New Roman"/>
                        <a:cs typeface="Times New Roman"/>
                      </a:endParaRPr>
                    </a:p>
                  </a:txBody>
                  <a:tcPr marL="63184" marR="63184" marT="8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5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Muller Narrow ExtraBold" pitchFamily="50" charset="-52"/>
                          <a:ea typeface="Arial Unicode MS"/>
                          <a:cs typeface="Times New Roman"/>
                        </a:rPr>
                        <a:t>ед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Muller Narrow ExtraBold" pitchFamily="50" charset="-52"/>
                          <a:ea typeface="Arial Unicode MS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bg1"/>
                        </a:solidFill>
                        <a:latin typeface="Muller Narrow ExtraBold" pitchFamily="50" charset="-52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Muller Narrow ExtraBold" pitchFamily="50" charset="-52"/>
                          <a:ea typeface="Arial Unicode MS"/>
                          <a:cs typeface="Times New Roman"/>
                        </a:rPr>
                        <a:t>изм.</a:t>
                      </a:r>
                      <a:endParaRPr lang="ru-RU" sz="1200" dirty="0">
                        <a:solidFill>
                          <a:schemeClr val="bg1"/>
                        </a:solidFill>
                        <a:latin typeface="Muller Narrow ExtraBold" pitchFamily="50" charset="-52"/>
                        <a:ea typeface="Times New Roman"/>
                        <a:cs typeface="Times New Roman"/>
                      </a:endParaRPr>
                    </a:p>
                  </a:txBody>
                  <a:tcPr marL="63184" marR="63184" marT="8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5A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bg1"/>
                        </a:solidFill>
                        <a:latin typeface="Muller Narrow ExtraBold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bg1"/>
                        </a:solidFill>
                        <a:latin typeface="Muller Narrow ExtraBold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Muller Narrow ExtraBold" pitchFamily="50" charset="-52"/>
                          <a:ea typeface="Arial Unicode MS" pitchFamily="34" charset="-128"/>
                          <a:cs typeface="Arial" pitchFamily="34" charset="0"/>
                        </a:rPr>
                        <a:t>2017</a:t>
                      </a:r>
                    </a:p>
                  </a:txBody>
                  <a:tcPr marL="64979" marR="64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5A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bg1"/>
                        </a:solidFill>
                        <a:latin typeface="Muller Narrow ExtraBold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bg1"/>
                        </a:solidFill>
                        <a:latin typeface="Muller Narrow ExtraBold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Muller Narrow ExtraBold" pitchFamily="50" charset="-52"/>
                          <a:ea typeface="Arial Unicode MS" pitchFamily="34" charset="-128"/>
                          <a:cs typeface="Arial" pitchFamily="34" charset="0"/>
                        </a:rPr>
                        <a:t>2018</a:t>
                      </a:r>
                    </a:p>
                  </a:txBody>
                  <a:tcPr marL="64979" marR="64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5A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bg1"/>
                        </a:solidFill>
                        <a:latin typeface="Muller Narrow ExtraBold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bg1"/>
                        </a:solidFill>
                        <a:latin typeface="Muller Narrow ExtraBold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Muller Narrow ExtraBold" pitchFamily="50" charset="-52"/>
                          <a:ea typeface="Arial Unicode MS" pitchFamily="34" charset="-128"/>
                          <a:cs typeface="Arial" pitchFamily="34" charset="0"/>
                        </a:rPr>
                        <a:t>2019</a:t>
                      </a:r>
                    </a:p>
                  </a:txBody>
                  <a:tcPr marL="64979" marR="64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5A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bg1"/>
                        </a:solidFill>
                        <a:latin typeface="Muller Narrow ExtraBold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bg1"/>
                        </a:solidFill>
                        <a:latin typeface="Muller Narrow ExtraBold" pitchFamily="50" charset="-52"/>
                        <a:ea typeface="Arial Unicode MS" pitchFamily="34" charset="-128"/>
                        <a:cs typeface="Arial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Muller Narrow ExtraBold" pitchFamily="50" charset="-52"/>
                          <a:ea typeface="Arial Unicode MS" pitchFamily="34" charset="-128"/>
                          <a:cs typeface="Arial" pitchFamily="34" charset="0"/>
                        </a:rPr>
                        <a:t>2020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Muller Narrow ExtraBold" pitchFamily="50" charset="-52"/>
                          <a:ea typeface="Arial Unicode MS" pitchFamily="34" charset="-128"/>
                          <a:cs typeface="Arial" pitchFamily="34" charset="0"/>
                        </a:rPr>
                        <a:t>план</a:t>
                      </a:r>
                    </a:p>
                  </a:txBody>
                  <a:tcPr marL="64979" marR="64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5A28"/>
                    </a:solidFill>
                  </a:tcPr>
                </a:tc>
              </a:tr>
              <a:tr h="598031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200" spc="-60" baseline="0" dirty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spc="-60" baseline="0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Times New Roman"/>
                          <a:cs typeface="Times New Roman"/>
                        </a:rPr>
                        <a:t>туденты</a:t>
                      </a:r>
                      <a:r>
                        <a:rPr lang="ru-RU" sz="1200" spc="-60" baseline="0" dirty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Times New Roman"/>
                          <a:cs typeface="Times New Roman"/>
                        </a:rPr>
                        <a:t>, получающие региональную стипендию в размере </a:t>
                      </a:r>
                      <a:endParaRPr lang="ru-RU" sz="1200" spc="-60" baseline="0" dirty="0" smtClean="0">
                        <a:solidFill>
                          <a:schemeClr val="tx1"/>
                        </a:solidFill>
                        <a:latin typeface="Muller Narrow Light Italic" pitchFamily="50" charset="-52"/>
                        <a:ea typeface="Times New Roman"/>
                        <a:cs typeface="Times New Roman"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200" spc="-60" baseline="0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Times New Roman"/>
                          <a:cs typeface="Times New Roman"/>
                        </a:rPr>
                        <a:t>3  тыс . руб.ле й</a:t>
                      </a:r>
                      <a:endParaRPr lang="ru-RU" sz="1200" spc="-60" baseline="0" dirty="0">
                        <a:solidFill>
                          <a:schemeClr val="tx1"/>
                        </a:solidFill>
                        <a:latin typeface="Muller Narrow Light Italic" pitchFamily="50" charset="-52"/>
                        <a:ea typeface="Times New Roman"/>
                        <a:cs typeface="Times New Roman"/>
                      </a:endParaRPr>
                    </a:p>
                  </a:txBody>
                  <a:tcPr marL="63184" marR="63184" marT="8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Times New Roman"/>
                          <a:cs typeface="Times New Roman"/>
                        </a:rPr>
                        <a:t>чел. </a:t>
                      </a:r>
                      <a:endParaRPr lang="ru-RU" sz="1200" dirty="0">
                        <a:solidFill>
                          <a:schemeClr val="tx1"/>
                        </a:solidFill>
                        <a:latin typeface="Muller Narrow Light Italic" pitchFamily="50" charset="-52"/>
                        <a:ea typeface="Times New Roman"/>
                        <a:cs typeface="Times New Roman"/>
                      </a:endParaRPr>
                    </a:p>
                  </a:txBody>
                  <a:tcPr marL="63184" marR="63184" marT="8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Times New Roman"/>
                          <a:cs typeface="Times New Roman"/>
                        </a:rPr>
                        <a:t>86 </a:t>
                      </a:r>
                      <a:endParaRPr lang="ru-RU" sz="1200" dirty="0">
                        <a:solidFill>
                          <a:schemeClr val="tx1"/>
                        </a:solidFill>
                        <a:latin typeface="Muller Narrow Light Italic" pitchFamily="50" charset="-52"/>
                        <a:ea typeface="Times New Roman"/>
                        <a:cs typeface="Times New Roman"/>
                      </a:endParaRPr>
                    </a:p>
                  </a:txBody>
                  <a:tcPr marL="63184" marR="63184" marT="8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 Unicode MS" pitchFamily="34" charset="-128"/>
                        </a:rPr>
                        <a:t>149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Muller Narrow Light Italic" pitchFamily="50" charset="-52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3184" marR="63184" marT="8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 Unicode MS" pitchFamily="34" charset="-128"/>
                        </a:rPr>
                        <a:t>239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Muller Narrow Light Italic" pitchFamily="50" charset="-52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3184" marR="63184" marT="8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Times New Roman"/>
                          <a:cs typeface="Times New Roman"/>
                        </a:rPr>
                        <a:t>267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Muller Narrow Light Italic" pitchFamily="50" charset="-52"/>
                        <a:ea typeface="Times New Roman"/>
                        <a:cs typeface="Times New Roman"/>
                      </a:endParaRPr>
                    </a:p>
                  </a:txBody>
                  <a:tcPr marL="63184" marR="63184" marT="8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0835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Times New Roman"/>
                          <a:cs typeface="Times New Roman"/>
                        </a:rPr>
                        <a:t>Интерны/ординаторы,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Times New Roman"/>
                          <a:cs typeface="Times New Roman"/>
                        </a:rPr>
                        <a:t>получающие региональную стипендию в размере 5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Times New Roman"/>
                          <a:cs typeface="Times New Roman"/>
                        </a:rPr>
                        <a:t>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Muller Narrow Light Italic" pitchFamily="50" charset="-52"/>
                        <a:ea typeface="Times New Roman"/>
                        <a:cs typeface="Times New Roman"/>
                      </a:endParaRPr>
                    </a:p>
                  </a:txBody>
                  <a:tcPr marL="63184" marR="63184" marT="8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Times New Roman"/>
                          <a:cs typeface="Times New Roman"/>
                        </a:rPr>
                        <a:t>чел. </a:t>
                      </a:r>
                      <a:endParaRPr lang="ru-RU" sz="1200" dirty="0">
                        <a:solidFill>
                          <a:schemeClr val="tx1"/>
                        </a:solidFill>
                        <a:latin typeface="Muller Narrow Light Italic" pitchFamily="50" charset="-52"/>
                        <a:ea typeface="Times New Roman"/>
                        <a:cs typeface="Times New Roman"/>
                      </a:endParaRPr>
                    </a:p>
                  </a:txBody>
                  <a:tcPr marL="63184" marR="63184" marT="8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Times New Roman"/>
                          <a:cs typeface="Times New Roman"/>
                        </a:rPr>
                        <a:t>37 </a:t>
                      </a:r>
                      <a:endParaRPr lang="ru-RU" sz="1200" dirty="0">
                        <a:solidFill>
                          <a:schemeClr val="tx1"/>
                        </a:solidFill>
                        <a:latin typeface="Muller Narrow Light Italic" pitchFamily="50" charset="-52"/>
                        <a:ea typeface="Times New Roman"/>
                        <a:cs typeface="Times New Roman"/>
                      </a:endParaRPr>
                    </a:p>
                  </a:txBody>
                  <a:tcPr marL="63184" marR="63184" marT="8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 Unicode MS" pitchFamily="34" charset="-128"/>
                        </a:rPr>
                        <a:t>57</a:t>
                      </a:r>
                      <a:endParaRPr lang="ru-RU" sz="1200" dirty="0">
                        <a:solidFill>
                          <a:schemeClr val="tx1"/>
                        </a:solidFill>
                        <a:latin typeface="Muller Narrow Light Italic" pitchFamily="50" charset="-52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3184" marR="63184" marT="8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Arial Unicode MS" pitchFamily="34" charset="-128"/>
                          <a:cs typeface="Arial Unicode MS" pitchFamily="34" charset="-128"/>
                        </a:rPr>
                        <a:t>83</a:t>
                      </a:r>
                      <a:endParaRPr lang="ru-RU" sz="1200" dirty="0">
                        <a:solidFill>
                          <a:schemeClr val="tx1"/>
                        </a:solidFill>
                        <a:latin typeface="Muller Narrow Light Italic" pitchFamily="50" charset="-52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3184" marR="63184" marT="8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Muller Narrow Light Italic" pitchFamily="50" charset="-52"/>
                          <a:ea typeface="Times New Roman"/>
                          <a:cs typeface="Times New Roman"/>
                        </a:rPr>
                        <a:t>116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Muller Narrow Light Italic" pitchFamily="50" charset="-52"/>
                        <a:ea typeface="Times New Roman"/>
                        <a:cs typeface="Times New Roman"/>
                      </a:endParaRPr>
                    </a:p>
                  </a:txBody>
                  <a:tcPr marL="63184" marR="63184" marT="8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DA082C74-5977-CF44-9629-E456B1E1D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067" y="1109133"/>
            <a:ext cx="870286" cy="754994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89AF85E0-C096-A749-9ED0-46ACF6BE5D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066" y="5777730"/>
            <a:ext cx="1820333" cy="991658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2867" y="1747540"/>
            <a:ext cx="905379" cy="704385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28C6E572-4E0A-644C-A687-9F0E635A8E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4014" y="128452"/>
            <a:ext cx="380999" cy="39601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28C6E572-4E0A-644C-A687-9F0E635A8E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8507" y="2451925"/>
            <a:ext cx="355600" cy="35560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28C6E572-4E0A-644C-A687-9F0E635A8E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07799" y="5232401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357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Скругленный прямоугольник 102">
            <a:extLst>
              <a:ext uri="{FF2B5EF4-FFF2-40B4-BE49-F238E27FC236}"/>
            </a:extLst>
          </p:cNvPr>
          <p:cNvSpPr/>
          <p:nvPr/>
        </p:nvSpPr>
        <p:spPr>
          <a:xfrm>
            <a:off x="1228110" y="729869"/>
            <a:ext cx="4630517" cy="1996882"/>
          </a:xfrm>
          <a:prstGeom prst="roundRect">
            <a:avLst/>
          </a:prstGeom>
          <a:solidFill>
            <a:srgbClr val="0082C8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bg1"/>
                </a:solidFill>
                <a:latin typeface="Muller Narrow Light" pitchFamily="50" charset="-52"/>
              </a:rPr>
              <a:t>Положение об общественном совете по проведению независимой оценки качества условий оказания услуг медицинскими организациями при министерстве здравоохранения мурманской области утверждено 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Light" pitchFamily="50" charset="-52"/>
              </a:rPr>
              <a:t>приказом от 19.05.2018 № 355</a:t>
            </a:r>
            <a:endParaRPr lang="ru-RU" sz="1600" b="1" cap="all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/>
            </a:extLst>
          </p:cNvPr>
          <p:cNvSpPr/>
          <p:nvPr/>
        </p:nvSpPr>
        <p:spPr>
          <a:xfrm rot="5400000">
            <a:off x="9445617" y="-1346671"/>
            <a:ext cx="611784" cy="4381554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Содержимое 2"/>
          <p:cNvSpPr txBox="1">
            <a:spLocks/>
          </p:cNvSpPr>
          <p:nvPr/>
        </p:nvSpPr>
        <p:spPr bwMode="auto">
          <a:xfrm>
            <a:off x="7597741" y="475494"/>
            <a:ext cx="4968607" cy="7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7575"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Muller Narrow ExtraBold" pitchFamily="50" charset="-52"/>
              </a:rPr>
              <a:t>Количество членов: 5 человек</a:t>
            </a:r>
            <a:endParaRPr lang="ru-RU" sz="2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52" name="Скругленный прямоугольник 51">
            <a:extLst>
              <a:ext uri="{FF2B5EF4-FFF2-40B4-BE49-F238E27FC236}"/>
            </a:extLst>
          </p:cNvPr>
          <p:cNvSpPr/>
          <p:nvPr/>
        </p:nvSpPr>
        <p:spPr>
          <a:xfrm>
            <a:off x="1304350" y="4207933"/>
            <a:ext cx="10024050" cy="753534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 smtClean="0">
                <a:solidFill>
                  <a:schemeClr val="tx1"/>
                </a:solidFill>
                <a:latin typeface="Muller Narrow Light" pitchFamily="50" charset="-52"/>
              </a:rPr>
              <a:t>ПОДВЕДЕНЫ ИТОГИ ПРОВЕДЕНИЯ НЕЗАВИСИМОЙ ОЦЕНКИ КАЧЕСТВА УСЛОВИЙ ОКАЗАНИЯ УСЛУГ МЕДИЦИНСКИМИ ОРГАНИЗАЦИЯМИ В 2019 ГОДУ</a:t>
            </a:r>
            <a:endParaRPr lang="ru-RU" sz="1200" b="1" cap="all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1297034" y="5130801"/>
            <a:ext cx="10031366" cy="77046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cap="all" dirty="0" smtClean="0">
                <a:solidFill>
                  <a:schemeClr val="tx1"/>
                </a:solidFill>
                <a:latin typeface="Muller Narrow Light" pitchFamily="50" charset="-52"/>
              </a:rPr>
              <a:t>рассмотрены проекты документации о закупке работ, услуг, проекта государственного контракта, заключаемого с организацией, которая осуществляет сбор  и обобщение информации о качестве условий оказания услуг  организациями </a:t>
            </a:r>
          </a:p>
          <a:p>
            <a:pPr algn="ctr"/>
            <a:r>
              <a:rPr lang="ru-RU" sz="1200" b="1" cap="all" dirty="0" smtClean="0">
                <a:solidFill>
                  <a:schemeClr val="tx1"/>
                </a:solidFill>
                <a:latin typeface="Muller Narrow Light" pitchFamily="50" charset="-52"/>
              </a:rPr>
              <a:t>в сфере здравоохранения В 2020 ГОДУ</a:t>
            </a:r>
            <a:endParaRPr lang="ru-RU" sz="1200" b="1" cap="all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/>
            </a:extLst>
          </p:cNvPr>
          <p:cNvSpPr/>
          <p:nvPr/>
        </p:nvSpPr>
        <p:spPr>
          <a:xfrm>
            <a:off x="1297034" y="6085798"/>
            <a:ext cx="10031366" cy="79144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cap="all" dirty="0" smtClean="0">
                <a:solidFill>
                  <a:schemeClr val="tx1"/>
                </a:solidFill>
                <a:latin typeface="Muller Narrow Light" pitchFamily="50" charset="-52"/>
              </a:rPr>
              <a:t>ПРЕДСТАВЛЕНЫ предложения об улучшении качества деятельности медицинских организаций, а также иных вопросов в рамках проведения независимой оценки качества условий оказания услуг организациями в сфере здравоохранения, предусмотренным </a:t>
            </a:r>
          </a:p>
          <a:p>
            <a:pPr algn="ctr">
              <a:defRPr/>
            </a:pPr>
            <a:r>
              <a:rPr lang="ru-RU" sz="1200" b="1" cap="all" dirty="0" smtClean="0">
                <a:solidFill>
                  <a:schemeClr val="tx1"/>
                </a:solidFill>
                <a:latin typeface="Muller Narrow Light" pitchFamily="50" charset="-52"/>
              </a:rPr>
              <a:t>действующим законодательством</a:t>
            </a:r>
            <a:endParaRPr lang="ru-RU" sz="1200" b="1" cap="all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3191289" y="3403046"/>
            <a:ext cx="7168545" cy="36245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ctr"/>
            <a:endParaRPr lang="ru-RU" sz="1400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22" y="4495800"/>
            <a:ext cx="355600" cy="3556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10" y="5374599"/>
            <a:ext cx="355600" cy="3556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10" y="6381948"/>
            <a:ext cx="355600" cy="330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4522" y="3386667"/>
            <a:ext cx="10461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uller Narrow ExtraBold" pitchFamily="50" charset="-52"/>
              </a:rPr>
              <a:t>31.01.2020</a:t>
            </a:r>
            <a:r>
              <a:rPr lang="ru-RU" b="1" dirty="0" smtClean="0">
                <a:solidFill>
                  <a:srgbClr val="F05A28"/>
                </a:solidFill>
                <a:latin typeface="Muller Narrow ExtraBold" pitchFamily="50" charset="-52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Muller Narrow ExtraBold" pitchFamily="50" charset="-52"/>
              </a:rPr>
              <a:t>СОСТОЯЛОСЬ ОЧЕРЕДНОЕ ЗАСЕДАНИЕ ОБЪЕДИНЕННОГО ОБЩЕСТВЕННОГО СОВЕТА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Muller Narrow ExtraBold" pitchFamily="50" charset="-52"/>
              </a:rPr>
              <a:t>ПО НЕЗАВИСИМОЙ ОЦЕНКЕ КАЧЕСТВА ПРИ МИНИСТЕРСТВЕ ЗДРАВООХРАНЕНИЯ МУРМАНСКОЙ ОБЛАСТИ</a:t>
            </a:r>
            <a:endParaRPr lang="ru-RU" b="1" dirty="0">
              <a:solidFill>
                <a:srgbClr val="FF0000"/>
              </a:solidFill>
              <a:latin typeface="Muller Narrow ExtraBold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4211" y="67345"/>
            <a:ext cx="116654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  <a:latin typeface="Muller Narrow Light" pitchFamily="2" charset="0"/>
              </a:rPr>
              <a:t>РАБОТА ОБЪЕДИНЕННОГО ОБЩЕСТВЕННОГО СОВЕТА ПО НЕЗАВИСИМОЙ ОЦЕНКЕ КАЧЕСТВА</a:t>
            </a:r>
            <a:endParaRPr lang="ru-RU" sz="2000" b="1" dirty="0">
              <a:solidFill>
                <a:schemeClr val="accent6"/>
              </a:solidFill>
              <a:latin typeface="Muller Narrow Light" pitchFamily="2" charset="0"/>
            </a:endParaRPr>
          </a:p>
        </p:txBody>
      </p:sp>
      <p:sp>
        <p:nvSpPr>
          <p:cNvPr id="45" name="Скругленный прямоугольник 44">
            <a:extLst>
              <a:ext uri="{FF2B5EF4-FFF2-40B4-BE49-F238E27FC236}"/>
            </a:extLst>
          </p:cNvPr>
          <p:cNvSpPr/>
          <p:nvPr/>
        </p:nvSpPr>
        <p:spPr>
          <a:xfrm rot="5400000">
            <a:off x="9879055" y="-188183"/>
            <a:ext cx="638288" cy="3488175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Содержимое 2"/>
          <p:cNvSpPr txBox="1">
            <a:spLocks/>
          </p:cNvSpPr>
          <p:nvPr/>
        </p:nvSpPr>
        <p:spPr bwMode="auto">
          <a:xfrm>
            <a:off x="7469901" y="1208586"/>
            <a:ext cx="5224285" cy="7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  <a:latin typeface="Muller Narrow ExtraBold" pitchFamily="50" charset="-52"/>
              </a:rPr>
              <a:t>Резерв кандидатов в члены: </a:t>
            </a:r>
          </a:p>
          <a:p>
            <a:pPr algn="ctr" defTabSz="917575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  <a:latin typeface="Muller Narrow ExtraBold" pitchFamily="50" charset="-52"/>
              </a:rPr>
              <a:t>2 человека</a:t>
            </a:r>
            <a:endParaRPr lang="ru-RU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50" name="Скругленный прямоугольник 49">
            <a:extLst>
              <a:ext uri="{FF2B5EF4-FFF2-40B4-BE49-F238E27FC236}"/>
            </a:extLst>
          </p:cNvPr>
          <p:cNvSpPr/>
          <p:nvPr/>
        </p:nvSpPr>
        <p:spPr>
          <a:xfrm rot="5400000">
            <a:off x="8492356" y="-412347"/>
            <a:ext cx="1077396" cy="5822463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Muller Narrow Light" pitchFamily="50" charset="-52"/>
            </a:endParaRPr>
          </a:p>
        </p:txBody>
      </p:sp>
      <p:sp>
        <p:nvSpPr>
          <p:cNvPr id="59" name="Содержимое 2"/>
          <p:cNvSpPr txBox="1">
            <a:spLocks/>
          </p:cNvSpPr>
          <p:nvPr/>
        </p:nvSpPr>
        <p:spPr bwMode="auto">
          <a:xfrm>
            <a:off x="6324601" y="1973523"/>
            <a:ext cx="5508493" cy="93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7575"/>
            <a:endParaRPr lang="ru-RU" sz="1600" dirty="0" smtClean="0">
              <a:solidFill>
                <a:schemeClr val="bg1"/>
              </a:solidFill>
              <a:latin typeface="Muller Narrow Light" pitchFamily="50" charset="-52"/>
            </a:endParaRPr>
          </a:p>
          <a:p>
            <a:pPr defTabSz="917575"/>
            <a:r>
              <a:rPr lang="ru-RU" sz="1600" dirty="0" smtClean="0">
                <a:solidFill>
                  <a:schemeClr val="bg1"/>
                </a:solidFill>
                <a:latin typeface="Muller Narrow Light" pitchFamily="50" charset="-52"/>
              </a:rPr>
              <a:t>Правовая база, состав ООС и другая информация о работе ОС размещены на сайте Министерства здравоохранения Мурманской области </a:t>
            </a:r>
            <a:r>
              <a:rPr lang="en-US" sz="1100" dirty="0" smtClean="0">
                <a:hlinkClick r:id="rId4"/>
              </a:rPr>
              <a:t>https://minzdrav.gov-murman.ru/activities/nezavisimaya-otsenka/index.php</a:t>
            </a:r>
            <a:endParaRPr lang="ru-RU" sz="1100" dirty="0" smtClean="0"/>
          </a:p>
          <a:p>
            <a:pPr defTabSz="917575">
              <a:buFont typeface="Arial" charset="0"/>
              <a:buNone/>
            </a:pPr>
            <a:endParaRPr lang="ru-RU" sz="1100" dirty="0" smtClean="0">
              <a:solidFill>
                <a:schemeClr val="bg1"/>
              </a:solidFill>
              <a:latin typeface="Muller Narrow Light" pitchFamily="50" charset="-52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DA082C74-5977-CF44-9629-E456B1E1D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199" y="626130"/>
            <a:ext cx="535701" cy="61223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86FEF16D-6E2A-074C-8511-1B2482D4A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211" y="1875048"/>
            <a:ext cx="653899" cy="62383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9AF85E0-C096-A749-9ED0-46ACF6BE5D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9255" y="1310731"/>
            <a:ext cx="490345" cy="49034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B11A9B1F-03B3-0242-AFBC-E8D13C80A0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77494" y="2548951"/>
            <a:ext cx="355600" cy="355600"/>
          </a:xfrm>
          <a:prstGeom prst="rect">
            <a:avLst/>
          </a:prstGeom>
        </p:spPr>
      </p:pic>
      <p:sp>
        <p:nvSpPr>
          <p:cNvPr id="4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8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718517" y="2609711"/>
            <a:ext cx="9108873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Министерство здравоохранения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Адрес: пр. Кольский, д. 1,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г. Мурманск, 183032,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(8152) 48-60-96, факс (8152) 48-60-99,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БИК 044705001, ОГРН 1025100839125,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ИНН/КПП 5190109972/519001001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867989" y="3925828"/>
            <a:ext cx="3037731" cy="1849755"/>
            <a:chOff x="4176527" y="4141623"/>
            <a:chExt cx="3037731" cy="1849755"/>
          </a:xfrm>
        </p:grpSpPr>
        <p:sp>
          <p:nvSpPr>
            <p:cNvPr id="11" name="Надпись 2"/>
            <p:cNvSpPr txBox="1">
              <a:spLocks noChangeArrowheads="1"/>
            </p:cNvSpPr>
            <p:nvPr/>
          </p:nvSpPr>
          <p:spPr bwMode="auto">
            <a:xfrm>
              <a:off x="4549962" y="4141623"/>
              <a:ext cx="2664296" cy="1849755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dirty="0">
                  <a:effectLst/>
                  <a:latin typeface="Arial"/>
                  <a:ea typeface="Calibri"/>
                  <a:cs typeface="Times New Roman"/>
                </a:rPr>
                <a:t> </a:t>
              </a:r>
              <a:endParaRPr lang="ru-RU" sz="1800" dirty="0" smtClean="0">
                <a:effectLst/>
                <a:latin typeface="Arial"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endParaRPr lang="ru-RU" sz="1200" dirty="0" smtClean="0">
                <a:solidFill>
                  <a:schemeClr val="bg2"/>
                </a:solidFill>
                <a:latin typeface="Muller Narrow ExtraBold" pitchFamily="50" charset="-52"/>
                <a:hlinkClick r:id="rId3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Muller Narrow ExtraBold" pitchFamily="50" charset="-52"/>
                  <a:hlinkClick r:id="rId3"/>
                </a:rPr>
                <a:t>https://minzdrav.gov-murman.ru/</a:t>
              </a:r>
              <a:r>
                <a:rPr lang="en-US" sz="1200" b="1" dirty="0" smtClean="0">
                  <a:solidFill>
                    <a:schemeClr val="bg1"/>
                  </a:solidFill>
                  <a:effectLst/>
                  <a:latin typeface="Muller Narrow ExtraBold" pitchFamily="50" charset="-52"/>
                  <a:ea typeface="Calibri"/>
                  <a:cs typeface="Arial"/>
                </a:rPr>
                <a:t> </a:t>
              </a:r>
              <a:endParaRPr lang="ru-RU" sz="1200" dirty="0" smtClean="0">
                <a:solidFill>
                  <a:schemeClr val="bg1"/>
                </a:solidFill>
                <a:effectLst/>
                <a:latin typeface="Muller Narrow ExtraBold" pitchFamily="50" charset="-52"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endParaRPr lang="en-US" sz="1100" b="1" dirty="0" smtClean="0">
                <a:solidFill>
                  <a:schemeClr val="bg1"/>
                </a:solidFill>
                <a:latin typeface="Muller Narrow Light" pitchFamily="50" charset="-52"/>
                <a:ea typeface="Calibri"/>
                <a:cs typeface="Arial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en-US" sz="1100" b="1" dirty="0" smtClean="0">
                  <a:solidFill>
                    <a:schemeClr val="bg1"/>
                  </a:solidFill>
                  <a:latin typeface="Muller Narrow Light" pitchFamily="50" charset="-52"/>
                  <a:ea typeface="Calibri"/>
                  <a:cs typeface="Arial"/>
                </a:rPr>
                <a:t>vk.com/</a:t>
              </a:r>
              <a:r>
                <a:rPr lang="en-US" sz="1100" b="1" dirty="0" err="1" smtClean="0">
                  <a:solidFill>
                    <a:schemeClr val="bg1"/>
                  </a:solidFill>
                  <a:latin typeface="Muller Narrow Light" pitchFamily="50" charset="-52"/>
                  <a:ea typeface="Calibri"/>
                  <a:cs typeface="Arial"/>
                </a:rPr>
                <a:t>minzdrav</a:t>
              </a:r>
              <a:r>
                <a:rPr lang="ru-RU" sz="1100" b="1" dirty="0" smtClean="0">
                  <a:solidFill>
                    <a:schemeClr val="bg1"/>
                  </a:solidFill>
                  <a:latin typeface="Muller Narrow Light" pitchFamily="50" charset="-52"/>
                  <a:ea typeface="Calibri"/>
                  <a:cs typeface="Arial"/>
                </a:rPr>
                <a:t>_</a:t>
              </a:r>
              <a:r>
                <a:rPr lang="en-US" sz="1100" b="1" dirty="0" smtClean="0">
                  <a:solidFill>
                    <a:schemeClr val="bg1"/>
                  </a:solidFill>
                  <a:latin typeface="Muller Narrow Light" pitchFamily="50" charset="-52"/>
                  <a:ea typeface="Calibri"/>
                  <a:cs typeface="Arial"/>
                </a:rPr>
                <a:t>51</a:t>
              </a:r>
              <a:endParaRPr lang="ru-RU" sz="1100" dirty="0" smtClean="0">
                <a:latin typeface="Muller Narrow Light" pitchFamily="50" charset="-52"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endParaRPr lang="ru-RU" sz="1100" b="1" dirty="0" smtClean="0">
                <a:solidFill>
                  <a:schemeClr val="bg1"/>
                </a:solidFill>
                <a:latin typeface="Muller Narrow Light" pitchFamily="50" charset="-52"/>
                <a:ea typeface="Calibri"/>
                <a:cs typeface="Arial"/>
              </a:endParaRPr>
            </a:p>
          </p:txBody>
        </p:sp>
        <p:pic>
          <p:nvPicPr>
            <p:cNvPr id="13" name="Рисунок 12" descr="H:\02_Управление БРиБП\21_ОТКРЫТЫЙ БЮДЖЕТ\2019\ФИНАНСОВАЯ ГРАМОТНОСТЬ\Материалы\image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1471" b="48382" l="1324" r="48088">
                          <a14:foregroundMark x1="13382" y1="21324" x2="21912" y2="28676"/>
                          <a14:foregroundMark x1="27647" y1="29118" x2="37647" y2="19265"/>
                          <a14:foregroundMark x1="25147" y1="17206" x2="25147" y2="26618"/>
                          <a14:foregroundMark x1="10735" y1="17941" x2="15441" y2="24412"/>
                          <a14:foregroundMark x1="32353" y1="27794" x2="37500" y2="33088"/>
                          <a14:foregroundMark x1="37500" y1="30294" x2="40147" y2="338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37" t="1513" r="51816" b="51512"/>
            <a:stretch/>
          </p:blipFill>
          <p:spPr bwMode="auto">
            <a:xfrm>
              <a:off x="4176527" y="5392486"/>
              <a:ext cx="302780" cy="30425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pic>
        <p:nvPicPr>
          <p:cNvPr id="18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67989" y="4631200"/>
            <a:ext cx="310740" cy="34720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6964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1052029"/>
            <a:ext cx="12236450" cy="6615550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199" dirty="0"/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/>
            </a:extLst>
          </p:cNvPr>
          <p:cNvSpPr/>
          <p:nvPr/>
        </p:nvSpPr>
        <p:spPr>
          <a:xfrm>
            <a:off x="272265" y="533401"/>
            <a:ext cx="11552972" cy="1084560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650067" y="122238"/>
            <a:ext cx="90794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Muller Narrow ExtraBold" pitchFamily="50" charset="-52"/>
              </a:rPr>
              <a:t>СТРУКТУРА МИНИСТЕРСТВА ЗДРАВООХРАНЕНИЯ МУРМАНСКОЙ ОБЛАСТИ</a:t>
            </a:r>
            <a:endParaRPr lang="ru-RU" sz="1600" b="1" dirty="0">
              <a:latin typeface="Muller Narrow ExtraBold" pitchFamily="50" charset="-52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8027" y="619816"/>
            <a:ext cx="939800" cy="864426"/>
          </a:xfrm>
          <a:prstGeom prst="rect">
            <a:avLst/>
          </a:prstGeom>
        </p:spPr>
      </p:pic>
      <p:sp>
        <p:nvSpPr>
          <p:cNvPr id="2051" name="Прямоугольник 7"/>
          <p:cNvSpPr>
            <a:spLocks noChangeArrowheads="1"/>
          </p:cNvSpPr>
          <p:nvPr/>
        </p:nvSpPr>
        <p:spPr bwMode="auto">
          <a:xfrm>
            <a:off x="1677126" y="533400"/>
            <a:ext cx="43862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11.02.2011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НАЧАЛО ОСУЩЕСТВЛЕНИЯ ФУНКЦИЙ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 МИНИСТЕРСТВА ЗДРАВООХРАНЕНИЯ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 МУРМАНСКОЙ ОБЛАСТИ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51" y="753535"/>
            <a:ext cx="731993" cy="610862"/>
          </a:xfrm>
          <a:prstGeom prst="rect">
            <a:avLst/>
          </a:prstGeom>
        </p:spPr>
      </p:pic>
      <p:sp>
        <p:nvSpPr>
          <p:cNvPr id="65" name="Скругленный прямоугольник 64">
            <a:extLst>
              <a:ext uri="{FF2B5EF4-FFF2-40B4-BE49-F238E27FC236}"/>
            </a:extLst>
          </p:cNvPr>
          <p:cNvSpPr/>
          <p:nvPr/>
        </p:nvSpPr>
        <p:spPr>
          <a:xfrm>
            <a:off x="4001558" y="2576890"/>
            <a:ext cx="4233333" cy="3074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 smtClean="0">
              <a:solidFill>
                <a:schemeClr val="tx1"/>
              </a:solidFill>
              <a:latin typeface="Muller Narrow Light" pitchFamily="50" charset="-52"/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Muller Narrow Light" pitchFamily="50" charset="-52"/>
              </a:rPr>
              <a:t>Отдел  бюджетного процесса и экономического анализа</a:t>
            </a:r>
          </a:p>
          <a:p>
            <a:pPr lvl="0" algn="ctr">
              <a:defRPr/>
            </a:pPr>
            <a:endParaRPr lang="ru-RU" sz="1000" b="1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/>
            </a:extLst>
          </p:cNvPr>
          <p:cNvSpPr/>
          <p:nvPr/>
        </p:nvSpPr>
        <p:spPr>
          <a:xfrm>
            <a:off x="3996266" y="3053969"/>
            <a:ext cx="4233332" cy="246221"/>
          </a:xfrm>
          <a:prstGeom prst="roundRect">
            <a:avLst>
              <a:gd name="adj" fmla="val 12846"/>
            </a:avLst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73" name="Скругленный прямоугольник 72">
            <a:extLst>
              <a:ext uri="{FF2B5EF4-FFF2-40B4-BE49-F238E27FC236}"/>
            </a:extLst>
          </p:cNvPr>
          <p:cNvSpPr/>
          <p:nvPr/>
        </p:nvSpPr>
        <p:spPr>
          <a:xfrm>
            <a:off x="8906933" y="5037667"/>
            <a:ext cx="2564734" cy="202353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Заместитель </a:t>
            </a:r>
          </a:p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министра  здравоохранения Мурманской области</a:t>
            </a:r>
          </a:p>
          <a:p>
            <a:pPr algn="ctr"/>
            <a:r>
              <a:rPr lang="ru-RU" sz="1400" dirty="0" smtClean="0">
                <a:solidFill>
                  <a:schemeClr val="accent5"/>
                </a:solidFill>
                <a:latin typeface="Muller Narrow ExtraBold" pitchFamily="50" charset="-52"/>
              </a:rPr>
              <a:t>Эрисе </a:t>
            </a:r>
          </a:p>
          <a:p>
            <a:pPr algn="ctr"/>
            <a:r>
              <a:rPr lang="ru-RU" sz="1400" dirty="0" smtClean="0">
                <a:solidFill>
                  <a:schemeClr val="accent5"/>
                </a:solidFill>
                <a:latin typeface="Muller Narrow ExtraBold" pitchFamily="50" charset="-52"/>
              </a:rPr>
              <a:t>Виктория Викторовна</a:t>
            </a:r>
            <a:endParaRPr lang="ru-RU" sz="1400" dirty="0">
              <a:solidFill>
                <a:schemeClr val="accent5"/>
              </a:solidFill>
              <a:latin typeface="Muller Narrow ExtraBold" pitchFamily="50" charset="-5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386666" y="3044916"/>
            <a:ext cx="5198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Muller Narrow Light" pitchFamily="50" charset="-52"/>
              </a:rPr>
              <a:t>Отдел  учетной политики  и контроля</a:t>
            </a:r>
            <a:endParaRPr lang="ru-RU" sz="1000" b="1" dirty="0"/>
          </a:p>
        </p:txBody>
      </p:sp>
      <p:sp>
        <p:nvSpPr>
          <p:cNvPr id="78" name="Скругленный прямоугольник 77">
            <a:extLst>
              <a:ext uri="{FF2B5EF4-FFF2-40B4-BE49-F238E27FC236}"/>
            </a:extLst>
          </p:cNvPr>
          <p:cNvSpPr/>
          <p:nvPr/>
        </p:nvSpPr>
        <p:spPr>
          <a:xfrm>
            <a:off x="3996265" y="4813634"/>
            <a:ext cx="4233334" cy="37643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79" name="Содержимое 2"/>
          <p:cNvSpPr txBox="1">
            <a:spLocks/>
          </p:cNvSpPr>
          <p:nvPr/>
        </p:nvSpPr>
        <p:spPr bwMode="auto">
          <a:xfrm>
            <a:off x="3886200" y="4813634"/>
            <a:ext cx="4453466" cy="37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228600" algn="ctr">
              <a:buFont typeface="Arial" charset="0"/>
              <a:buNone/>
              <a:defRPr/>
            </a:pPr>
            <a:r>
              <a:rPr lang="ru-RU" sz="1000" b="1" dirty="0" smtClean="0">
                <a:latin typeface="Muller Narrow Light" pitchFamily="50" charset="-52"/>
              </a:rPr>
              <a:t>Отдел информатизации и мониторинга программ и проектов здравоохранения</a:t>
            </a:r>
          </a:p>
          <a:p>
            <a:pPr indent="-228600" algn="ctr">
              <a:buFont typeface="Arial" charset="0"/>
              <a:buNone/>
              <a:defRPr/>
            </a:pPr>
            <a:endParaRPr lang="ru-RU" sz="1000" dirty="0" smtClean="0">
              <a:latin typeface="Muller Narrow Light" pitchFamily="50" charset="-52"/>
            </a:endParaRPr>
          </a:p>
          <a:p>
            <a:pPr indent="-228600" algn="ctr">
              <a:buFont typeface="Arial" charset="0"/>
              <a:buNone/>
              <a:defRPr/>
            </a:pPr>
            <a:endParaRPr lang="ru-RU" sz="1000" dirty="0">
              <a:latin typeface="Muller Narrow Light" pitchFamily="50" charset="-52"/>
            </a:endParaRPr>
          </a:p>
        </p:txBody>
      </p:sp>
      <p:sp>
        <p:nvSpPr>
          <p:cNvPr id="81" name="Скругленный прямоугольник 80">
            <a:extLst>
              <a:ext uri="{FF2B5EF4-FFF2-40B4-BE49-F238E27FC236}"/>
            </a:extLst>
          </p:cNvPr>
          <p:cNvSpPr/>
          <p:nvPr/>
        </p:nvSpPr>
        <p:spPr>
          <a:xfrm>
            <a:off x="3996265" y="4351867"/>
            <a:ext cx="4233333" cy="25737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000" dirty="0" smtClean="0">
              <a:solidFill>
                <a:schemeClr val="tx1"/>
              </a:solidFill>
              <a:latin typeface="Muller Narrow Light" pitchFamily="50" charset="-52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Muller Narrow Light" pitchFamily="50" charset="-52"/>
              </a:rPr>
              <a:t>Отдел организации лекарственного обеспечения</a:t>
            </a:r>
          </a:p>
          <a:p>
            <a:pPr algn="ctr"/>
            <a:endParaRPr lang="ru-RU" sz="10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86" name="Скругленный прямоугольник 85">
            <a:extLst>
              <a:ext uri="{FF2B5EF4-FFF2-40B4-BE49-F238E27FC236}"/>
            </a:extLst>
          </p:cNvPr>
          <p:cNvSpPr/>
          <p:nvPr/>
        </p:nvSpPr>
        <p:spPr>
          <a:xfrm>
            <a:off x="3996266" y="3943896"/>
            <a:ext cx="4233333" cy="29790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000" b="1" dirty="0" smtClean="0">
              <a:solidFill>
                <a:schemeClr val="tx1"/>
              </a:solidFill>
              <a:latin typeface="Muller Narrow Light" pitchFamily="50" charset="-52"/>
            </a:endParaRPr>
          </a:p>
          <a:p>
            <a:pPr algn="ctr"/>
            <a:r>
              <a:rPr lang="ru-RU" sz="1000" b="1" smtClean="0">
                <a:solidFill>
                  <a:schemeClr val="tx1"/>
                </a:solidFill>
                <a:latin typeface="Muller Narrow Light" pitchFamily="50" charset="-52"/>
              </a:rPr>
              <a:t>Отдел  планирования развития </a:t>
            </a:r>
            <a:r>
              <a:rPr lang="ru-RU" sz="1000" b="1" dirty="0" smtClean="0">
                <a:solidFill>
                  <a:schemeClr val="tx1"/>
                </a:solidFill>
                <a:latin typeface="Muller Narrow Light" pitchFamily="50" charset="-52"/>
              </a:rPr>
              <a:t>отрасли</a:t>
            </a:r>
          </a:p>
          <a:p>
            <a:pPr algn="ctr"/>
            <a:endParaRPr lang="ru-RU" sz="1000" b="1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954866" y="1761068"/>
            <a:ext cx="6096001" cy="6336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/>
                </a:solidFill>
                <a:latin typeface="Muller Narrow ExtraBold" pitchFamily="50" charset="-52"/>
              </a:rPr>
              <a:t>Министр здравоохранения </a:t>
            </a:r>
            <a:r>
              <a:rPr lang="ru-RU" sz="1600" dirty="0">
                <a:solidFill>
                  <a:schemeClr val="accent6"/>
                </a:solidFill>
                <a:latin typeface="Muller Narrow ExtraBold" pitchFamily="50" charset="-52"/>
              </a:rPr>
              <a:t>Мурманской </a:t>
            </a:r>
            <a:r>
              <a:rPr lang="ru-RU" sz="1600" dirty="0" smtClean="0">
                <a:solidFill>
                  <a:schemeClr val="accent6"/>
                </a:solidFill>
                <a:latin typeface="Muller Narrow ExtraBold" pitchFamily="50" charset="-52"/>
              </a:rPr>
              <a:t>области</a:t>
            </a:r>
            <a:endParaRPr lang="ru-RU" sz="1600" dirty="0">
              <a:solidFill>
                <a:schemeClr val="accent6"/>
              </a:solidFill>
              <a:latin typeface="Muller Narrow ExtraBold" pitchFamily="50" charset="-52"/>
            </a:endParaRPr>
          </a:p>
          <a:p>
            <a:pPr algn="ctr"/>
            <a:r>
              <a:rPr lang="ru-RU" sz="1600" dirty="0" smtClean="0">
                <a:solidFill>
                  <a:srgbClr val="F05A28"/>
                </a:solidFill>
                <a:latin typeface="Muller Narrow ExtraBold" pitchFamily="50" charset="-52"/>
              </a:rPr>
              <a:t>Панычев Дмитрий Вячеславович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499594" y="533400"/>
            <a:ext cx="5136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ПОЛОЖЕНИЕ О МИНИСТЕРСТВЕ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ЗДРАВООХРАНЕНИЯ МУРМАНСКОЙ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ОБЛАСТИ ОТ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11.02.2011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№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54-пп</a:t>
            </a:r>
            <a:endParaRPr lang="ru-RU" sz="1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8DC5D961-2CD2-B24B-B7F3-332B1745A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067" y="4858671"/>
            <a:ext cx="931333" cy="892267"/>
          </a:xfrm>
          <a:prstGeom prst="rect">
            <a:avLst/>
          </a:prstGeom>
        </p:spPr>
      </p:pic>
      <p:sp>
        <p:nvSpPr>
          <p:cNvPr id="55" name="Скругленный прямоугольник 54">
            <a:extLst>
              <a:ext uri="{FF2B5EF4-FFF2-40B4-BE49-F238E27FC236}"/>
            </a:extLst>
          </p:cNvPr>
          <p:cNvSpPr/>
          <p:nvPr/>
        </p:nvSpPr>
        <p:spPr>
          <a:xfrm>
            <a:off x="3996266" y="3429000"/>
            <a:ext cx="4233334" cy="37253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Muller Narrow Light" pitchFamily="50" charset="-52"/>
              </a:rPr>
              <a:t>Управление организации медицинской помощи и развития системы здравоохранения</a:t>
            </a:r>
            <a:endParaRPr lang="ru-RU" sz="1000" b="1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178258" y="2576890"/>
            <a:ext cx="2208408" cy="1782914"/>
          </a:xfrm>
          <a:prstGeom prst="roundRect">
            <a:avLst/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Первый </a:t>
            </a:r>
          </a:p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Заместитель министра  здравоохранения </a:t>
            </a:r>
            <a:r>
              <a:rPr lang="ru-RU" sz="1400" dirty="0">
                <a:solidFill>
                  <a:schemeClr val="accent6"/>
                </a:solidFill>
                <a:latin typeface="Muller Narrow ExtraBold" pitchFamily="50" charset="-52"/>
              </a:rPr>
              <a:t>Мурманской области</a:t>
            </a:r>
          </a:p>
          <a:p>
            <a:pPr algn="ctr"/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Анискова</a:t>
            </a:r>
          </a:p>
          <a:p>
            <a:pPr algn="ctr"/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 Инга Владимировна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/>
            </a:extLst>
          </p:cNvPr>
          <p:cNvSpPr/>
          <p:nvPr/>
        </p:nvSpPr>
        <p:spPr>
          <a:xfrm>
            <a:off x="3996265" y="5312502"/>
            <a:ext cx="4233333" cy="36016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Muller Narrow Light" pitchFamily="50" charset="-52"/>
              </a:rPr>
              <a:t>Отдел ресурсного обеспечения и государственных закупок</a:t>
            </a:r>
          </a:p>
          <a:p>
            <a:pPr lvl="0" algn="ctr">
              <a:defRPr/>
            </a:pPr>
            <a:endParaRPr lang="ru-RU" sz="1000" b="1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53" name="Скругленный прямоугольник 52">
            <a:extLst>
              <a:ext uri="{FF2B5EF4-FFF2-40B4-BE49-F238E27FC236}"/>
            </a:extLst>
          </p:cNvPr>
          <p:cNvSpPr/>
          <p:nvPr/>
        </p:nvSpPr>
        <p:spPr>
          <a:xfrm>
            <a:off x="3996265" y="5799667"/>
            <a:ext cx="4233333" cy="3556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 smtClean="0">
              <a:solidFill>
                <a:schemeClr val="accent2"/>
              </a:solidFill>
              <a:latin typeface="Muller Narrow Light" pitchFamily="50" charset="-52"/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accent2"/>
                </a:solidFill>
                <a:latin typeface="Muller Narrow Light" pitchFamily="50" charset="-52"/>
              </a:rPr>
              <a:t>Отдел </a:t>
            </a:r>
            <a:r>
              <a:rPr lang="ru-RU" sz="1000" b="1" smtClean="0">
                <a:solidFill>
                  <a:schemeClr val="accent2"/>
                </a:solidFill>
                <a:latin typeface="Muller Narrow Light" pitchFamily="50" charset="-52"/>
              </a:rPr>
              <a:t>административной  работы</a:t>
            </a:r>
            <a:endParaRPr lang="ru-RU" sz="1000" b="1" dirty="0" smtClean="0">
              <a:solidFill>
                <a:schemeClr val="accent2"/>
              </a:solidFill>
              <a:latin typeface="Muller Narrow Light" pitchFamily="50" charset="-52"/>
            </a:endParaRPr>
          </a:p>
          <a:p>
            <a:pPr lvl="0" algn="ctr">
              <a:defRPr/>
            </a:pPr>
            <a:endParaRPr lang="ru-RU" sz="1000" b="1" dirty="0">
              <a:solidFill>
                <a:schemeClr val="accent2"/>
              </a:solidFill>
              <a:latin typeface="Muller Narrow Light" pitchFamily="50" charset="-52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8796866" y="2576890"/>
            <a:ext cx="2674802" cy="1367005"/>
          </a:xfrm>
          <a:prstGeom prst="roundRect">
            <a:avLst/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Заместитель </a:t>
            </a:r>
          </a:p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министра  здравоохранения </a:t>
            </a:r>
            <a:r>
              <a:rPr lang="ru-RU" sz="1400" dirty="0">
                <a:solidFill>
                  <a:schemeClr val="accent6"/>
                </a:solidFill>
                <a:latin typeface="Muller Narrow ExtraBold" pitchFamily="50" charset="-52"/>
              </a:rPr>
              <a:t>Мурманской области</a:t>
            </a:r>
          </a:p>
          <a:p>
            <a:pPr algn="ctr"/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Пода</a:t>
            </a:r>
          </a:p>
          <a:p>
            <a:pPr algn="ctr"/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 Ольга Калиновна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58" name="Скругленный прямоугольник 57">
            <a:extLst>
              <a:ext uri="{FF2B5EF4-FFF2-40B4-BE49-F238E27FC236}"/>
            </a:extLst>
          </p:cNvPr>
          <p:cNvSpPr/>
          <p:nvPr/>
        </p:nvSpPr>
        <p:spPr>
          <a:xfrm>
            <a:off x="3996264" y="6282267"/>
            <a:ext cx="4233333" cy="32173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Muller Narrow Light" pitchFamily="50" charset="-52"/>
              </a:rPr>
              <a:t>Отдел  правовой работы и лицензирования в сфере здравоохранения</a:t>
            </a:r>
          </a:p>
        </p:txBody>
      </p:sp>
      <p:cxnSp>
        <p:nvCxnSpPr>
          <p:cNvPr id="60" name="Прямая соединительная линия 59"/>
          <p:cNvCxnSpPr>
            <a:stCxn id="114" idx="3"/>
          </p:cNvCxnSpPr>
          <p:nvPr/>
        </p:nvCxnSpPr>
        <p:spPr>
          <a:xfrm>
            <a:off x="9050867" y="2077876"/>
            <a:ext cx="2774370" cy="133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3149600" y="394389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>
            <a:endCxn id="70" idx="3"/>
          </p:cNvCxnSpPr>
          <p:nvPr/>
        </p:nvCxnSpPr>
        <p:spPr>
          <a:xfrm>
            <a:off x="3386666" y="623570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3149600" y="660399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Скругленный прямоугольник 161">
            <a:extLst>
              <a:ext uri="{FF2B5EF4-FFF2-40B4-BE49-F238E27FC236}"/>
            </a:extLst>
          </p:cNvPr>
          <p:cNvSpPr/>
          <p:nvPr/>
        </p:nvSpPr>
        <p:spPr>
          <a:xfrm>
            <a:off x="3996264" y="6714067"/>
            <a:ext cx="4233334" cy="34713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Muller Narrow Light" pitchFamily="50" charset="-52"/>
              </a:rPr>
              <a:t>Отдел кадровой политики и мобилизационной подготовки</a:t>
            </a:r>
          </a:p>
        </p:txBody>
      </p:sp>
      <p:cxnSp>
        <p:nvCxnSpPr>
          <p:cNvPr id="187" name="Прямая соединительная линия 186"/>
          <p:cNvCxnSpPr/>
          <p:nvPr/>
        </p:nvCxnSpPr>
        <p:spPr>
          <a:xfrm>
            <a:off x="11825237" y="2091267"/>
            <a:ext cx="0" cy="45127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/>
          <p:cNvCxnSpPr/>
          <p:nvPr/>
        </p:nvCxnSpPr>
        <p:spPr>
          <a:xfrm flipH="1">
            <a:off x="11471667" y="6603999"/>
            <a:ext cx="35357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/>
          <p:nvPr/>
        </p:nvCxnSpPr>
        <p:spPr>
          <a:xfrm flipH="1">
            <a:off x="11471668" y="3291137"/>
            <a:ext cx="35356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/>
          <p:cNvCxnSpPr>
            <a:stCxn id="114" idx="1"/>
          </p:cNvCxnSpPr>
          <p:nvPr/>
        </p:nvCxnSpPr>
        <p:spPr>
          <a:xfrm flipH="1">
            <a:off x="876076" y="2077876"/>
            <a:ext cx="207879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/>
          <p:cNvCxnSpPr/>
          <p:nvPr/>
        </p:nvCxnSpPr>
        <p:spPr>
          <a:xfrm>
            <a:off x="876076" y="3429000"/>
            <a:ext cx="3021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8229600" y="5410201"/>
            <a:ext cx="6773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8229597" y="2884332"/>
            <a:ext cx="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8229600" y="2884332"/>
            <a:ext cx="5672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>
            <a:stCxn id="68" idx="3"/>
          </p:cNvCxnSpPr>
          <p:nvPr/>
        </p:nvCxnSpPr>
        <p:spPr>
          <a:xfrm>
            <a:off x="8229598" y="3177080"/>
            <a:ext cx="567268" cy="63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>
            <a:stCxn id="55" idx="1"/>
          </p:cNvCxnSpPr>
          <p:nvPr/>
        </p:nvCxnSpPr>
        <p:spPr>
          <a:xfrm flipH="1">
            <a:off x="3386666" y="3615267"/>
            <a:ext cx="6096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stCxn id="86" idx="1"/>
          </p:cNvCxnSpPr>
          <p:nvPr/>
        </p:nvCxnSpPr>
        <p:spPr>
          <a:xfrm flipH="1" flipV="1">
            <a:off x="3386666" y="4089400"/>
            <a:ext cx="609600" cy="3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2819400" y="4564200"/>
            <a:ext cx="11768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2819400" y="4359804"/>
            <a:ext cx="0" cy="2043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8229600" y="4858672"/>
            <a:ext cx="117620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9405801" y="4858672"/>
            <a:ext cx="0" cy="178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876076" y="2091267"/>
            <a:ext cx="0" cy="13377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422306" y="1871133"/>
            <a:ext cx="25096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422306" y="1871133"/>
            <a:ext cx="0" cy="49455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422306" y="6816725"/>
            <a:ext cx="35739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endCxn id="58" idx="1"/>
          </p:cNvCxnSpPr>
          <p:nvPr/>
        </p:nvCxnSpPr>
        <p:spPr>
          <a:xfrm>
            <a:off x="422306" y="6434667"/>
            <a:ext cx="3573958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422306" y="5901267"/>
            <a:ext cx="3573958" cy="169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DA082C74-5977-CF44-9629-E456B1E1D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6733" y="4214441"/>
            <a:ext cx="846667" cy="612230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86FEF16D-6E2A-074C-8511-1B2482D4A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119" y="4826671"/>
            <a:ext cx="1182147" cy="9957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Прямоугольник 176">
            <a:extLst>
              <a:ext uri="{FF2B5EF4-FFF2-40B4-BE49-F238E27FC236}"/>
            </a:extLst>
          </p:cNvPr>
          <p:cNvSpPr/>
          <p:nvPr/>
        </p:nvSpPr>
        <p:spPr>
          <a:xfrm>
            <a:off x="1099609" y="768370"/>
            <a:ext cx="10763152" cy="628762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635001" y="241570"/>
            <a:ext cx="11227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Muller Narrow ExtraBold" pitchFamily="50" charset="-52"/>
              </a:rPr>
              <a:t>СВЕДЕНИЯ О ДОХОДАХ И РАСХОДАХ МИНИСТЕРСТВА: </a:t>
            </a:r>
            <a:r>
              <a:rPr lang="ru-RU" sz="2000" dirty="0" smtClean="0">
                <a:solidFill>
                  <a:schemeClr val="accent2"/>
                </a:solidFill>
                <a:latin typeface="Muller Narrow ExtraBold" pitchFamily="50" charset="-52"/>
              </a:rPr>
              <a:t>ПЛАН </a:t>
            </a:r>
            <a:r>
              <a:rPr lang="ru-RU" sz="2000" dirty="0">
                <a:solidFill>
                  <a:schemeClr val="accent2"/>
                </a:solidFill>
                <a:latin typeface="Muller Narrow ExtraBold" pitchFamily="50" charset="-52"/>
              </a:rPr>
              <a:t>И ИСПОЛНЕНИЕ ЗА 2019 </a:t>
            </a:r>
            <a:r>
              <a:rPr lang="ru-RU" sz="2000" dirty="0" smtClean="0">
                <a:solidFill>
                  <a:schemeClr val="accent2"/>
                </a:solidFill>
                <a:latin typeface="Muller Narrow ExtraBold" pitchFamily="50" charset="-52"/>
              </a:rPr>
              <a:t>ГОД</a:t>
            </a:r>
            <a:endParaRPr lang="ru-RU" sz="2000" dirty="0">
              <a:solidFill>
                <a:schemeClr val="accent2"/>
              </a:solidFill>
              <a:latin typeface="Muller Narrow ExtraBold" pitchFamily="50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4235" y="6672697"/>
            <a:ext cx="3073632" cy="383297"/>
          </a:xfrm>
        </p:spPr>
        <p:txBody>
          <a:bodyPr/>
          <a:lstStyle/>
          <a:p>
            <a:fld id="{8AEA689C-0428-2041-A422-96CC7CA8793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15" name="Рисунок 114">
            <a:extLst>
              <a:ext uri="{FF2B5EF4-FFF2-40B4-BE49-F238E27FC236}">
                <a16:creationId xmlns:lc="http://schemas.openxmlformats.org/drawingml/2006/lockedCanvas" xmlns="" xmlns:a16="http://schemas.microsoft.com/office/drawing/2014/main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795934" y="5107058"/>
            <a:ext cx="1272247" cy="100452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0092267" y="1094425"/>
            <a:ext cx="127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Muller Narrow ExtraBold" pitchFamily="50" charset="-52"/>
              </a:rPr>
              <a:t>2020</a:t>
            </a:r>
            <a:r>
              <a:rPr lang="ru-RU" sz="1400" dirty="0" smtClean="0">
                <a:solidFill>
                  <a:schemeClr val="bg1"/>
                </a:solidFill>
                <a:latin typeface="Muller Narrow ExtraBold" pitchFamily="50" charset="-52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Muller Narrow Light" pitchFamily="50" charset="-52"/>
              </a:rPr>
              <a:t>год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9795934" y="1104538"/>
            <a:ext cx="0" cy="370453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7967132" y="1076956"/>
            <a:ext cx="1" cy="3732111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5782733" y="1094420"/>
            <a:ext cx="0" cy="3714647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3740561" y="1076956"/>
            <a:ext cx="1" cy="370453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1398150" y="1094427"/>
            <a:ext cx="1" cy="3742222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1701799" y="1104538"/>
            <a:ext cx="0" cy="3732111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Группа 9"/>
          <p:cNvGrpSpPr/>
          <p:nvPr/>
        </p:nvGrpSpPr>
        <p:grpSpPr>
          <a:xfrm>
            <a:off x="1701797" y="1099479"/>
            <a:ext cx="9696352" cy="3322985"/>
            <a:chOff x="1095153" y="2141129"/>
            <a:chExt cx="5739350" cy="4036968"/>
          </a:xfrm>
        </p:grpSpPr>
        <p:grpSp>
          <p:nvGrpSpPr>
            <p:cNvPr id="97" name="Группа 39"/>
            <p:cNvGrpSpPr/>
            <p:nvPr/>
          </p:nvGrpSpPr>
          <p:grpSpPr>
            <a:xfrm>
              <a:off x="1095153" y="2141129"/>
              <a:ext cx="5739350" cy="4036968"/>
              <a:chOff x="3724011" y="2378967"/>
              <a:chExt cx="5429110" cy="4036968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5942611" y="4490798"/>
                <a:ext cx="1213592" cy="448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14 000 000</a:t>
                </a:r>
                <a:endParaRPr lang="ru-RU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4046373" y="5917235"/>
                <a:ext cx="749014" cy="486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20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4046372" y="4490798"/>
                <a:ext cx="819168" cy="486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ДОХОДЫ</a:t>
                </a:r>
                <a:endParaRPr lang="ru-RU" sz="20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5942611" y="5630732"/>
                <a:ext cx="1213592" cy="78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dirty="0" smtClean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  <a:p>
                <a:pPr algn="ctr"/>
                <a:r>
                  <a:rPr lang="ru-RU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13 620 362,2</a:t>
                </a:r>
                <a:endParaRPr lang="ru-RU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>
                <a:off x="3851110" y="3342527"/>
                <a:ext cx="579250" cy="336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12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29" name="Прямая соединительная линия 128"/>
              <p:cNvCxnSpPr/>
              <p:nvPr/>
            </p:nvCxnSpPr>
            <p:spPr>
              <a:xfrm>
                <a:off x="3724011" y="3794253"/>
                <a:ext cx="5410276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единительная линия 129"/>
              <p:cNvCxnSpPr/>
              <p:nvPr/>
            </p:nvCxnSpPr>
            <p:spPr>
              <a:xfrm>
                <a:off x="3756241" y="5458519"/>
                <a:ext cx="5396880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/>
              <p:cNvSpPr txBox="1"/>
              <p:nvPr/>
            </p:nvSpPr>
            <p:spPr>
              <a:xfrm>
                <a:off x="4865540" y="4490798"/>
                <a:ext cx="923112" cy="448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14 000 000</a:t>
                </a:r>
                <a:endParaRPr lang="ru-RU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865540" y="4221572"/>
                <a:ext cx="735746" cy="635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7232051" y="4490798"/>
                <a:ext cx="967080" cy="448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14 000 000</a:t>
                </a:r>
                <a:endParaRPr lang="ru-RU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7288939" y="5917234"/>
                <a:ext cx="910193" cy="448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12 523 663,3</a:t>
                </a:r>
                <a:endParaRPr lang="ru-RU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6291280" y="2378967"/>
                <a:ext cx="1163579" cy="560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Muller Narrow ExtraBold" pitchFamily="50" charset="-52"/>
                  </a:rPr>
                  <a:t>2020</a:t>
                </a:r>
                <a:r>
                  <a:rPr lang="ru-RU" sz="1400" dirty="0" smtClean="0">
                    <a:solidFill>
                      <a:schemeClr val="bg1"/>
                    </a:solidFill>
                    <a:latin typeface="Muller Narrow ExtraBold" pitchFamily="50" charset="-52"/>
                  </a:rPr>
                  <a:t> </a:t>
                </a:r>
                <a:r>
                  <a:rPr lang="ru-RU" dirty="0" smtClean="0">
                    <a:solidFill>
                      <a:schemeClr val="bg1"/>
                    </a:solidFill>
                    <a:latin typeface="Muller Narrow Light" pitchFamily="50" charset="-52"/>
                  </a:rPr>
                  <a:t>го</a:t>
                </a:r>
              </a:p>
            </p:txBody>
          </p:sp>
          <p:sp>
            <p:nvSpPr>
              <p:cNvPr id="137" name="Прямоугольник 136"/>
              <p:cNvSpPr/>
              <p:nvPr/>
            </p:nvSpPr>
            <p:spPr>
              <a:xfrm>
                <a:off x="7516486" y="2406329"/>
                <a:ext cx="682645" cy="411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 smtClean="0">
                    <a:solidFill>
                      <a:schemeClr val="bg1"/>
                    </a:solidFill>
                    <a:latin typeface="Muller Narrow ExtraBold" pitchFamily="50" charset="-52"/>
                  </a:rPr>
                  <a:t>2021 год</a:t>
                </a:r>
                <a:endParaRPr lang="ru-RU" sz="1600" dirty="0">
                  <a:solidFill>
                    <a:schemeClr val="bg1"/>
                  </a:solidFill>
                  <a:latin typeface="Muller Narrow ExtraBold" pitchFamily="50" charset="-52"/>
                </a:endParaRPr>
              </a:p>
            </p:txBody>
          </p:sp>
        </p:grpSp>
        <p:sp>
          <p:nvSpPr>
            <p:cNvPr id="99" name="Плюс 98"/>
            <p:cNvSpPr/>
            <p:nvPr/>
          </p:nvSpPr>
          <p:spPr>
            <a:xfrm>
              <a:off x="1170327" y="4215569"/>
              <a:ext cx="265609" cy="486078"/>
            </a:xfrm>
            <a:prstGeom prst="mathPlus">
              <a:avLst>
                <a:gd name="adj1" fmla="val 3327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107" name="Минус 106"/>
            <p:cNvSpPr/>
            <p:nvPr/>
          </p:nvSpPr>
          <p:spPr>
            <a:xfrm>
              <a:off x="1229516" y="5707749"/>
              <a:ext cx="206420" cy="470348"/>
            </a:xfrm>
            <a:prstGeom prst="mathMinus">
              <a:avLst>
                <a:gd name="adj1" fmla="val 2352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138" name="Прямая соединительная линия 137"/>
          <p:cNvCxnSpPr/>
          <p:nvPr/>
        </p:nvCxnSpPr>
        <p:spPr>
          <a:xfrm>
            <a:off x="1701799" y="1076956"/>
            <a:ext cx="9696351" cy="45046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1701799" y="4809067"/>
            <a:ext cx="9696352" cy="27582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Прямоугольник 159"/>
          <p:cNvSpPr/>
          <p:nvPr/>
        </p:nvSpPr>
        <p:spPr>
          <a:xfrm>
            <a:off x="5782733" y="1076956"/>
            <a:ext cx="2184398" cy="1187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Muller Narrow ExtraBold" pitchFamily="50" charset="-52"/>
              </a:rPr>
              <a:t>2020</a:t>
            </a:r>
          </a:p>
        </p:txBody>
      </p:sp>
      <p:sp>
        <p:nvSpPr>
          <p:cNvPr id="162" name="Прямоугольник 161"/>
          <p:cNvSpPr/>
          <p:nvPr/>
        </p:nvSpPr>
        <p:spPr>
          <a:xfrm>
            <a:off x="7967131" y="1076956"/>
            <a:ext cx="1828801" cy="1187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uller Narrow ExtraBold" pitchFamily="50" charset="-52"/>
              </a:rPr>
              <a:t>2021</a:t>
            </a:r>
            <a:endParaRPr lang="ru-RU" sz="20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9795932" y="1076956"/>
            <a:ext cx="1602217" cy="1187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uller Narrow ExtraBold" pitchFamily="50" charset="-52"/>
              </a:rPr>
              <a:t>2022</a:t>
            </a:r>
            <a:endParaRPr lang="ru-RU" sz="20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3740561" y="1076956"/>
            <a:ext cx="2042171" cy="1187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uller Narrow ExtraBold" pitchFamily="50" charset="-52"/>
              </a:rPr>
              <a:t>2019 </a:t>
            </a:r>
            <a:endParaRPr lang="ru-RU" sz="20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ACFCE7BD-D910-2345-9B23-7FDBC476B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199" y="5107058"/>
            <a:ext cx="1794933" cy="1151465"/>
          </a:xfrm>
          <a:prstGeom prst="rect">
            <a:avLst/>
          </a:prstGeom>
        </p:spPr>
      </p:pic>
      <p:sp>
        <p:nvSpPr>
          <p:cNvPr id="166" name="TextBox 165"/>
          <p:cNvSpPr txBox="1"/>
          <p:nvPr/>
        </p:nvSpPr>
        <p:spPr>
          <a:xfrm>
            <a:off x="9922932" y="2837809"/>
            <a:ext cx="130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Muller Narrow Light" pitchFamily="50" charset="-52"/>
              </a:rPr>
              <a:t>14 000 000</a:t>
            </a:r>
            <a:endParaRPr lang="ru-RU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3615268" y="4011965"/>
            <a:ext cx="2048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Muller Narrow Light" pitchFamily="50" charset="-52"/>
              </a:rPr>
              <a:t>14 289 470,0</a:t>
            </a:r>
            <a:endParaRPr lang="ru-RU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9795933" y="4011965"/>
            <a:ext cx="160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Muller Narrow Light" pitchFamily="50" charset="-52"/>
              </a:rPr>
              <a:t>12 214 259,5</a:t>
            </a:r>
            <a:endParaRPr lang="ru-RU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pic>
        <p:nvPicPr>
          <p:cNvPr id="170" name="Рисунок 169">
            <a:extLst>
              <a:ext uri="{FF2B5EF4-FFF2-40B4-BE49-F238E27FC236}">
                <a16:creationId xmlns=""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864" y="5757053"/>
            <a:ext cx="1217170" cy="709066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DA082C74-5977-CF44-9629-E456B1E1D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901" y="6001620"/>
            <a:ext cx="846667" cy="612230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86FEF16D-6E2A-074C-8511-1B2482D4A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6178" y="5553570"/>
            <a:ext cx="1397156" cy="912549"/>
          </a:xfrm>
          <a:prstGeom prst="rect">
            <a:avLst/>
          </a:prstGeom>
        </p:spPr>
      </p:pic>
      <p:sp>
        <p:nvSpPr>
          <p:cNvPr id="178" name="Прямоугольник 177"/>
          <p:cNvSpPr/>
          <p:nvPr/>
        </p:nvSpPr>
        <p:spPr>
          <a:xfrm>
            <a:off x="1701800" y="1076956"/>
            <a:ext cx="2038762" cy="1170036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 smtClean="0">
              <a:ln w="9525">
                <a:solidFill>
                  <a:schemeClr val="tx1"/>
                </a:solidFill>
              </a:ln>
              <a:solidFill>
                <a:schemeClr val="bg1"/>
              </a:solidFill>
              <a:latin typeface="Muller Narrow ExtraBold" pitchFamily="50" charset="-52"/>
            </a:endParaRPr>
          </a:p>
          <a:p>
            <a:pPr algn="ctr"/>
            <a:endParaRPr lang="ru-RU" sz="1200" dirty="0" smtClean="0">
              <a:ln w="9525">
                <a:solidFill>
                  <a:schemeClr val="tx1"/>
                </a:solidFill>
              </a:ln>
              <a:solidFill>
                <a:schemeClr val="bg1"/>
              </a:solidFill>
              <a:latin typeface="Muller Narrow ExtraBold" pitchFamily="50" charset="-52"/>
            </a:endParaRPr>
          </a:p>
          <a:p>
            <a:pPr algn="ctr"/>
            <a:endParaRPr lang="ru-RU" sz="1200" dirty="0" smtClean="0">
              <a:ln w="9525">
                <a:solidFill>
                  <a:schemeClr val="tx1"/>
                </a:solidFill>
              </a:ln>
              <a:solidFill>
                <a:schemeClr val="bg1"/>
              </a:solidFill>
              <a:latin typeface="Muller Narrow ExtraBold" pitchFamily="50" charset="-52"/>
            </a:endParaRPr>
          </a:p>
          <a:p>
            <a:pPr algn="ctr"/>
            <a:r>
              <a:rPr lang="ru-RU" sz="1200" dirty="0" smtClean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Muller Narrow ExtraBold" pitchFamily="50" charset="-52"/>
              </a:rPr>
              <a:t>                                             </a:t>
            </a:r>
            <a:endParaRPr lang="ru-RU" sz="1200" dirty="0">
              <a:ln w="9525">
                <a:solidFill>
                  <a:schemeClr val="tx1"/>
                </a:solidFill>
              </a:ln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179" name="Рисунок 178">
            <a:extLst>
              <a:ext uri="{FF2B5EF4-FFF2-40B4-BE49-F238E27FC236}">
                <a16:creationId xmlns=""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7534" y="1512949"/>
            <a:ext cx="839906" cy="546423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=""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2160" y="5145640"/>
            <a:ext cx="604149" cy="271953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 rot="16200000">
            <a:off x="-2276507" y="3679880"/>
            <a:ext cx="6287624" cy="464607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28C6E572-4E0A-644C-A687-9F0E635A8E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2666" y="1725873"/>
            <a:ext cx="330197" cy="333499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8C6E572-4E0A-644C-A687-9F0E635A8E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1272" y="1725873"/>
            <a:ext cx="330197" cy="333499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28C6E572-4E0A-644C-A687-9F0E635A8E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9034" y="1673480"/>
            <a:ext cx="330197" cy="3334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28C6E572-4E0A-644C-A687-9F0E635A8E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6603" y="1725873"/>
            <a:ext cx="330197" cy="3334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122541" y="606771"/>
            <a:ext cx="12117084" cy="615245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808664" y="-1"/>
            <a:ext cx="105894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cap="all" dirty="0" smtClean="0">
              <a:latin typeface="Muller Narrow ExtraBold" pitchFamily="50" charset="-52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4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ПЛАНОВЫЕ ОБЪЕМЫ ФИНАНСИРОВАНИЯ </a:t>
            </a:r>
          </a:p>
          <a:p>
            <a:pPr algn="ctr"/>
            <a:r>
              <a:rPr lang="ru-RU" sz="14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ГОСУДАРСТВЕННОЙ ПРОГРАММЫ МУРМАНСКОЙ ОБЛАСТИ «РАЗВИТИЕ ЗДРАВООХРАНЕНИЯ»</a:t>
            </a:r>
            <a:endParaRPr lang="ru-RU" sz="1400" b="1" dirty="0" smtClean="0">
              <a:solidFill>
                <a:schemeClr val="bg1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4235" y="6672697"/>
            <a:ext cx="3131888" cy="383297"/>
          </a:xfrm>
        </p:spPr>
        <p:txBody>
          <a:bodyPr/>
          <a:lstStyle/>
          <a:p>
            <a:fld id="{8AEA689C-0428-2041-A422-96CC7CA87939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3" name="Группа 39"/>
          <p:cNvGrpSpPr/>
          <p:nvPr/>
        </p:nvGrpSpPr>
        <p:grpSpPr>
          <a:xfrm>
            <a:off x="1026806" y="1605066"/>
            <a:ext cx="10614971" cy="5236596"/>
            <a:chOff x="3012615" y="2467253"/>
            <a:chExt cx="7466761" cy="606211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3021902" y="2467253"/>
              <a:ext cx="7457474" cy="6062112"/>
            </a:xfrm>
            <a:prstGeom prst="roundRect">
              <a:avLst>
                <a:gd name="adj" fmla="val 2528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3</a:t>
              </a:r>
              <a:endParaRPr lang="ru-RU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949595" y="3266525"/>
              <a:ext cx="595477" cy="605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400" dirty="0" smtClean="0">
                <a:solidFill>
                  <a:schemeClr val="accent3"/>
                </a:solidFill>
                <a:latin typeface="Muller Narrow ExtraBold" pitchFamily="50" charset="-52"/>
              </a:endParaRPr>
            </a:p>
            <a:p>
              <a:pPr algn="ctr"/>
              <a:r>
                <a:rPr lang="ru-RU" sz="1400" dirty="0" smtClean="0">
                  <a:solidFill>
                    <a:schemeClr val="accent3"/>
                  </a:solidFill>
                  <a:latin typeface="Muller Narrow ExtraBold" pitchFamily="50" charset="-52"/>
                </a:rPr>
                <a:t>31 053,4</a:t>
              </a:r>
              <a:endParaRPr lang="ru-RU" sz="1400" dirty="0">
                <a:solidFill>
                  <a:schemeClr val="accent3"/>
                </a:solidFill>
                <a:latin typeface="Muller Narrow ExtraBold" pitchFamily="50" charset="-52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012615" y="3786756"/>
              <a:ext cx="4203539" cy="819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accent6"/>
                  </a:solidFill>
                  <a:latin typeface="Muller Narrow Light" pitchFamily="50" charset="-52"/>
                </a:rPr>
                <a:t> </a:t>
              </a:r>
              <a:r>
                <a:rPr lang="ru-RU" sz="1200" dirty="0" smtClean="0">
                  <a:latin typeface="Muller Narrow Light" pitchFamily="50" charset="-52"/>
                </a:rPr>
                <a:t>Подпрограмма 1 "Профилактика заболеваний и формирование здорового образа жизни.   Развитие первичной медико-санитарной помощи"</a:t>
              </a:r>
              <a:endParaRPr lang="ru-RU" sz="1200" dirty="0" smtClean="0">
                <a:latin typeface="Muller Narrow Light" pitchFamily="50" charset="-52"/>
                <a:cs typeface="Times New Roman" pitchFamily="18" charset="0"/>
              </a:endParaRPr>
            </a:p>
            <a:p>
              <a:endParaRPr lang="ru-RU" sz="1600" b="1" dirty="0">
                <a:solidFill>
                  <a:schemeClr val="accent6"/>
                </a:solidFill>
                <a:latin typeface="Muller Narrow Light" pitchFamily="50" charset="-52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456621" y="3267062"/>
              <a:ext cx="3258474" cy="391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accent5"/>
                  </a:solidFill>
                  <a:latin typeface="Muller Narrow Light" pitchFamily="50" charset="-52"/>
                </a:rPr>
                <a:t>    </a:t>
              </a:r>
              <a:endParaRPr lang="ru-RU" sz="1600" b="1" dirty="0">
                <a:solidFill>
                  <a:schemeClr val="accent5"/>
                </a:solidFill>
                <a:latin typeface="Muller Narrow Light" pitchFamily="50" charset="-52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530935" y="3784768"/>
              <a:ext cx="1319322" cy="605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400" dirty="0" smtClean="0">
                <a:solidFill>
                  <a:schemeClr val="accent3"/>
                </a:solidFill>
                <a:latin typeface="Muller Narrow ExtraBold" pitchFamily="50" charset="-52"/>
              </a:endParaRPr>
            </a:p>
            <a:p>
              <a:pPr algn="ctr"/>
              <a:r>
                <a:rPr lang="ru-RU" sz="1400" dirty="0" smtClean="0">
                  <a:solidFill>
                    <a:schemeClr val="accent3"/>
                  </a:solidFill>
                  <a:latin typeface="Muller Narrow ExtraBold" pitchFamily="50" charset="-52"/>
                </a:rPr>
                <a:t>7 039,8</a:t>
              </a:r>
              <a:endParaRPr lang="ru-RU" sz="1400" dirty="0">
                <a:solidFill>
                  <a:schemeClr val="accent3"/>
                </a:solidFill>
                <a:latin typeface="Muller Narrow ExtraBold" pitchFamily="50" charset="-52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4007734" y="2715881"/>
              <a:ext cx="1893883" cy="463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chemeClr val="accent3"/>
                  </a:solidFill>
                  <a:latin typeface="Muller Narrow ExtraBold" pitchFamily="50" charset="-52"/>
                </a:rPr>
                <a:t>Наименование</a:t>
              </a:r>
              <a:endParaRPr lang="ru-RU" sz="2000" b="1" dirty="0">
                <a:solidFill>
                  <a:schemeClr val="accent3"/>
                </a:solidFill>
                <a:latin typeface="Muller Narrow ExtraBold" pitchFamily="50" charset="-52"/>
              </a:endParaRP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3012615" y="3786756"/>
              <a:ext cx="7434379" cy="50503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3036759" y="4372242"/>
              <a:ext cx="7442617" cy="4801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7152554" y="3480963"/>
              <a:ext cx="685637" cy="356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accent3"/>
                  </a:solidFill>
                  <a:latin typeface="Muller Narrow ExtraBold" pitchFamily="50" charset="-52"/>
                </a:rPr>
                <a:t>27 878, 7</a:t>
              </a:r>
              <a:endParaRPr lang="ru-RU" sz="1400" dirty="0">
                <a:solidFill>
                  <a:schemeClr val="accent3"/>
                </a:solidFill>
                <a:latin typeface="Muller Narrow Light" pitchFamily="50" charset="-52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152553" y="3784768"/>
              <a:ext cx="685638" cy="605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400" dirty="0" smtClean="0">
                <a:solidFill>
                  <a:schemeClr val="accent3"/>
                </a:solidFill>
                <a:latin typeface="Muller Narrow ExtraBold" pitchFamily="50" charset="-52"/>
              </a:endParaRPr>
            </a:p>
            <a:p>
              <a:pPr algn="ctr"/>
              <a:r>
                <a:rPr lang="ru-RU" sz="1400" dirty="0" smtClean="0">
                  <a:solidFill>
                    <a:schemeClr val="accent3"/>
                  </a:solidFill>
                  <a:latin typeface="Muller Narrow ExtraBold" pitchFamily="50" charset="-52"/>
                </a:rPr>
                <a:t>6 996,3</a:t>
              </a:r>
              <a:endParaRPr lang="ru-RU" sz="1400" dirty="0">
                <a:solidFill>
                  <a:schemeClr val="accent3"/>
                </a:solidFill>
                <a:latin typeface="Muller Narrow Light" pitchFamily="50" charset="-52"/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3568399" y="4917387"/>
            <a:ext cx="671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903,9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7479816" y="4065583"/>
            <a:ext cx="67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1 63,8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612994" y="4901729"/>
            <a:ext cx="44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6,5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78" name="TextBox 111"/>
          <p:cNvSpPr txBox="1"/>
          <p:nvPr/>
        </p:nvSpPr>
        <p:spPr>
          <a:xfrm>
            <a:off x="1019262" y="982133"/>
            <a:ext cx="4467615" cy="584775"/>
          </a:xfrm>
          <a:prstGeom prst="rect">
            <a:avLst/>
          </a:prstGeom>
          <a:noFill/>
          <a:ln>
            <a:solidFill>
              <a:srgbClr val="0082C8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rgbClr val="0082C8"/>
                </a:solidFill>
                <a:latin typeface="Muller Narrow ExtraBold" pitchFamily="50" charset="-52"/>
              </a:rPr>
              <a:t>СРОКИ РЕАЛИЗАЦИИ:</a:t>
            </a:r>
            <a:endParaRPr lang="ru-RU" sz="3200" dirty="0">
              <a:solidFill>
                <a:srgbClr val="0082C8"/>
              </a:solidFill>
              <a:latin typeface="Muller Narrow ExtraBold" pitchFamily="50" charset="-5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057347" y="1522635"/>
            <a:ext cx="741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endParaRPr lang="ru-RU" sz="1600" dirty="0" smtClean="0">
              <a:solidFill>
                <a:schemeClr val="accent6"/>
              </a:solidFill>
              <a:latin typeface="Muller Narrow ExtraBold" pitchFamily="50" charset="-52"/>
            </a:endParaRPr>
          </a:p>
          <a:p>
            <a:pPr algn="ctr"/>
            <a:r>
              <a:rPr lang="ru-RU" sz="1600" dirty="0" smtClean="0">
                <a:solidFill>
                  <a:schemeClr val="accent6"/>
                </a:solidFill>
                <a:latin typeface="Muller Narrow ExtraBold" pitchFamily="50" charset="-52"/>
              </a:rPr>
              <a:t>2019</a:t>
            </a:r>
            <a:endParaRPr lang="ru-RU" sz="1600" dirty="0">
              <a:solidFill>
                <a:schemeClr val="accent6"/>
              </a:solidFill>
              <a:latin typeface="Muller Narrow ExtraBold" pitchFamily="50" charset="-5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235354" y="1522635"/>
            <a:ext cx="892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endParaRPr lang="ru-RU" sz="1600" dirty="0" smtClean="0">
              <a:solidFill>
                <a:schemeClr val="accent6"/>
              </a:solidFill>
              <a:latin typeface="Muller Narrow ExtraBold" pitchFamily="50" charset="-52"/>
            </a:endParaRP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Muller Narrow ExtraBold" pitchFamily="50" charset="-52"/>
              </a:rPr>
              <a:t>2020</a:t>
            </a:r>
            <a:endParaRPr lang="ru-RU" sz="1600" dirty="0">
              <a:solidFill>
                <a:srgbClr val="FF0000"/>
              </a:solidFill>
              <a:latin typeface="Muller Narrow ExtraBold" pitchFamily="50" charset="-5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910004" y="1605066"/>
            <a:ext cx="1407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127974" y="1522635"/>
            <a:ext cx="1407085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50" b="1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endParaRPr lang="ru-RU" sz="1050" b="1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endParaRPr lang="ru-RU" sz="1050" b="1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r>
              <a:rPr lang="ru-RU" sz="1600" dirty="0" smtClean="0">
                <a:solidFill>
                  <a:schemeClr val="accent6"/>
                </a:solidFill>
                <a:latin typeface="Muller Narrow ExtraBold" pitchFamily="50" charset="-52"/>
              </a:rPr>
              <a:t>2021*</a:t>
            </a:r>
            <a:endParaRPr lang="ru-RU" sz="1600" dirty="0">
              <a:solidFill>
                <a:schemeClr val="accent6"/>
              </a:solidFill>
              <a:latin typeface="Muller Narrow ExtraBold" pitchFamily="50" charset="-5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147358" y="2295960"/>
            <a:ext cx="86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chemeClr val="accent3"/>
              </a:solidFill>
              <a:latin typeface="Muller Narrow ExtraBold" pitchFamily="50" charset="-52"/>
            </a:endParaRPr>
          </a:p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29 569,3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709283" y="2744884"/>
            <a:ext cx="174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chemeClr val="accent3"/>
              </a:solidFill>
              <a:latin typeface="Muller Narrow ExtraBold" pitchFamily="50" charset="-52"/>
            </a:endParaRPr>
          </a:p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7 421,9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024355" y="2286116"/>
            <a:ext cx="158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chemeClr val="accent3"/>
              </a:solidFill>
              <a:latin typeface="Muller Narrow ExtraBold" pitchFamily="50" charset="-52"/>
            </a:endParaRPr>
          </a:p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30 698,4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0037557" y="2997200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7 6</a:t>
            </a:r>
            <a:r>
              <a:rPr lang="ru-RU" sz="1400" b="1" dirty="0" smtClean="0">
                <a:solidFill>
                  <a:schemeClr val="accent3"/>
                </a:solidFill>
                <a:latin typeface="Muller Narrow ExtraBold" pitchFamily="50" charset="-52"/>
              </a:rPr>
              <a:t>8</a:t>
            </a:r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3,7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1072228" y="4010085"/>
            <a:ext cx="10567444" cy="11582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40009" y="2997200"/>
            <a:ext cx="58210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endParaRPr lang="ru-RU" sz="1600" b="1" dirty="0" smtClean="0">
              <a:solidFill>
                <a:srgbClr val="0082C8"/>
              </a:solidFill>
              <a:latin typeface="Muller Narrow Light" pitchFamily="50" charset="-52"/>
            </a:endParaRPr>
          </a:p>
          <a:p>
            <a:pPr fontAlgn="ctr"/>
            <a:r>
              <a:rPr lang="ru-RU" sz="1200" dirty="0" smtClean="0">
                <a:latin typeface="Muller Narrow Light" pitchFamily="50" charset="-52"/>
              </a:rPr>
              <a:t>Подпрограмма 2 "Совершенствование оказания специализированной, включая высокотехнологичную, медицинской помощи, скорой, в том числе скорой специализированной, медицинской помощи, медицинской эвакуации, медицинской реабилитации и паллиативной помощи"</a:t>
            </a:r>
            <a:endParaRPr lang="ru-RU" sz="1200" dirty="0">
              <a:latin typeface="Muller Narrow Light" pitchFamily="50" charset="-52"/>
              <a:cs typeface="Times New Roman" pitchFamily="18" charset="0"/>
            </a:endParaRPr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>
            <a:off x="1070736" y="4532031"/>
            <a:ext cx="10568936" cy="41383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09332" y="4241800"/>
            <a:ext cx="5409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200" dirty="0" smtClean="0">
                <a:latin typeface="Muller Narrow Light" pitchFamily="50" charset="-52"/>
              </a:rPr>
              <a:t>Подпрограмма 3 "Охрана здоровья матери и ребенка"</a:t>
            </a:r>
            <a:endParaRPr lang="ru-RU" sz="1200" dirty="0" smtClean="0">
              <a:latin typeface="Muller Narrow Light" pitchFamily="50" charset="-52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567904" y="3268104"/>
            <a:ext cx="16481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chemeClr val="accent3"/>
              </a:solidFill>
              <a:latin typeface="Muller Narrow ExtraBold" pitchFamily="50" charset="-52"/>
            </a:endParaRPr>
          </a:p>
          <a:p>
            <a:pPr algn="ctr"/>
            <a:endParaRPr lang="ru-RU" sz="1400" dirty="0" smtClean="0">
              <a:solidFill>
                <a:schemeClr val="accent3"/>
              </a:solidFill>
              <a:latin typeface="Muller Narrow ExtraBold" pitchFamily="50" charset="-52"/>
            </a:endParaRPr>
          </a:p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12 347,0</a:t>
            </a:r>
            <a:endParaRPr lang="ru-RU" sz="1400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endParaRPr lang="ru-RU" sz="8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780865" y="3452770"/>
            <a:ext cx="1366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chemeClr val="accent3"/>
              </a:solidFill>
              <a:latin typeface="Muller Narrow ExtraBold" pitchFamily="50" charset="-52"/>
            </a:endParaRPr>
          </a:p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13 272, 5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8697607" y="3452770"/>
            <a:ext cx="1782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chemeClr val="accent3"/>
              </a:solidFill>
              <a:latin typeface="Muller Narrow ExtraBold" pitchFamily="50" charset="-52"/>
            </a:endParaRPr>
          </a:p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14 109,3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0007441" y="3452770"/>
            <a:ext cx="164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chemeClr val="accent3"/>
              </a:solidFill>
              <a:latin typeface="Muller Narrow ExtraBold" pitchFamily="50" charset="-52"/>
            </a:endParaRPr>
          </a:p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14 126,5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909169" y="4065583"/>
            <a:ext cx="871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chemeClr val="accent3"/>
              </a:solidFill>
              <a:latin typeface="Muller Narrow ExtraBold" pitchFamily="50" charset="-52"/>
            </a:endParaRPr>
          </a:p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447,4</a:t>
            </a:r>
            <a:endParaRPr lang="ru-RU" sz="1400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780866" y="4065583"/>
            <a:ext cx="120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chemeClr val="accent3"/>
              </a:solidFill>
              <a:latin typeface="Muller Narrow ExtraBold" pitchFamily="50" charset="-52"/>
            </a:endParaRPr>
          </a:p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429,2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644235" y="4065583"/>
            <a:ext cx="1873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chemeClr val="accent3"/>
              </a:solidFill>
              <a:latin typeface="Muller Narrow ExtraBold" pitchFamily="50" charset="-52"/>
            </a:endParaRPr>
          </a:p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380,9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9923485" y="4065583"/>
            <a:ext cx="174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chemeClr val="accent3"/>
              </a:solidFill>
              <a:latin typeface="Muller Narrow ExtraBold" pitchFamily="50" charset="-52"/>
            </a:endParaRPr>
          </a:p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361,7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1026806" y="5076462"/>
            <a:ext cx="10612866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7046613" y="4804715"/>
            <a:ext cx="632458" cy="30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686,2</a:t>
            </a:r>
            <a:endParaRPr lang="ru-RU" sz="1400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883890" y="4804715"/>
            <a:ext cx="1101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2 247,2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9147359" y="4804714"/>
            <a:ext cx="81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625,8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9923484" y="4804715"/>
            <a:ext cx="185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600,0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9333" y="4614797"/>
            <a:ext cx="5306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endParaRPr lang="ru-RU" sz="1200" b="1" dirty="0" smtClean="0">
              <a:solidFill>
                <a:srgbClr val="0082C8"/>
              </a:solidFill>
              <a:latin typeface="Muller Narrow Light" pitchFamily="50" charset="-52"/>
            </a:endParaRPr>
          </a:p>
          <a:p>
            <a:pPr fontAlgn="ctr"/>
            <a:r>
              <a:rPr lang="ru-RU" sz="1200" dirty="0" smtClean="0">
                <a:latin typeface="Muller Narrow Light" pitchFamily="50" charset="-52"/>
              </a:rPr>
              <a:t>Подпрограмма 4 "Развитие инфраструктуры системы здравоохранения"</a:t>
            </a:r>
            <a:endParaRPr lang="ru-RU" sz="1200" dirty="0">
              <a:latin typeface="Muller Narrow Light" pitchFamily="50" charset="-52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 rot="16200000">
            <a:off x="-2639111" y="3589940"/>
            <a:ext cx="6430942" cy="464607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168089" y="6782558"/>
            <a:ext cx="8792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>
              <a:latin typeface="Muller Narrow Light" pitchFamily="50" charset="-5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909168" y="1737404"/>
            <a:ext cx="97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r>
              <a:rPr lang="ru-RU" sz="1600" dirty="0" smtClean="0">
                <a:solidFill>
                  <a:schemeClr val="accent6"/>
                </a:solidFill>
                <a:latin typeface="Muller Narrow ExtraBold" pitchFamily="50" charset="-52"/>
              </a:rPr>
              <a:t>2018</a:t>
            </a:r>
            <a:endParaRPr lang="ru-RU" sz="1600" dirty="0">
              <a:solidFill>
                <a:schemeClr val="accent6"/>
              </a:solidFill>
              <a:latin typeface="Muller Narrow ExtraBold" pitchFamily="50" charset="-52"/>
            </a:endParaRPr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>
            <a:off x="1083939" y="2286116"/>
            <a:ext cx="10541537" cy="938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7930920" y="1973430"/>
            <a:ext cx="0" cy="4868232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8985171" y="1943620"/>
            <a:ext cx="0" cy="4898769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93" idx="1"/>
          </p:cNvCxnSpPr>
          <p:nvPr/>
        </p:nvCxnSpPr>
        <p:spPr>
          <a:xfrm>
            <a:off x="10127974" y="1934286"/>
            <a:ext cx="17275" cy="4907376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 flipH="1">
            <a:off x="6861042" y="1605066"/>
            <a:ext cx="2" cy="5236596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06"/>
          <p:cNvGrpSpPr/>
          <p:nvPr/>
        </p:nvGrpSpPr>
        <p:grpSpPr>
          <a:xfrm>
            <a:off x="5926667" y="846667"/>
            <a:ext cx="5759039" cy="474133"/>
            <a:chOff x="2603046" y="7079219"/>
            <a:chExt cx="4226637" cy="597477"/>
          </a:xfrm>
        </p:grpSpPr>
        <p:sp>
          <p:nvSpPr>
            <p:cNvPr id="208" name="Прямоугольник 207"/>
            <p:cNvSpPr/>
            <p:nvPr/>
          </p:nvSpPr>
          <p:spPr>
            <a:xfrm>
              <a:off x="2603046" y="7093886"/>
              <a:ext cx="736388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2014</a:t>
              </a:r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3197102" y="7297336"/>
              <a:ext cx="736389" cy="369332"/>
            </a:xfrm>
            <a:prstGeom prst="rect">
              <a:avLst/>
            </a:prstGeom>
            <a:solidFill>
              <a:srgbClr val="0082C8"/>
            </a:solidFill>
            <a:ln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2015</a:t>
              </a:r>
            </a:p>
          </p:txBody>
        </p:sp>
        <p:sp>
          <p:nvSpPr>
            <p:cNvPr id="210" name="Прямоугольник 209"/>
            <p:cNvSpPr/>
            <p:nvPr/>
          </p:nvSpPr>
          <p:spPr>
            <a:xfrm>
              <a:off x="3793975" y="708259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2016</a:t>
              </a:r>
            </a:p>
          </p:txBody>
        </p:sp>
        <p:sp>
          <p:nvSpPr>
            <p:cNvPr id="211" name="Прямоугольник 210"/>
            <p:cNvSpPr/>
            <p:nvPr/>
          </p:nvSpPr>
          <p:spPr>
            <a:xfrm>
              <a:off x="4354382" y="7297337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2017</a:t>
              </a:r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4937375" y="7082593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2018</a:t>
              </a:r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5536364" y="7307364"/>
              <a:ext cx="736389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2019</a:t>
              </a:r>
            </a:p>
          </p:txBody>
        </p:sp>
        <p:sp>
          <p:nvSpPr>
            <p:cNvPr id="214" name="Прямоугольник 213"/>
            <p:cNvSpPr/>
            <p:nvPr/>
          </p:nvSpPr>
          <p:spPr>
            <a:xfrm>
              <a:off x="6093294" y="7079219"/>
              <a:ext cx="736389" cy="369332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2020</a:t>
              </a:r>
            </a:p>
          </p:txBody>
        </p:sp>
      </p:grpSp>
      <p:pic>
        <p:nvPicPr>
          <p:cNvPr id="215" name="Рисунок 214">
            <a:extLst>
              <a:ext uri="{FF2B5EF4-FFF2-40B4-BE49-F238E27FC236}">
                <a16:creationId xmlns="" xmlns:a16="http://schemas.microsoft.com/office/drawing/2014/main" id="{ACFCE7BD-D910-2345-9B23-7FDBC476B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99" y="1617100"/>
            <a:ext cx="944327" cy="653039"/>
          </a:xfrm>
          <a:prstGeom prst="rect">
            <a:avLst/>
          </a:prstGeom>
        </p:spPr>
      </p:pic>
      <p:cxnSp>
        <p:nvCxnSpPr>
          <p:cNvPr id="145" name="Прямая соединительная линия 144"/>
          <p:cNvCxnSpPr/>
          <p:nvPr/>
        </p:nvCxnSpPr>
        <p:spPr>
          <a:xfrm flipV="1">
            <a:off x="6861043" y="1934286"/>
            <a:ext cx="4778629" cy="9334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8209747" y="1142433"/>
            <a:ext cx="1918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endParaRPr lang="ru-RU" sz="1600" dirty="0" smtClean="0">
              <a:solidFill>
                <a:schemeClr val="accent6"/>
              </a:solidFill>
              <a:latin typeface="Muller Narrow ExtraBold" pitchFamily="50" charset="-52"/>
            </a:endParaRPr>
          </a:p>
          <a:p>
            <a:pPr algn="ctr"/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</a:rPr>
              <a:t>Сумма, млн. руб.</a:t>
            </a:r>
            <a:endParaRPr lang="ru-RU" sz="16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cxnSp>
        <p:nvCxnSpPr>
          <p:cNvPr id="195" name="Прямая соединительная линия 194"/>
          <p:cNvCxnSpPr/>
          <p:nvPr/>
        </p:nvCxnSpPr>
        <p:spPr>
          <a:xfrm>
            <a:off x="1026806" y="5611511"/>
            <a:ext cx="10628784" cy="30088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>
            <a:off x="1070736" y="2295496"/>
            <a:ext cx="558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/>
                </a:solidFill>
                <a:latin typeface="Muller Narrow Light" pitchFamily="50" charset="-52"/>
              </a:rPr>
              <a:t> </a:t>
            </a:r>
            <a:r>
              <a:rPr lang="ru-RU" sz="1400" dirty="0" smtClean="0">
                <a:latin typeface="Muller Narrow Light" pitchFamily="50" charset="-52"/>
              </a:rPr>
              <a:t>Государственная программа "Развитие  здравоохранения"</a:t>
            </a:r>
            <a:endParaRPr lang="ru-RU" sz="1400" dirty="0" smtClean="0">
              <a:latin typeface="Muller Narrow Light" pitchFamily="50" charset="-52"/>
              <a:cs typeface="Times New Roman" pitchFamily="18" charset="0"/>
            </a:endParaRPr>
          </a:p>
          <a:p>
            <a:endParaRPr lang="ru-RU" sz="1600" b="1" dirty="0">
              <a:solidFill>
                <a:schemeClr val="accent6"/>
              </a:solidFill>
              <a:latin typeface="Muller Narrow Light" pitchFamily="50" charset="-52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1009333" y="5255942"/>
            <a:ext cx="552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200" dirty="0" smtClean="0">
                <a:latin typeface="Muller Narrow Light" pitchFamily="50" charset="-52"/>
              </a:rPr>
              <a:t>Подпрограмма 5 "Кадровое обеспечение системы здравоохранения</a:t>
            </a:r>
            <a:r>
              <a:rPr lang="ru-RU" sz="1200" dirty="0" smtClean="0">
                <a:latin typeface="Arial Narrow" pitchFamily="34" charset="0"/>
              </a:rPr>
              <a:t>"</a:t>
            </a:r>
            <a:endParaRPr lang="ru-RU" sz="1200" dirty="0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206" name="Прямая соединительная линия 205"/>
          <p:cNvCxnSpPr/>
          <p:nvPr/>
        </p:nvCxnSpPr>
        <p:spPr>
          <a:xfrm>
            <a:off x="1040009" y="6118061"/>
            <a:ext cx="10615581" cy="20272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Прямоугольник 220"/>
          <p:cNvSpPr/>
          <p:nvPr/>
        </p:nvSpPr>
        <p:spPr>
          <a:xfrm rot="10800000" flipV="1">
            <a:off x="6930039" y="5804568"/>
            <a:ext cx="901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70,6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1040009" y="5773722"/>
            <a:ext cx="5156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dirty="0" smtClean="0">
                <a:latin typeface="Muller Narrow Light" pitchFamily="50" charset="-52"/>
              </a:rPr>
              <a:t>Подпрограмма 6 "Развитие информатизации в здравоохранении« </a:t>
            </a:r>
            <a:endParaRPr lang="ru-RU" sz="1200" dirty="0">
              <a:latin typeface="Muller Narrow Light" pitchFamily="50" charset="-52"/>
              <a:cs typeface="Times New Roman" pitchFamily="18" charset="0"/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1009332" y="6138333"/>
            <a:ext cx="530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dirty="0" smtClean="0">
                <a:latin typeface="Muller Narrow Light" pitchFamily="50" charset="-52"/>
              </a:rPr>
              <a:t>Подпрограмма 7 "Управление системой здравоохранения, включая обеспечение реализации государственной программы</a:t>
            </a:r>
            <a:r>
              <a:rPr lang="ru-RU" sz="1200" dirty="0" smtClean="0">
                <a:latin typeface="Arial Narrow" pitchFamily="34" charset="0"/>
              </a:rPr>
              <a:t>"</a:t>
            </a:r>
            <a:endParaRPr lang="ru-RU" sz="12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6930039" y="5371572"/>
            <a:ext cx="901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381,0</a:t>
            </a:r>
            <a:endParaRPr lang="ru-RU" sz="1400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sp>
        <p:nvSpPr>
          <p:cNvPr id="233" name="TextBox 232"/>
          <p:cNvSpPr txBox="1"/>
          <p:nvPr/>
        </p:nvSpPr>
        <p:spPr>
          <a:xfrm flipH="1">
            <a:off x="7966360" y="5371572"/>
            <a:ext cx="969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407,4</a:t>
            </a:r>
            <a:endParaRPr lang="ru-RU" sz="1400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145249" y="5371572"/>
            <a:ext cx="130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435,5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8935840" y="5371572"/>
            <a:ext cx="120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395,8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8985171" y="5834725"/>
            <a:ext cx="1022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308,9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8057346" y="5834725"/>
            <a:ext cx="741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131,4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10145248" y="5834725"/>
            <a:ext cx="1389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131,5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9147359" y="6468533"/>
            <a:ext cx="89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6 326,6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7966363" y="6468533"/>
            <a:ext cx="943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7 525,8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317088" y="6468533"/>
            <a:ext cx="1128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7 359,2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930039" y="6468533"/>
            <a:ext cx="749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6 950,2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263" name="Прямоугольник 262"/>
          <p:cNvSpPr/>
          <p:nvPr/>
        </p:nvSpPr>
        <p:spPr>
          <a:xfrm rot="10800000" flipV="1">
            <a:off x="1168089" y="6842389"/>
            <a:ext cx="80108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* Проект государственной программы Мурманской области  «Здравоохранение» на 2021-2025 годы</a:t>
            </a:r>
            <a:endParaRPr lang="ru-RU" sz="900" dirty="0"/>
          </a:p>
        </p:txBody>
      </p:sp>
    </p:spTree>
    <p:extLst>
      <p:ext uri="{BB962C8B-B14F-4D97-AF65-F5344CB8AC3E}">
        <p14:creationId xmlns="" xmlns:p14="http://schemas.microsoft.com/office/powerpoint/2010/main" val="17494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464608" y="685590"/>
            <a:ext cx="11784071" cy="631367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199" dirty="0"/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82045" y="6999263"/>
            <a:ext cx="2166633" cy="1819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/>
            </a:extLst>
          </p:cNvPr>
          <p:cNvSpPr/>
          <p:nvPr/>
        </p:nvSpPr>
        <p:spPr>
          <a:xfrm>
            <a:off x="1523074" y="1735667"/>
            <a:ext cx="3370660" cy="905934"/>
          </a:xfrm>
          <a:prstGeom prst="roundRect">
            <a:avLst/>
          </a:prstGeom>
          <a:solidFill>
            <a:schemeClr val="accent6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Muller Narrow ExtraBold" pitchFamily="50" charset="-52"/>
              </a:rPr>
              <a:t>Оснащение медицинских организаций  современным компьютерным и серверным оборудованием, обеспечение каналов связи  </a:t>
            </a:r>
          </a:p>
        </p:txBody>
      </p:sp>
      <p:sp>
        <p:nvSpPr>
          <p:cNvPr id="68" name="Скругленный прямоугольник 67">
            <a:extLst>
              <a:ext uri="{FF2B5EF4-FFF2-40B4-BE49-F238E27FC236}"/>
            </a:extLst>
          </p:cNvPr>
          <p:cNvSpPr/>
          <p:nvPr/>
        </p:nvSpPr>
        <p:spPr>
          <a:xfrm>
            <a:off x="1523074" y="2863771"/>
            <a:ext cx="3370660" cy="912361"/>
          </a:xfrm>
          <a:prstGeom prst="roundRect">
            <a:avLst/>
          </a:prstGeom>
          <a:solidFill>
            <a:srgbClr val="F05A28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>
              <a:defRPr/>
            </a:pPr>
            <a:endParaRPr lang="ru-RU" sz="1400" cap="all" dirty="0" smtClean="0">
              <a:solidFill>
                <a:schemeClr val="tx1"/>
              </a:solidFill>
              <a:latin typeface="Muller Narrow Light" pitchFamily="50" charset="-52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Muller Narrow ExtraBold" pitchFamily="50" charset="-52"/>
              </a:rPr>
              <a:t>Модернизация медицинских информационных систем </a:t>
            </a:r>
          </a:p>
          <a:p>
            <a:pPr indent="-228600" defTabSz="917575">
              <a:defRPr/>
            </a:pPr>
            <a:r>
              <a:rPr lang="ru-RU" cap="all" dirty="0" smtClean="0">
                <a:solidFill>
                  <a:schemeClr val="tx1"/>
                </a:solidFill>
                <a:latin typeface="Muller Narrow Light" pitchFamily="50" charset="-52"/>
              </a:rPr>
              <a:t> </a:t>
            </a:r>
            <a:endParaRPr lang="ru-RU" cap="all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1075267" y="659651"/>
            <a:ext cx="5410199" cy="66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latin typeface="Muller Narrow ExtraBold" pitchFamily="50" charset="-52"/>
              </a:rPr>
              <a:t>2019 год – 106,8 млн. рублей</a:t>
            </a:r>
            <a:endParaRPr lang="ru-RU" sz="2800" dirty="0">
              <a:latin typeface="Muller Narrow ExtraBold" pitchFamily="50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3082077" y="3587493"/>
            <a:ext cx="6628762" cy="464607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41" name="Прямоугольник 36"/>
          <p:cNvSpPr>
            <a:spLocks noChangeArrowheads="1"/>
          </p:cNvSpPr>
          <p:nvPr/>
        </p:nvSpPr>
        <p:spPr bwMode="auto">
          <a:xfrm>
            <a:off x="586811" y="122238"/>
            <a:ext cx="1130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atin typeface="Muller Narrow ExtraBold" pitchFamily="50" charset="-52"/>
                <a:ea typeface="Arial Unicode MS" pitchFamily="34" charset="-128"/>
                <a:cs typeface="Arial" pitchFamily="34" charset="0"/>
              </a:rPr>
              <a:t>проект «Цифровой контур здравоохранения»</a:t>
            </a:r>
          </a:p>
        </p:txBody>
      </p:sp>
      <p:pic>
        <p:nvPicPr>
          <p:cNvPr id="30" name="Picture 3" descr="D:\Комарова\Desktop\Новая папка\инфраструкту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551" y="1735666"/>
            <a:ext cx="567582" cy="778933"/>
          </a:xfrm>
          <a:prstGeom prst="rect">
            <a:avLst/>
          </a:prstGeom>
          <a:noFill/>
        </p:spPr>
      </p:pic>
      <p:pic>
        <p:nvPicPr>
          <p:cNvPr id="31" name="Picture 8" descr="D:\Комарова\Desktop\Новая папка\МИС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291" y="2863771"/>
            <a:ext cx="897782" cy="801177"/>
          </a:xfrm>
          <a:prstGeom prst="rect">
            <a:avLst/>
          </a:prstGeom>
          <a:noFill/>
        </p:spPr>
      </p:pic>
      <p:pic>
        <p:nvPicPr>
          <p:cNvPr id="33" name="Picture 7" descr="D:\Комарова\Desktop\Новая папка\ГИС ve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7334" y="3912770"/>
            <a:ext cx="1518582" cy="242799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34" name="Скругленный прямоугольник 33"/>
          <p:cNvSpPr/>
          <p:nvPr/>
        </p:nvSpPr>
        <p:spPr>
          <a:xfrm>
            <a:off x="1523073" y="3996266"/>
            <a:ext cx="3425693" cy="2218267"/>
          </a:xfrm>
          <a:prstGeom prst="roundRect">
            <a:avLst>
              <a:gd name="adj" fmla="val 6899"/>
            </a:avLst>
          </a:prstGeom>
          <a:solidFill>
            <a:schemeClr val="accent6"/>
          </a:solidFill>
          <a:ln w="1905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Muller Narrow ExtraBold" pitchFamily="50" charset="-52"/>
              </a:rPr>
              <a:t>Создание и развитие централизованных систем: 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  <a:latin typeface="Muller Narrow ExtraBold" pitchFamily="50" charset="-52"/>
              </a:rPr>
              <a:t> управление службой скорой медицинской помощи, 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  <a:latin typeface="Muller Narrow ExtraBold" pitchFamily="50" charset="-52"/>
              </a:rPr>
              <a:t> автоматизация льготного лекарственного обеспечения, 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  <a:latin typeface="Muller Narrow ExtraBold" pitchFamily="50" charset="-52"/>
              </a:rPr>
              <a:t> центральный архив медицинских изображений,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  <a:latin typeface="Muller Narrow ExtraBold" pitchFamily="50" charset="-52"/>
              </a:rPr>
              <a:t> обмен лабораторными исследованиями,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  <a:latin typeface="Muller Narrow ExtraBold" pitchFamily="50" charset="-52"/>
              </a:rPr>
              <a:t> управление потоками пациентов</a:t>
            </a:r>
          </a:p>
        </p:txBody>
      </p:sp>
      <p:sp>
        <p:nvSpPr>
          <p:cNvPr id="36" name="Овал 35"/>
          <p:cNvSpPr/>
          <p:nvPr/>
        </p:nvSpPr>
        <p:spPr>
          <a:xfrm>
            <a:off x="4461936" y="1476352"/>
            <a:ext cx="702732" cy="580966"/>
          </a:xfrm>
          <a:prstGeom prst="ellipse">
            <a:avLst/>
          </a:prstGeom>
          <a:solidFill>
            <a:srgbClr val="F05A28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75,6 млн. руб.</a:t>
            </a:r>
            <a:endParaRPr lang="ru-RU" sz="1200" b="1" dirty="0">
              <a:solidFill>
                <a:schemeClr val="accent4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4461934" y="2751667"/>
            <a:ext cx="702733" cy="651934"/>
          </a:xfrm>
          <a:prstGeom prst="ellipse">
            <a:avLst/>
          </a:prstGeom>
          <a:solidFill>
            <a:srgbClr val="0082C8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11 млн. руб.</a:t>
            </a:r>
            <a:endParaRPr lang="ru-RU" sz="1200" b="1" dirty="0">
              <a:solidFill>
                <a:schemeClr val="accent4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639735" y="4639734"/>
            <a:ext cx="960963" cy="834503"/>
          </a:xfrm>
          <a:prstGeom prst="ellipse">
            <a:avLst/>
          </a:prstGeom>
          <a:solidFill>
            <a:srgbClr val="F05A28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20,2 млн. руб.</a:t>
            </a:r>
            <a:endParaRPr lang="ru-RU" sz="1200" b="1" dirty="0">
              <a:solidFill>
                <a:schemeClr val="accent4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3733" y="4861038"/>
            <a:ext cx="592112" cy="70438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3734" y="2180909"/>
            <a:ext cx="651933" cy="36555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200" y="6340761"/>
            <a:ext cx="687307" cy="49027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759" y="3403601"/>
            <a:ext cx="604149" cy="37253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687733" y="770467"/>
            <a:ext cx="478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uller Narrow ExtraBold" pitchFamily="50" charset="-52"/>
              </a:rPr>
              <a:t>2020 год – 284,4 млн. рублей</a:t>
            </a:r>
            <a:endParaRPr lang="ru-RU" sz="2800" dirty="0">
              <a:latin typeface="Muller Narrow ExtraBold" pitchFamily="50" charset="-52"/>
            </a:endParaRPr>
          </a:p>
        </p:txBody>
      </p:sp>
      <p:pic>
        <p:nvPicPr>
          <p:cNvPr id="56" name="Picture 2" descr="D:\Комарова\Desktop\113-1132660_free-icons-png-home-hospital-ic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33733" y="1720297"/>
            <a:ext cx="584358" cy="658013"/>
          </a:xfrm>
          <a:prstGeom prst="rect">
            <a:avLst/>
          </a:prstGeom>
          <a:solidFill>
            <a:srgbClr val="F05A28"/>
          </a:solidFill>
        </p:spPr>
      </p:pic>
      <p:pic>
        <p:nvPicPr>
          <p:cNvPr id="67" name="Picture 3" descr="D:\Комарова\Desktop\Новая папка\инфраструкту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3733" y="2641601"/>
            <a:ext cx="567582" cy="628019"/>
          </a:xfrm>
          <a:prstGeom prst="rect">
            <a:avLst/>
          </a:prstGeom>
          <a:noFill/>
        </p:spPr>
      </p:pic>
      <p:pic>
        <p:nvPicPr>
          <p:cNvPr id="69" name="Picture 8" descr="D:\Комарова\Desktop\Новая папка\МИС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5916" y="3557020"/>
            <a:ext cx="897782" cy="641429"/>
          </a:xfrm>
          <a:prstGeom prst="rect">
            <a:avLst/>
          </a:prstGeom>
          <a:noFill/>
        </p:spPr>
      </p:pic>
      <p:sp>
        <p:nvSpPr>
          <p:cNvPr id="71" name="Скругленный прямоугольник 70">
            <a:extLst>
              <a:ext uri="{FF2B5EF4-FFF2-40B4-BE49-F238E27FC236}"/>
            </a:extLst>
          </p:cNvPr>
          <p:cNvSpPr/>
          <p:nvPr/>
        </p:nvSpPr>
        <p:spPr>
          <a:xfrm>
            <a:off x="8173699" y="1735668"/>
            <a:ext cx="3256301" cy="778932"/>
          </a:xfrm>
          <a:prstGeom prst="roundRect">
            <a:avLst/>
          </a:prstGeom>
          <a:solidFill>
            <a:schemeClr val="accent6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Muller Narrow ExtraBold" pitchFamily="50" charset="-52"/>
              </a:rPr>
              <a:t>Обеспечение работы защищенной сети здравоохранения и подключение фельдшерских и фельдшерско-акушерских пунктов, амбулаторий</a:t>
            </a:r>
          </a:p>
        </p:txBody>
      </p:sp>
      <p:sp>
        <p:nvSpPr>
          <p:cNvPr id="72" name="Скругленный прямоугольник 71">
            <a:extLst>
              <a:ext uri="{FF2B5EF4-FFF2-40B4-BE49-F238E27FC236}"/>
            </a:extLst>
          </p:cNvPr>
          <p:cNvSpPr/>
          <p:nvPr/>
        </p:nvSpPr>
        <p:spPr>
          <a:xfrm>
            <a:off x="8173698" y="2641600"/>
            <a:ext cx="3256302" cy="628019"/>
          </a:xfrm>
          <a:prstGeom prst="roundRect">
            <a:avLst/>
          </a:prstGeom>
          <a:solidFill>
            <a:srgbClr val="F05A28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>
              <a:defRPr/>
            </a:pPr>
            <a:endParaRPr lang="ru-RU" sz="1400" cap="all" dirty="0" smtClean="0">
              <a:solidFill>
                <a:schemeClr val="tx1"/>
              </a:solidFill>
              <a:latin typeface="Muller Narrow Light" pitchFamily="50" charset="-52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Muller Narrow ExtraBold" pitchFamily="50" charset="-52"/>
              </a:rPr>
              <a:t>Расширение региональных серверных мощностей</a:t>
            </a:r>
          </a:p>
          <a:p>
            <a:pPr indent="-228600" defTabSz="917575">
              <a:defRPr/>
            </a:pPr>
            <a:r>
              <a:rPr lang="ru-RU" cap="all" dirty="0" smtClean="0">
                <a:solidFill>
                  <a:schemeClr val="bg1"/>
                </a:solidFill>
                <a:latin typeface="Muller Narrow Light" pitchFamily="50" charset="-52"/>
              </a:rPr>
              <a:t> </a:t>
            </a:r>
            <a:endParaRPr lang="ru-RU" cap="all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73" name="Скругленный прямоугольник 72">
            <a:extLst>
              <a:ext uri="{FF2B5EF4-FFF2-40B4-BE49-F238E27FC236}"/>
            </a:extLst>
          </p:cNvPr>
          <p:cNvSpPr/>
          <p:nvPr/>
        </p:nvSpPr>
        <p:spPr>
          <a:xfrm>
            <a:off x="8173700" y="3403602"/>
            <a:ext cx="3256300" cy="1032932"/>
          </a:xfrm>
          <a:prstGeom prst="roundRect">
            <a:avLst/>
          </a:prstGeom>
          <a:solidFill>
            <a:schemeClr val="accent6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Muller Narrow ExtraBold" pitchFamily="50" charset="-52"/>
              </a:rPr>
              <a:t>Развитие медицинских информационных систем в соответствии с требованиями Минздрава России</a:t>
            </a:r>
            <a:endParaRPr lang="ru-RU" sz="11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173700" y="4639734"/>
            <a:ext cx="3256300" cy="1946164"/>
          </a:xfrm>
          <a:prstGeom prst="roundRect">
            <a:avLst>
              <a:gd name="adj" fmla="val 6899"/>
            </a:avLst>
          </a:prstGeom>
          <a:solidFill>
            <a:srgbClr val="F05A28"/>
          </a:solidFill>
          <a:ln w="1905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Muller Narrow ExtraBold" pitchFamily="50" charset="-52"/>
              </a:rPr>
              <a:t>Создание и развитие централизованных информационных систем (организация оказаниям медицинской помощи больным онкологическими заболеваниями, организация оказания медицинской помощи по профилям «Акушерство и гинекология»,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Muller Narrow ExtraBold" pitchFamily="50" charset="-52"/>
              </a:rPr>
              <a:t> «</a:t>
            </a:r>
            <a:r>
              <a:rPr lang="ru-RU" sz="1200" dirty="0" err="1" smtClean="0">
                <a:solidFill>
                  <a:schemeClr val="bg1"/>
                </a:solidFill>
                <a:latin typeface="Muller Narrow ExtraBold" pitchFamily="50" charset="-52"/>
              </a:rPr>
              <a:t>Неонатология</a:t>
            </a:r>
            <a:r>
              <a:rPr lang="ru-RU" sz="1200" dirty="0" smtClean="0">
                <a:solidFill>
                  <a:schemeClr val="bg1"/>
                </a:solidFill>
                <a:latin typeface="Muller Narrow ExtraBold" pitchFamily="50" charset="-52"/>
              </a:rPr>
              <a:t>» и др.)</a:t>
            </a:r>
            <a:endParaRPr lang="ru-RU" sz="12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11176000" y="1476352"/>
            <a:ext cx="719667" cy="682277"/>
          </a:xfrm>
          <a:prstGeom prst="ellipse">
            <a:avLst/>
          </a:prstGeom>
          <a:solidFill>
            <a:srgbClr val="F05A28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21,3 млн. руб</a:t>
            </a:r>
            <a:r>
              <a:rPr lang="ru-RU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.</a:t>
            </a:r>
            <a:endParaRPr lang="ru-RU" sz="1200" b="1" dirty="0">
              <a:solidFill>
                <a:schemeClr val="accent4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1176001" y="2641601"/>
            <a:ext cx="711200" cy="643466"/>
          </a:xfrm>
          <a:prstGeom prst="ellipse">
            <a:avLst/>
          </a:prstGeom>
          <a:solidFill>
            <a:srgbClr val="0082C8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59,1</a:t>
            </a:r>
          </a:p>
          <a:p>
            <a:pPr algn="ctr"/>
            <a:r>
              <a:rPr lang="ru-RU" sz="105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млн. руб.</a:t>
            </a:r>
            <a:endParaRPr lang="ru-RU" sz="1050" b="1" dirty="0">
              <a:solidFill>
                <a:schemeClr val="accent4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11286067" y="3776132"/>
            <a:ext cx="719666" cy="660402"/>
          </a:xfrm>
          <a:prstGeom prst="ellipse">
            <a:avLst/>
          </a:prstGeom>
          <a:solidFill>
            <a:srgbClr val="F05A28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37,5 млн. руб.</a:t>
            </a:r>
            <a:endParaRPr lang="ru-RU" sz="1050" b="1" dirty="0">
              <a:solidFill>
                <a:schemeClr val="accent4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11286067" y="5474237"/>
            <a:ext cx="753533" cy="740296"/>
          </a:xfrm>
          <a:prstGeom prst="ellipse">
            <a:avLst/>
          </a:prstGeom>
          <a:solidFill>
            <a:srgbClr val="0082C8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72,2</a:t>
            </a:r>
          </a:p>
          <a:p>
            <a:pPr algn="ctr"/>
            <a:r>
              <a:rPr lang="ru-RU" sz="105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млн. руб.</a:t>
            </a:r>
            <a:endParaRPr lang="ru-RU" sz="1050" b="1" dirty="0">
              <a:solidFill>
                <a:schemeClr val="accent4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31601" y="6214533"/>
            <a:ext cx="604149" cy="37136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31601" y="3233247"/>
            <a:ext cx="604149" cy="323773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31601" y="2057318"/>
            <a:ext cx="527949" cy="3209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0758" y="5474237"/>
            <a:ext cx="527949" cy="320992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ACFCE7BD-D910-2345-9B23-7FDBC476B4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0511" y="2057318"/>
            <a:ext cx="1293796" cy="1028038"/>
          </a:xfrm>
          <a:prstGeom prst="rect">
            <a:avLst/>
          </a:prstGeom>
        </p:spPr>
      </p:pic>
      <p:sp>
        <p:nvSpPr>
          <p:cNvPr id="84" name="Стрелка вниз 83"/>
          <p:cNvSpPr/>
          <p:nvPr/>
        </p:nvSpPr>
        <p:spPr>
          <a:xfrm>
            <a:off x="2997200" y="1232132"/>
            <a:ext cx="484632" cy="5035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 вниз 86"/>
          <p:cNvSpPr/>
          <p:nvPr/>
        </p:nvSpPr>
        <p:spPr>
          <a:xfrm>
            <a:off x="9516533" y="1232132"/>
            <a:ext cx="484632" cy="503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6FEF16D-6E2A-074C-8511-1B2482D4AF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608" y="5948396"/>
            <a:ext cx="931648" cy="78473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44529" y="4338594"/>
            <a:ext cx="527949" cy="41893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ACFCE7BD-D910-2345-9B23-7FDBC476B4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904254">
            <a:off x="741725" y="4485671"/>
            <a:ext cx="721218" cy="7369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1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160683" y="651933"/>
            <a:ext cx="12087995" cy="616715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199" dirty="0"/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82045" y="6999263"/>
            <a:ext cx="2166633" cy="1819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/>
            </a:extLst>
          </p:cNvPr>
          <p:cNvSpPr/>
          <p:nvPr/>
        </p:nvSpPr>
        <p:spPr>
          <a:xfrm>
            <a:off x="1574801" y="829733"/>
            <a:ext cx="9770532" cy="1342944"/>
          </a:xfrm>
          <a:prstGeom prst="roundRect">
            <a:avLst/>
          </a:prstGeom>
          <a:solidFill>
            <a:schemeClr val="accent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Кабинет «Мое здоровье»: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Услугами в кабинете «Мое здоровье» на Едином портале государственных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и муниципальных услуг воспользовались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80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718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граждан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Мурманской области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ru-RU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/>
            </a:extLst>
          </p:cNvPr>
          <p:cNvSpPr/>
          <p:nvPr/>
        </p:nvSpPr>
        <p:spPr>
          <a:xfrm>
            <a:off x="1574801" y="2383511"/>
            <a:ext cx="9770531" cy="1037021"/>
          </a:xfrm>
          <a:prstGeom prst="roundRect">
            <a:avLst/>
          </a:prstGeom>
          <a:solidFill>
            <a:schemeClr val="accent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Запись на прием к врачу: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0" name="Скругленный прямоугольник 49">
            <a:extLst>
              <a:ext uri="{FF2B5EF4-FFF2-40B4-BE49-F238E27FC236}"/>
            </a:extLst>
          </p:cNvPr>
          <p:cNvSpPr/>
          <p:nvPr/>
        </p:nvSpPr>
        <p:spPr>
          <a:xfrm>
            <a:off x="6849534" y="4013199"/>
            <a:ext cx="4495798" cy="719669"/>
          </a:xfrm>
          <a:prstGeom prst="roundRect">
            <a:avLst/>
          </a:prstGeom>
          <a:solidFill>
            <a:srgbClr val="F05A28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Black" pitchFamily="34" charset="0"/>
              </a:rPr>
              <a:t>Региональный портал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Black" pitchFamily="34" charset="0"/>
              </a:rPr>
              <a:t>«Здравоохранение Мурманской области» - </a:t>
            </a:r>
            <a:r>
              <a:rPr lang="en-US" sz="1400" b="1" dirty="0" smtClean="0">
                <a:solidFill>
                  <a:srgbClr val="0082C8"/>
                </a:solidFill>
                <a:latin typeface="Arial Black" pitchFamily="34" charset="0"/>
              </a:rPr>
              <a:t>31</a:t>
            </a:r>
            <a:r>
              <a:rPr lang="ru-RU" sz="1400" b="1" dirty="0" smtClean="0">
                <a:solidFill>
                  <a:srgbClr val="0082C8"/>
                </a:solidFill>
                <a:latin typeface="Arial Black" pitchFamily="34" charset="0"/>
              </a:rPr>
              <a:t>1 </a:t>
            </a:r>
            <a:r>
              <a:rPr lang="en-US" sz="1400" b="1" dirty="0" smtClean="0">
                <a:solidFill>
                  <a:srgbClr val="0082C8"/>
                </a:solidFill>
                <a:latin typeface="Arial Black" pitchFamily="34" charset="0"/>
              </a:rPr>
              <a:t>829</a:t>
            </a:r>
            <a:r>
              <a:rPr lang="ru-RU" sz="1400" b="1" dirty="0" smtClean="0">
                <a:solidFill>
                  <a:srgbClr val="0082C8"/>
                </a:solidFill>
                <a:latin typeface="Arial Black" pitchFamily="34" charset="0"/>
              </a:rPr>
              <a:t> записи</a:t>
            </a:r>
            <a:endParaRPr lang="ru-RU" sz="1400" b="1" dirty="0">
              <a:solidFill>
                <a:srgbClr val="0082C8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3032333" y="3684266"/>
            <a:ext cx="6529275" cy="464607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41" name="Прямоугольник 36"/>
          <p:cNvSpPr>
            <a:spLocks noChangeArrowheads="1"/>
          </p:cNvSpPr>
          <p:nvPr/>
        </p:nvSpPr>
        <p:spPr bwMode="auto">
          <a:xfrm>
            <a:off x="1092200" y="122238"/>
            <a:ext cx="106373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atin typeface="Muller Narrow ExtraBold" pitchFamily="50" charset="-52"/>
                <a:ea typeface="Arial Unicode MS" pitchFamily="34" charset="-128"/>
                <a:cs typeface="Arial" pitchFamily="34" charset="0"/>
              </a:rPr>
              <a:t>Практические результаты Информатизации здравоохранения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A08EC797-2F67-B341-82FF-37D0287FF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63" y="6008958"/>
            <a:ext cx="771870" cy="810129"/>
          </a:xfrm>
          <a:prstGeom prst="rect">
            <a:avLst/>
          </a:prstGeom>
        </p:spPr>
      </p:pic>
      <p:sp>
        <p:nvSpPr>
          <p:cNvPr id="55" name="Скругленный прямоугольник 54">
            <a:extLst>
              <a:ext uri="{FF2B5EF4-FFF2-40B4-BE49-F238E27FC236}"/>
            </a:extLst>
          </p:cNvPr>
          <p:cNvSpPr/>
          <p:nvPr/>
        </p:nvSpPr>
        <p:spPr>
          <a:xfrm>
            <a:off x="1574802" y="4013200"/>
            <a:ext cx="4705430" cy="719668"/>
          </a:xfrm>
          <a:prstGeom prst="roundRect">
            <a:avLst/>
          </a:prstGeom>
          <a:solidFill>
            <a:srgbClr val="F05A28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Black" pitchFamily="34" charset="0"/>
              </a:rPr>
              <a:t>Единый портал государственных и муниципальных услуг – </a:t>
            </a:r>
            <a:r>
              <a:rPr lang="ru-RU" sz="1400" b="1" dirty="0" smtClean="0">
                <a:solidFill>
                  <a:srgbClr val="0082C8"/>
                </a:solidFill>
                <a:latin typeface="Arial Black" pitchFamily="34" charset="0"/>
              </a:rPr>
              <a:t>2</a:t>
            </a:r>
            <a:r>
              <a:rPr lang="en-US" sz="1400" b="1" dirty="0" smtClean="0">
                <a:solidFill>
                  <a:srgbClr val="0082C8"/>
                </a:solidFill>
                <a:latin typeface="Arial Black" pitchFamily="34" charset="0"/>
              </a:rPr>
              <a:t>5</a:t>
            </a:r>
            <a:r>
              <a:rPr lang="ru-RU" sz="1400" b="1" dirty="0" smtClean="0">
                <a:solidFill>
                  <a:srgbClr val="0082C8"/>
                </a:solidFill>
                <a:latin typeface="Arial Black" pitchFamily="34" charset="0"/>
              </a:rPr>
              <a:t> </a:t>
            </a:r>
            <a:r>
              <a:rPr lang="en-US" sz="1400" b="1" dirty="0" smtClean="0">
                <a:solidFill>
                  <a:srgbClr val="0082C8"/>
                </a:solidFill>
                <a:latin typeface="Arial Black" pitchFamily="34" charset="0"/>
              </a:rPr>
              <a:t>226</a:t>
            </a:r>
            <a:r>
              <a:rPr lang="ru-RU" sz="1400" b="1" dirty="0" smtClean="0">
                <a:solidFill>
                  <a:srgbClr val="0082C8"/>
                </a:solidFill>
                <a:latin typeface="Arial Black" pitchFamily="34" charset="0"/>
              </a:rPr>
              <a:t> записей</a:t>
            </a:r>
            <a:endParaRPr lang="ru-RU" sz="1400" b="1" dirty="0">
              <a:solidFill>
                <a:srgbClr val="0082C8"/>
              </a:solidFill>
              <a:latin typeface="Arial Black" pitchFamily="34" charset="0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ACFCE7BD-D910-2345-9B23-7FDBC476B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733" y="6008958"/>
            <a:ext cx="804333" cy="65697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B11A9B1F-03B3-0242-AFBC-E8D13C80A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58" y="1275228"/>
            <a:ext cx="701475" cy="66891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EFDE95CD-166D-A24C-A441-561B8974E2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58" y="4091438"/>
            <a:ext cx="619311" cy="64143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4F59E69D-32C0-EB45-B98D-3B5109BCA6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91847" y="5037666"/>
            <a:ext cx="689105" cy="684227"/>
          </a:xfrm>
          <a:prstGeom prst="rect">
            <a:avLst/>
          </a:prstGeom>
        </p:spPr>
      </p:pic>
      <p:sp>
        <p:nvSpPr>
          <p:cNvPr id="33" name="Стрелка вниз 32"/>
          <p:cNvSpPr/>
          <p:nvPr/>
        </p:nvSpPr>
        <p:spPr>
          <a:xfrm>
            <a:off x="3801533" y="3420532"/>
            <a:ext cx="609600" cy="592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8923867" y="3420532"/>
            <a:ext cx="609599" cy="592666"/>
          </a:xfrm>
          <a:prstGeom prst="downArrow">
            <a:avLst>
              <a:gd name="adj1" fmla="val 50000"/>
              <a:gd name="adj2" fmla="val 52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>
            <a:extLst>
              <a:ext uri="{FF2B5EF4-FFF2-40B4-BE49-F238E27FC236}"/>
            </a:extLst>
          </p:cNvPr>
          <p:cNvSpPr/>
          <p:nvPr/>
        </p:nvSpPr>
        <p:spPr>
          <a:xfrm>
            <a:off x="1574802" y="5037666"/>
            <a:ext cx="9770529" cy="745067"/>
          </a:xfrm>
          <a:prstGeom prst="roundRect">
            <a:avLst/>
          </a:prstGeom>
          <a:solidFill>
            <a:schemeClr val="accent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Введены в эксплуатацию новые сервисы на ЕПГУ: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574803" y="6134859"/>
            <a:ext cx="4004730" cy="684227"/>
          </a:xfrm>
          <a:prstGeom prst="roundRect">
            <a:avLst/>
          </a:prstGeom>
          <a:solidFill>
            <a:srgbClr val="0082C8"/>
          </a:solidFill>
          <a:ln w="1905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Вызов врача на дом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603067" y="6134859"/>
            <a:ext cx="3742264" cy="684227"/>
          </a:xfrm>
          <a:prstGeom prst="roundRect">
            <a:avLst/>
          </a:prstGeom>
          <a:solidFill>
            <a:srgbClr val="0082C8"/>
          </a:solidFill>
          <a:ln w="1905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Запись на диспансеризацию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3937000" y="5782733"/>
            <a:ext cx="313267" cy="352126"/>
          </a:xfrm>
          <a:prstGeom prst="downArrow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9042400" y="5782733"/>
            <a:ext cx="364067" cy="352127"/>
          </a:xfrm>
          <a:prstGeom prst="downArrow">
            <a:avLst>
              <a:gd name="adj1" fmla="val 50000"/>
              <a:gd name="adj2" fmla="val 355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8" descr="D:\Комарова\Desktop\Новая папка\МИС 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350896" y="1609685"/>
            <a:ext cx="897782" cy="641429"/>
          </a:xfrm>
          <a:prstGeom prst="rect">
            <a:avLst/>
          </a:prstGeom>
          <a:noFill/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3867" y="2624669"/>
            <a:ext cx="855133" cy="61086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51027" y="2489199"/>
            <a:ext cx="939800" cy="75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1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219952" y="1170039"/>
            <a:ext cx="12019673" cy="590998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chemeClr val="accent3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82045" y="6999263"/>
            <a:ext cx="2166633" cy="1819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/>
            </a:extLst>
          </p:cNvPr>
          <p:cNvSpPr/>
          <p:nvPr/>
        </p:nvSpPr>
        <p:spPr>
          <a:xfrm>
            <a:off x="1769533" y="220133"/>
            <a:ext cx="8864600" cy="949906"/>
          </a:xfrm>
          <a:prstGeom prst="roundRect">
            <a:avLst/>
          </a:prstGeom>
          <a:solidFill>
            <a:schemeClr val="accent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 fontAlgn="b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ГОСУДАРСТВЕННАЯ ПРОГРАММА МУРМАНСКОЙ ОБЛАСТИ </a:t>
            </a:r>
          </a:p>
          <a:p>
            <a:pPr algn="ctr" fontAlgn="b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«РАЗВИТИЕ ЗДРАВООХРАНЕНИЯ»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Muller Narrow ExtraBold" pitchFamily="50" charset="-52"/>
              </a:rPr>
              <a:t> </a:t>
            </a:r>
            <a:endParaRPr lang="ru-RU" sz="1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/>
            </a:extLst>
          </p:cNvPr>
          <p:cNvSpPr/>
          <p:nvPr/>
        </p:nvSpPr>
        <p:spPr>
          <a:xfrm>
            <a:off x="829734" y="1549400"/>
            <a:ext cx="4631266" cy="1159933"/>
          </a:xfrm>
          <a:prstGeom prst="roundRect">
            <a:avLst/>
          </a:prstGeom>
          <a:solidFill>
            <a:schemeClr val="accent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b="1" dirty="0" smtClean="0">
                <a:solidFill>
                  <a:schemeClr val="accent6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обеспечение доступности медицинской помощи и повышение</a:t>
            </a:r>
            <a:r>
              <a:rPr lang="en-US" sz="1400" b="1" dirty="0" smtClean="0">
                <a:solidFill>
                  <a:schemeClr val="bg1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эффективности оказания медицинских услуг населению Мурманской области</a:t>
            </a:r>
            <a:endParaRPr lang="ru-RU" sz="1400" b="1" dirty="0">
              <a:solidFill>
                <a:schemeClr val="bg1"/>
              </a:solidFill>
              <a:latin typeface="Muller Narrow ExtraBold" pitchFamily="50" charset="-52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>
            <a:extLst>
              <a:ext uri="{FF2B5EF4-FFF2-40B4-BE49-F238E27FC236}"/>
            </a:extLst>
          </p:cNvPr>
          <p:cNvSpPr/>
          <p:nvPr/>
        </p:nvSpPr>
        <p:spPr>
          <a:xfrm>
            <a:off x="6883400" y="1549400"/>
            <a:ext cx="5125544" cy="1159933"/>
          </a:xfrm>
          <a:prstGeom prst="roundRect">
            <a:avLst/>
          </a:prstGeom>
          <a:solidFill>
            <a:srgbClr val="F05A28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b="1" dirty="0">
              <a:solidFill>
                <a:srgbClr val="0082C8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2893507" y="3653502"/>
            <a:ext cx="6226918" cy="464607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49067" y="1549400"/>
            <a:ext cx="4495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С  полной редакцией государственной программы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Вы можете ознакомиться на официальном сайте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Министерства здравоохранения Мурманской области: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Muller Narrow ExtraBold" pitchFamily="50" charset="-52"/>
                <a:cs typeface="Times New Roman" panose="02020603050405020304" pitchFamily="18" charset="0"/>
                <a:hlinkClick r:id="rId3"/>
              </a:rPr>
              <a:t>http://minzdrav.gov-murman.ru/documents/programs/gosproject/gosprog.php</a:t>
            </a:r>
            <a:endParaRPr lang="ru-RU" sz="1200" dirty="0" smtClean="0">
              <a:solidFill>
                <a:schemeClr val="bg1"/>
              </a:solidFill>
              <a:latin typeface="Muller Narrow ExtraBold" pitchFamily="50" charset="-52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4"/>
          <p:cNvSpPr/>
          <p:nvPr/>
        </p:nvSpPr>
        <p:spPr>
          <a:xfrm>
            <a:off x="692694" y="3285067"/>
            <a:ext cx="10915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Muller Narrow ExtraBold" pitchFamily="50" charset="-52"/>
                <a:cs typeface="Times New Roman" panose="02020603050405020304" pitchFamily="18" charset="0"/>
              </a:rPr>
              <a:t>Ресурсное обеспечение реализации государственной </a:t>
            </a:r>
            <a:r>
              <a:rPr lang="ru-RU" sz="2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программы, млн. руб.:</a:t>
            </a:r>
            <a:endParaRPr lang="ru-RU" sz="2400" b="1" dirty="0">
              <a:latin typeface="Muller Narrow ExtraBold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1430867" y="3395022"/>
          <a:ext cx="9889066" cy="3604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CFCE7BD-D910-2345-9B23-7FDBC476B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04254">
            <a:off x="634515" y="194925"/>
            <a:ext cx="896632" cy="9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1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122541" y="703233"/>
            <a:ext cx="12117084" cy="605599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58927" y="-135467"/>
            <a:ext cx="111392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cap="all" dirty="0" smtClean="0">
              <a:latin typeface="Muller Narrow ExtraBold" pitchFamily="50" charset="-52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600" b="1" cap="all" dirty="0" smtClean="0">
                <a:latin typeface="Muller Narrow ExtraBold" pitchFamily="50" charset="-52"/>
                <a:ea typeface="Arial Unicode MS" pitchFamily="34" charset="-128"/>
                <a:cs typeface="Arial Unicode MS" pitchFamily="34" charset="-128"/>
              </a:rPr>
              <a:t>ПОКАЗАТЕЛИ «ДОРОЖНОЙ КАРТЫ» ВЫПОЛНЕНИЯ </a:t>
            </a:r>
            <a:r>
              <a:rPr lang="ru-RU" sz="1600" b="1" dirty="0" smtClean="0">
                <a:latin typeface="Muller Narrow ExtraBold" pitchFamily="50" charset="-52"/>
                <a:ea typeface="Arial Unicode MS" pitchFamily="34" charset="-128"/>
                <a:cs typeface="Arial Unicode MS" pitchFamily="34" charset="-128"/>
              </a:rPr>
              <a:t>УКАЗА ПРЕЗИДЕНТА РОССИЙСКОЙ ФЕДЕРАЦИИ ОТ 7 МАЯ 2012 ГОДА </a:t>
            </a:r>
          </a:p>
          <a:p>
            <a:r>
              <a:rPr lang="ru-RU" sz="1600" b="1" dirty="0" smtClean="0">
                <a:latin typeface="Muller Narrow ExtraBold" pitchFamily="50" charset="-52"/>
                <a:ea typeface="Arial Unicode MS" pitchFamily="34" charset="-128"/>
                <a:cs typeface="Arial Unicode MS" pitchFamily="34" charset="-128"/>
              </a:rPr>
              <a:t>№ 598  О СОВЕРШЕНСТВОВАНИИ ГОСУДАРСТВЕННОЙ ПОЛИТИКИ В СФЕРЕ ЗДРАВООХРАНЕНИЯ» </a:t>
            </a:r>
            <a:endParaRPr lang="ru-RU" sz="1600" b="1" dirty="0" smtClean="0">
              <a:solidFill>
                <a:schemeClr val="bg1"/>
              </a:solidFill>
              <a:latin typeface="Muller Narrow ExtraBold" pitchFamily="50" charset="-52"/>
              <a:ea typeface="Arial Unicode MS" pitchFamily="34" charset="-128"/>
              <a:cs typeface="Arial Unicode MS" pitchFamily="34" charset="-128"/>
            </a:endParaRPr>
          </a:p>
          <a:p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4235" y="6782558"/>
            <a:ext cx="3595390" cy="351618"/>
          </a:xfrm>
        </p:spPr>
        <p:txBody>
          <a:bodyPr/>
          <a:lstStyle/>
          <a:p>
            <a:fld id="{8AEA689C-0428-2041-A422-96CC7CA87939}" type="slidenum">
              <a:rPr lang="ru-RU" smtClean="0"/>
              <a:pPr/>
              <a:t>8</a:t>
            </a:fld>
            <a:endParaRPr lang="ru-RU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1053823" y="1522633"/>
            <a:ext cx="10601767" cy="5236596"/>
            <a:chOff x="3006290" y="2311373"/>
            <a:chExt cx="7457474" cy="606211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3006290" y="2311373"/>
              <a:ext cx="7457474" cy="6062112"/>
            </a:xfrm>
            <a:prstGeom prst="roundRect">
              <a:avLst>
                <a:gd name="adj" fmla="val 2528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949595" y="3056754"/>
              <a:ext cx="472152" cy="605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400" dirty="0" smtClean="0">
                <a:solidFill>
                  <a:schemeClr val="accent3"/>
                </a:solidFill>
                <a:latin typeface="Muller Narrow ExtraBold" pitchFamily="50" charset="-52"/>
              </a:endParaRPr>
            </a:p>
            <a:p>
              <a:pPr algn="ctr"/>
              <a:r>
                <a:rPr lang="ru-RU" sz="1400" dirty="0" smtClean="0">
                  <a:solidFill>
                    <a:schemeClr val="accent3"/>
                  </a:solidFill>
                  <a:latin typeface="Muller Narrow ExtraBold" pitchFamily="50" charset="-52"/>
                </a:rPr>
                <a:t>11,3</a:t>
              </a:r>
              <a:endParaRPr lang="ru-RU" sz="1400" dirty="0">
                <a:solidFill>
                  <a:schemeClr val="accent3"/>
                </a:solidFill>
                <a:latin typeface="Muller Narrow ExtraBold" pitchFamily="50" charset="-52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534043" y="3915411"/>
              <a:ext cx="3332517" cy="391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accent6"/>
                  </a:solidFill>
                  <a:latin typeface="Muller Narrow Light" pitchFamily="50" charset="-52"/>
                </a:rPr>
                <a:t> </a:t>
              </a:r>
              <a:r>
                <a:rPr lang="ru-RU" sz="1600" b="1" dirty="0" smtClean="0">
                  <a:solidFill>
                    <a:schemeClr val="accent6"/>
                  </a:solidFill>
                  <a:latin typeface="Muller Narrow ExtraBold Italic" pitchFamily="50" charset="-52"/>
                </a:rPr>
                <a:t>Смертность от болезней кровообращения</a:t>
              </a:r>
              <a:endParaRPr lang="ru-RU" sz="1600" b="1" dirty="0">
                <a:solidFill>
                  <a:schemeClr val="accent6"/>
                </a:solidFill>
                <a:latin typeface="Muller Narrow ExtraBold Italic" pitchFamily="50" charset="-52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456621" y="3267062"/>
              <a:ext cx="3258474" cy="391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accent5"/>
                  </a:solidFill>
                  <a:latin typeface="Muller Narrow Light" pitchFamily="50" charset="-52"/>
                </a:rPr>
                <a:t>    </a:t>
              </a:r>
              <a:r>
                <a:rPr lang="ru-RU" sz="1600" b="1" dirty="0" smtClean="0">
                  <a:solidFill>
                    <a:schemeClr val="accent5"/>
                  </a:solidFill>
                  <a:latin typeface="Muller Narrow ExtraBold Italic" pitchFamily="50" charset="-52"/>
                </a:rPr>
                <a:t>Смертность от всех причин</a:t>
              </a:r>
              <a:endParaRPr lang="ru-RU" sz="1600" b="1" dirty="0">
                <a:solidFill>
                  <a:schemeClr val="accent5"/>
                </a:solidFill>
                <a:latin typeface="Muller Narrow ExtraBold Italic" pitchFamily="50" charset="-52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530935" y="3840261"/>
              <a:ext cx="1319322" cy="356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accent3"/>
                  </a:solidFill>
                  <a:latin typeface="Muller Narrow ExtraBold" pitchFamily="50" charset="-52"/>
                </a:rPr>
                <a:t>600,3</a:t>
              </a:r>
              <a:endParaRPr lang="ru-RU" sz="1400" dirty="0">
                <a:solidFill>
                  <a:schemeClr val="accent3"/>
                </a:solidFill>
                <a:latin typeface="Muller Narrow ExtraBold" pitchFamily="50" charset="-52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757800" y="2532994"/>
              <a:ext cx="1276012" cy="463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chemeClr val="accent3"/>
                  </a:solidFill>
                  <a:latin typeface="Muller Narrow ExtraBold" pitchFamily="50" charset="-52"/>
                </a:rPr>
                <a:t>Наименование</a:t>
              </a:r>
              <a:endParaRPr lang="ru-RU" sz="2000" b="1" dirty="0">
                <a:solidFill>
                  <a:schemeClr val="accent3"/>
                </a:solidFill>
                <a:latin typeface="Muller Narrow ExtraBold" pitchFamily="50" charset="-52"/>
              </a:endParaRP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3191876" y="3759791"/>
              <a:ext cx="7267944" cy="26964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3206306" y="4323344"/>
              <a:ext cx="7253514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7152554" y="3198868"/>
              <a:ext cx="685637" cy="58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 smtClean="0">
                  <a:solidFill>
                    <a:schemeClr val="accent3"/>
                  </a:solidFill>
                  <a:latin typeface="Muller Narrow ExtraBold" pitchFamily="50" charset="-52"/>
                </a:rPr>
                <a:t>Случаев </a:t>
              </a:r>
            </a:p>
            <a:p>
              <a:pPr algn="ctr"/>
              <a:r>
                <a:rPr lang="ru-RU" sz="900" dirty="0" smtClean="0">
                  <a:solidFill>
                    <a:schemeClr val="accent3"/>
                  </a:solidFill>
                  <a:latin typeface="Muller Narrow ExtraBold" pitchFamily="50" charset="-52"/>
                </a:rPr>
                <a:t>на 1000 населения</a:t>
              </a:r>
              <a:endParaRPr lang="ru-RU" sz="900" dirty="0">
                <a:solidFill>
                  <a:schemeClr val="accent3"/>
                </a:solidFill>
                <a:latin typeface="Muller Narrow Light" pitchFamily="50" charset="-52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152553" y="3786756"/>
              <a:ext cx="685638" cy="58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 smtClean="0">
                  <a:solidFill>
                    <a:schemeClr val="accent3"/>
                  </a:solidFill>
                  <a:latin typeface="Muller Narrow ExtraBold" pitchFamily="50" charset="-52"/>
                </a:rPr>
                <a:t>Случаев </a:t>
              </a:r>
            </a:p>
            <a:p>
              <a:pPr algn="ctr"/>
              <a:r>
                <a:rPr lang="ru-RU" sz="900" dirty="0" smtClean="0">
                  <a:solidFill>
                    <a:schemeClr val="accent3"/>
                  </a:solidFill>
                  <a:latin typeface="Muller Narrow ExtraBold" pitchFamily="50" charset="-52"/>
                </a:rPr>
                <a:t>на 1000 населения</a:t>
              </a:r>
              <a:endParaRPr lang="ru-RU" sz="900" dirty="0">
                <a:solidFill>
                  <a:schemeClr val="accent3"/>
                </a:solidFill>
                <a:latin typeface="Muller Narrow Light" pitchFamily="50" charset="-52"/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3568399" y="4917387"/>
            <a:ext cx="671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903,9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7479816" y="4065583"/>
            <a:ext cx="67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1 63,8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612994" y="4901729"/>
            <a:ext cx="44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6,5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78" name="TextBox 111"/>
          <p:cNvSpPr txBox="1"/>
          <p:nvPr/>
        </p:nvSpPr>
        <p:spPr>
          <a:xfrm>
            <a:off x="1168090" y="982133"/>
            <a:ext cx="56955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rgbClr val="0082C8"/>
                </a:solidFill>
                <a:latin typeface="Muller Narrow ExtraBold" pitchFamily="50" charset="-52"/>
              </a:rPr>
              <a:t>СРОКИ РЕАЛИЗАЦИИ:</a:t>
            </a:r>
            <a:endParaRPr lang="ru-RU" sz="3200" dirty="0">
              <a:solidFill>
                <a:srgbClr val="0082C8"/>
              </a:solidFill>
              <a:latin typeface="Muller Narrow ExtraBold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28C6E572-4E0A-644C-A687-9F0E635A8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321" y="1781913"/>
            <a:ext cx="355600" cy="355600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8057347" y="1604884"/>
            <a:ext cx="92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r>
              <a:rPr lang="ru-RU" sz="2000" dirty="0" smtClean="0">
                <a:solidFill>
                  <a:schemeClr val="accent2"/>
                </a:solidFill>
                <a:latin typeface="Muller Narrow ExtraBold" pitchFamily="50" charset="-52"/>
              </a:rPr>
              <a:t>2018</a:t>
            </a:r>
            <a:endParaRPr lang="ru-RU" sz="2000" dirty="0">
              <a:solidFill>
                <a:schemeClr val="accent2"/>
              </a:solidFill>
              <a:latin typeface="Muller Narrow ExtraBold" pitchFamily="50" charset="-5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147360" y="1605066"/>
            <a:ext cx="8901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r>
              <a:rPr lang="ru-RU" dirty="0" smtClean="0">
                <a:solidFill>
                  <a:schemeClr val="accent2"/>
                </a:solidFill>
                <a:latin typeface="Muller Narrow ExtraBold" pitchFamily="50" charset="-52"/>
              </a:rPr>
              <a:t>2019</a:t>
            </a:r>
            <a:endParaRPr lang="ru-RU" dirty="0">
              <a:solidFill>
                <a:schemeClr val="accent2"/>
              </a:solidFill>
              <a:latin typeface="Muller Narrow ExtraBold" pitchFamily="50" charset="-5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910004" y="1605066"/>
            <a:ext cx="1407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127974" y="1737404"/>
            <a:ext cx="140708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3"/>
                </a:solidFill>
                <a:latin typeface="Muller Narrow Light" pitchFamily="50" charset="-52"/>
              </a:rPr>
              <a:t>1 кв.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Muller Narrow ExtraBold" pitchFamily="50" charset="-52"/>
              </a:rPr>
              <a:t>2020*</a:t>
            </a:r>
            <a:endParaRPr lang="ru-RU" dirty="0">
              <a:solidFill>
                <a:srgbClr val="FF0000"/>
              </a:solidFill>
              <a:latin typeface="Muller Narrow ExtraBold" pitchFamily="50" charset="-5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798397" y="2397251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11,3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709283" y="2866652"/>
            <a:ext cx="1747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569,3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024355" y="2375425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  <a:latin typeface="Muller Narrow ExtraBold" pitchFamily="50" charset="-52"/>
              </a:rPr>
              <a:t>1</a:t>
            </a:r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2,5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0037557" y="2866652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638,7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1371938" y="3887464"/>
            <a:ext cx="10253538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769532" y="3056467"/>
            <a:ext cx="45018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endParaRPr lang="ru-RU" sz="1600" b="1" dirty="0" smtClean="0">
              <a:solidFill>
                <a:srgbClr val="0082C8"/>
              </a:solidFill>
              <a:latin typeface="Muller Narrow Light" pitchFamily="50" charset="-52"/>
            </a:endParaRPr>
          </a:p>
          <a:p>
            <a:pPr defTabSz="914400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Muller Narrow ExtraBold Italic" pitchFamily="50" charset="-52"/>
              </a:rPr>
              <a:t>Смертность от новообразований (в том числе злокачественных)</a:t>
            </a:r>
            <a:endParaRPr lang="ru-RU" sz="1600" b="1" dirty="0">
              <a:solidFill>
                <a:srgbClr val="FF0000"/>
              </a:solidFill>
              <a:latin typeface="Muller Narrow ExtraBold Italic" pitchFamily="50" charset="-52"/>
            </a:endParaRPr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>
            <a:off x="1338172" y="4573414"/>
            <a:ext cx="10311812" cy="41383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69532" y="4065583"/>
            <a:ext cx="4547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600" b="1" dirty="0" smtClean="0">
                <a:solidFill>
                  <a:schemeClr val="accent1"/>
                </a:solidFill>
                <a:latin typeface="Muller Narrow ExtraBold Italic" pitchFamily="50" charset="-52"/>
              </a:rPr>
              <a:t>Смертность от туберкулеза</a:t>
            </a:r>
            <a:endParaRPr lang="ru-RU" sz="1600" b="1" dirty="0">
              <a:solidFill>
                <a:schemeClr val="accent1"/>
              </a:solidFill>
              <a:latin typeface="Muller Narrow ExtraBold Italic" pitchFamily="50" charset="-5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567904" y="3375336"/>
            <a:ext cx="16481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accent3"/>
                </a:solidFill>
                <a:latin typeface="Muller Narrow ExtraBold" pitchFamily="50" charset="-52"/>
              </a:rPr>
              <a:t>Случаев </a:t>
            </a:r>
          </a:p>
          <a:p>
            <a:pPr algn="ctr"/>
            <a:r>
              <a:rPr lang="ru-RU" sz="900" dirty="0" smtClean="0">
                <a:solidFill>
                  <a:schemeClr val="accent3"/>
                </a:solidFill>
                <a:latin typeface="Muller Narrow ExtraBold" pitchFamily="50" charset="-52"/>
              </a:rPr>
              <a:t>на 1000 </a:t>
            </a:r>
          </a:p>
          <a:p>
            <a:pPr algn="ctr"/>
            <a:r>
              <a:rPr lang="ru-RU" sz="900" dirty="0" smtClean="0">
                <a:solidFill>
                  <a:schemeClr val="accent3"/>
                </a:solidFill>
                <a:latin typeface="Muller Narrow ExtraBold" pitchFamily="50" charset="-52"/>
              </a:rPr>
              <a:t>населения</a:t>
            </a:r>
            <a:endParaRPr lang="ru-RU" sz="900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endParaRPr lang="ru-RU" sz="8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612997" y="3510042"/>
            <a:ext cx="1534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201,3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8697607" y="3510042"/>
            <a:ext cx="1782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199,8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0007441" y="3510042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194,2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909169" y="4065583"/>
            <a:ext cx="8716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accent3"/>
                </a:solidFill>
                <a:latin typeface="Muller Narrow ExtraBold" pitchFamily="50" charset="-52"/>
              </a:rPr>
              <a:t>Случаев </a:t>
            </a:r>
          </a:p>
          <a:p>
            <a:pPr algn="ctr"/>
            <a:r>
              <a:rPr lang="ru-RU" sz="900" dirty="0" smtClean="0">
                <a:solidFill>
                  <a:schemeClr val="accent3"/>
                </a:solidFill>
                <a:latin typeface="Muller Narrow ExtraBold" pitchFamily="50" charset="-52"/>
              </a:rPr>
              <a:t>на 1000</a:t>
            </a:r>
          </a:p>
          <a:p>
            <a:pPr algn="ctr"/>
            <a:r>
              <a:rPr lang="ru-RU" sz="900" dirty="0" smtClean="0">
                <a:solidFill>
                  <a:schemeClr val="accent3"/>
                </a:solidFill>
                <a:latin typeface="Muller Narrow ExtraBold" pitchFamily="50" charset="-52"/>
              </a:rPr>
              <a:t> населения</a:t>
            </a:r>
            <a:endParaRPr lang="ru-RU" sz="900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780866" y="4197369"/>
            <a:ext cx="1204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2,9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644235" y="4200457"/>
            <a:ext cx="1873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1,3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0024355" y="4199395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  <a:latin typeface="Muller Narrow ExtraBold" pitchFamily="50" charset="-52"/>
              </a:rPr>
              <a:t>1</a:t>
            </a:r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,6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1355981" y="5394531"/>
            <a:ext cx="10371432" cy="326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6909168" y="4804713"/>
            <a:ext cx="7699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accent3"/>
                </a:solidFill>
                <a:latin typeface="Muller Narrow ExtraBold" pitchFamily="50" charset="-52"/>
              </a:rPr>
              <a:t>Случаев </a:t>
            </a:r>
          </a:p>
          <a:p>
            <a:pPr algn="ctr"/>
            <a:r>
              <a:rPr lang="ru-RU" sz="900" dirty="0" smtClean="0">
                <a:solidFill>
                  <a:schemeClr val="accent3"/>
                </a:solidFill>
                <a:latin typeface="Muller Narrow ExtraBold" pitchFamily="50" charset="-52"/>
              </a:rPr>
              <a:t>на 1000 </a:t>
            </a:r>
          </a:p>
          <a:p>
            <a:pPr algn="ctr"/>
            <a:r>
              <a:rPr lang="ru-RU" sz="900" dirty="0" smtClean="0">
                <a:solidFill>
                  <a:schemeClr val="accent3"/>
                </a:solidFill>
                <a:latin typeface="Muller Narrow ExtraBold" pitchFamily="50" charset="-52"/>
              </a:rPr>
              <a:t>населения</a:t>
            </a:r>
            <a:endParaRPr lang="ru-RU" sz="900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883890" y="5083493"/>
            <a:ext cx="1101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7,9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798398" y="5069742"/>
            <a:ext cx="1626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5,4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0037557" y="5083494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  <a:latin typeface="Muller Narrow ExtraBold" pitchFamily="50" charset="-52"/>
              </a:rPr>
              <a:t>1</a:t>
            </a:r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5,6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9532" y="4614797"/>
            <a:ext cx="45460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endParaRPr lang="ru-RU" sz="1200" b="1" dirty="0" smtClean="0">
              <a:solidFill>
                <a:srgbClr val="0082C8"/>
              </a:solidFill>
              <a:latin typeface="Muller Narrow Light" pitchFamily="50" charset="-52"/>
            </a:endParaRPr>
          </a:p>
          <a:p>
            <a:pPr defTabSz="914400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Muller Narrow ExtraBold Italic" pitchFamily="50" charset="-52"/>
              </a:rPr>
              <a:t>Смертность от дорожно-транспортных происшествий</a:t>
            </a:r>
            <a:endParaRPr lang="ru-RU" sz="1600" b="1" dirty="0">
              <a:solidFill>
                <a:srgbClr val="FF0000"/>
              </a:solidFill>
              <a:latin typeface="Muller Narrow ExtraBold Italic" pitchFamily="50" charset="-52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6370830" y="2397252"/>
            <a:ext cx="351704" cy="2859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/>
          <p:nvPr/>
        </p:nvCxnSpPr>
        <p:spPr>
          <a:xfrm flipH="1" flipV="1">
            <a:off x="6370830" y="2908241"/>
            <a:ext cx="351703" cy="2661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/>
          <p:nvPr/>
        </p:nvCxnSpPr>
        <p:spPr>
          <a:xfrm>
            <a:off x="6383315" y="3510042"/>
            <a:ext cx="339218" cy="3077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 стрелкой 164"/>
          <p:cNvCxnSpPr/>
          <p:nvPr/>
        </p:nvCxnSpPr>
        <p:spPr>
          <a:xfrm>
            <a:off x="6383314" y="4197369"/>
            <a:ext cx="339219" cy="3077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 стрелкой 165"/>
          <p:cNvCxnSpPr/>
          <p:nvPr/>
        </p:nvCxnSpPr>
        <p:spPr>
          <a:xfrm flipH="1" flipV="1">
            <a:off x="6446336" y="4930912"/>
            <a:ext cx="276198" cy="3093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C67F30CE-47A8-4340-B8A4-E50CC2F51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8066" y="816731"/>
            <a:ext cx="756993" cy="593764"/>
          </a:xfrm>
          <a:prstGeom prst="rect">
            <a:avLst/>
          </a:prstGeom>
          <a:solidFill>
            <a:srgbClr val="F05A28"/>
          </a:solidFill>
        </p:spPr>
      </p:pic>
      <p:sp>
        <p:nvSpPr>
          <p:cNvPr id="88" name="TextBox 87"/>
          <p:cNvSpPr txBox="1"/>
          <p:nvPr/>
        </p:nvSpPr>
        <p:spPr>
          <a:xfrm rot="16200000">
            <a:off x="-2724240" y="3686402"/>
            <a:ext cx="6430942" cy="464607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168089" y="6782558"/>
            <a:ext cx="8792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>
              <a:latin typeface="Muller Narrow Light" pitchFamily="50" charset="-5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909168" y="1522633"/>
            <a:ext cx="974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r>
              <a:rPr lang="ru-RU" sz="1400" dirty="0" smtClean="0">
                <a:solidFill>
                  <a:schemeClr val="accent2"/>
                </a:solidFill>
                <a:latin typeface="Muller Narrow ExtraBold" pitchFamily="50" charset="-52"/>
              </a:rPr>
              <a:t>Единица измерения</a:t>
            </a:r>
            <a:endParaRPr lang="ru-RU" sz="1400" dirty="0">
              <a:solidFill>
                <a:schemeClr val="accent2"/>
              </a:solidFill>
              <a:latin typeface="Muller Narrow ExtraBold" pitchFamily="50" charset="-52"/>
            </a:endParaRPr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>
            <a:off x="1283098" y="2286116"/>
            <a:ext cx="10327779" cy="26485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7895565" y="1522633"/>
            <a:ext cx="0" cy="3854886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8985171" y="1522633"/>
            <a:ext cx="0" cy="3854886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10127973" y="1522633"/>
            <a:ext cx="1" cy="3851626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>
            <a:off x="6863652" y="1522633"/>
            <a:ext cx="0" cy="3854886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" name="Рисунок 203">
            <a:extLst>
              <a:ext uri="{FF2B5EF4-FFF2-40B4-BE49-F238E27FC236}">
                <a16:creationId xmlns:a16="http://schemas.microsoft.com/office/drawing/2014/main" xmlns="" id="{DA082C74-5977-CF44-9629-E456B1E1D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367" y="6060467"/>
            <a:ext cx="535701" cy="612230"/>
          </a:xfrm>
          <a:prstGeom prst="rect">
            <a:avLst/>
          </a:prstGeom>
        </p:spPr>
      </p:pic>
      <p:pic>
        <p:nvPicPr>
          <p:cNvPr id="205" name="Рисунок 204">
            <a:extLst>
              <a:ext uri="{FF2B5EF4-FFF2-40B4-BE49-F238E27FC236}">
                <a16:creationId xmlns="" xmlns:a16="http://schemas.microsoft.com/office/drawing/2014/main" id="{E0E5F5D0-273B-3645-94EA-CA34893AD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075" y="5524972"/>
            <a:ext cx="728292" cy="702282"/>
          </a:xfrm>
          <a:prstGeom prst="rect">
            <a:avLst/>
          </a:prstGeom>
        </p:spPr>
      </p:pic>
      <p:grpSp>
        <p:nvGrpSpPr>
          <p:cNvPr id="207" name="Группа 206"/>
          <p:cNvGrpSpPr/>
          <p:nvPr/>
        </p:nvGrpSpPr>
        <p:grpSpPr>
          <a:xfrm>
            <a:off x="3064933" y="5524973"/>
            <a:ext cx="6417734" cy="950980"/>
            <a:chOff x="2603046" y="7079219"/>
            <a:chExt cx="4226637" cy="597477"/>
          </a:xfrm>
        </p:grpSpPr>
        <p:sp>
          <p:nvSpPr>
            <p:cNvPr id="208" name="Прямоугольник 207"/>
            <p:cNvSpPr/>
            <p:nvPr/>
          </p:nvSpPr>
          <p:spPr>
            <a:xfrm>
              <a:off x="2603046" y="7093886"/>
              <a:ext cx="736388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2014</a:t>
              </a:r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3197102" y="7297336"/>
              <a:ext cx="736389" cy="369332"/>
            </a:xfrm>
            <a:prstGeom prst="rect">
              <a:avLst/>
            </a:prstGeom>
            <a:solidFill>
              <a:srgbClr val="0082C8"/>
            </a:solidFill>
            <a:ln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2015</a:t>
              </a:r>
            </a:p>
          </p:txBody>
        </p:sp>
        <p:sp>
          <p:nvSpPr>
            <p:cNvPr id="210" name="Прямоугольник 209"/>
            <p:cNvSpPr/>
            <p:nvPr/>
          </p:nvSpPr>
          <p:spPr>
            <a:xfrm>
              <a:off x="3793975" y="708259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2016</a:t>
              </a:r>
            </a:p>
          </p:txBody>
        </p:sp>
        <p:sp>
          <p:nvSpPr>
            <p:cNvPr id="211" name="Прямоугольник 210"/>
            <p:cNvSpPr/>
            <p:nvPr/>
          </p:nvSpPr>
          <p:spPr>
            <a:xfrm>
              <a:off x="4354382" y="7297337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2017</a:t>
              </a:r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4937375" y="7082593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2018</a:t>
              </a:r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5536364" y="7307364"/>
              <a:ext cx="736389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2019</a:t>
              </a:r>
            </a:p>
          </p:txBody>
        </p:sp>
        <p:sp>
          <p:nvSpPr>
            <p:cNvPr id="214" name="Прямоугольник 213"/>
            <p:cNvSpPr/>
            <p:nvPr/>
          </p:nvSpPr>
          <p:spPr>
            <a:xfrm>
              <a:off x="6093294" y="7079219"/>
              <a:ext cx="736389" cy="369332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2020</a:t>
              </a:r>
            </a:p>
          </p:txBody>
        </p:sp>
      </p:grpSp>
      <p:pic>
        <p:nvPicPr>
          <p:cNvPr id="215" name="Рисунок 214">
            <a:extLst>
              <a:ext uri="{FF2B5EF4-FFF2-40B4-BE49-F238E27FC236}">
                <a16:creationId xmlns="" xmlns:a16="http://schemas.microsoft.com/office/drawing/2014/main" id="{ACFCE7BD-D910-2345-9B23-7FDBC476B4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1993" y="5723005"/>
            <a:ext cx="1253066" cy="1008497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4F59E69D-32C0-EB45-B98D-3B5109BCA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938" y="2397252"/>
            <a:ext cx="397594" cy="292480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4F59E69D-32C0-EB45-B98D-3B5109BCA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937" y="2889980"/>
            <a:ext cx="397595" cy="284449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4F59E69D-32C0-EB45-B98D-3B5109BCA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172" y="3510042"/>
            <a:ext cx="431360" cy="307777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4F59E69D-32C0-EB45-B98D-3B5109BCA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7658" y="4161971"/>
            <a:ext cx="433965" cy="34520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4F59E69D-32C0-EB45-B98D-3B5109BCA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9321" y="4930912"/>
            <a:ext cx="431360" cy="32503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8C6E572-4E0A-644C-A687-9F0E635A8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5706" y="703234"/>
            <a:ext cx="330197" cy="333499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1053823" y="6784346"/>
            <a:ext cx="27681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dirty="0" smtClean="0">
                <a:solidFill>
                  <a:schemeClr val="accent3"/>
                </a:solidFill>
                <a:latin typeface="Muller Narrow Light Italic" pitchFamily="50" charset="-52"/>
                <a:cs typeface="Times New Roman" pitchFamily="18" charset="0"/>
              </a:rPr>
              <a:t>*данные за январь-февраль 2020 года</a:t>
            </a:r>
            <a:endParaRPr lang="ru-RU" sz="1200" dirty="0">
              <a:solidFill>
                <a:schemeClr val="accent3"/>
              </a:solidFill>
              <a:latin typeface="Muller Narrow Light Italic" pitchFamily="50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94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219952" y="1144640"/>
            <a:ext cx="12028726" cy="556942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199" dirty="0"/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82045" y="6999263"/>
            <a:ext cx="2166633" cy="1819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/>
            </a:extLst>
          </p:cNvPr>
          <p:cNvSpPr/>
          <p:nvPr/>
        </p:nvSpPr>
        <p:spPr>
          <a:xfrm>
            <a:off x="829734" y="1144639"/>
            <a:ext cx="4521200" cy="1238872"/>
          </a:xfrm>
          <a:prstGeom prst="roundRect">
            <a:avLst/>
          </a:prstGeom>
          <a:solidFill>
            <a:schemeClr val="accent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Государственная программа Мурманской области "Социальная поддержка граждан"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Muller Narrow ExtraBold" pitchFamily="50" charset="-52"/>
              </a:rPr>
              <a:t> </a:t>
            </a:r>
            <a:endParaRPr lang="ru-RU" sz="1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/>
            </a:extLst>
          </p:cNvPr>
          <p:cNvSpPr/>
          <p:nvPr/>
        </p:nvSpPr>
        <p:spPr>
          <a:xfrm>
            <a:off x="829734" y="2683933"/>
            <a:ext cx="4521199" cy="1109134"/>
          </a:xfrm>
          <a:prstGeom prst="roundRect">
            <a:avLst/>
          </a:prstGeom>
          <a:solidFill>
            <a:schemeClr val="accent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Бесплатное обеспечение слуховыми аппаратами, зубными протезами отдельных категорий граждан, реализация мер социальной поддержки больным туберкулезом</a:t>
            </a:r>
          </a:p>
        </p:txBody>
      </p:sp>
      <p:sp>
        <p:nvSpPr>
          <p:cNvPr id="50" name="Скругленный прямоугольник 49">
            <a:extLst>
              <a:ext uri="{FF2B5EF4-FFF2-40B4-BE49-F238E27FC236}"/>
            </a:extLst>
          </p:cNvPr>
          <p:cNvSpPr/>
          <p:nvPr/>
        </p:nvSpPr>
        <p:spPr>
          <a:xfrm>
            <a:off x="7061200" y="2683933"/>
            <a:ext cx="4947744" cy="1109134"/>
          </a:xfrm>
          <a:prstGeom prst="roundRect">
            <a:avLst/>
          </a:prstGeom>
          <a:solidFill>
            <a:srgbClr val="F05A28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b="1" dirty="0">
              <a:solidFill>
                <a:srgbClr val="0082C8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3358299" y="3358301"/>
            <a:ext cx="7181209" cy="464607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41" name="Прямоугольник 36"/>
          <p:cNvSpPr>
            <a:spLocks noChangeArrowheads="1"/>
          </p:cNvSpPr>
          <p:nvPr/>
        </p:nvSpPr>
        <p:spPr bwMode="auto">
          <a:xfrm>
            <a:off x="625292" y="148913"/>
            <a:ext cx="109994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Muller Narrow ExtraBold" pitchFamily="50" charset="-52"/>
                <a:ea typeface="Arial Unicode MS" pitchFamily="34" charset="-128"/>
                <a:cs typeface="Arial Unicode MS" pitchFamily="34" charset="-128"/>
              </a:rPr>
              <a:t>Участие Министерства здравоохранения Мурманской области  </a:t>
            </a:r>
          </a:p>
          <a:p>
            <a:pPr algn="ctr"/>
            <a:r>
              <a:rPr lang="ru-RU" sz="2000" b="1" dirty="0" smtClean="0">
                <a:latin typeface="Muller Narrow ExtraBold" pitchFamily="50" charset="-52"/>
                <a:ea typeface="Arial Unicode MS" pitchFamily="34" charset="-128"/>
                <a:cs typeface="Arial Unicode MS" pitchFamily="34" charset="-128"/>
              </a:rPr>
              <a:t>в государственных программах иных органов власти в 2018 – 2021 годах</a:t>
            </a:r>
            <a:endParaRPr lang="ru-RU" sz="2000" b="1" dirty="0">
              <a:solidFill>
                <a:schemeClr val="bg1"/>
              </a:solidFill>
              <a:latin typeface="Muller Narrow ExtraBold" pitchFamily="50" charset="-52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/>
            </a:extLst>
          </p:cNvPr>
          <p:cNvSpPr/>
          <p:nvPr/>
        </p:nvSpPr>
        <p:spPr>
          <a:xfrm>
            <a:off x="7061199" y="1144639"/>
            <a:ext cx="4947745" cy="1238872"/>
          </a:xfrm>
          <a:prstGeom prst="round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Государственная программа Мурманской области "Управление развитием регионального рынка труда"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2716372" y="3793066"/>
            <a:ext cx="609600" cy="812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9169401" y="3793067"/>
            <a:ext cx="609599" cy="812797"/>
          </a:xfrm>
          <a:prstGeom prst="downArrow">
            <a:avLst>
              <a:gd name="adj1" fmla="val 50000"/>
              <a:gd name="adj2" fmla="val 52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789334" y="2897530"/>
            <a:ext cx="3742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Проведение первичного медицинского осмотра участников Программы и членов их семей </a:t>
            </a:r>
          </a:p>
        </p:txBody>
      </p:sp>
      <p:graphicFrame>
        <p:nvGraphicFramePr>
          <p:cNvPr id="26" name="Схема 25"/>
          <p:cNvGraphicFramePr/>
          <p:nvPr/>
        </p:nvGraphicFramePr>
        <p:xfrm>
          <a:off x="778935" y="3920067"/>
          <a:ext cx="4377266" cy="359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ACFCE7BD-D910-2345-9B23-7FDBC476B4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5711" y="2169914"/>
            <a:ext cx="1293796" cy="102803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11A9B1F-03B3-0242-AFBC-E8D13C80A0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5711" y="5291667"/>
            <a:ext cx="1106022" cy="1083734"/>
          </a:xfrm>
          <a:prstGeom prst="rect">
            <a:avLst/>
          </a:prstGeom>
        </p:spPr>
      </p:pic>
      <p:graphicFrame>
        <p:nvGraphicFramePr>
          <p:cNvPr id="31" name="Схема 30"/>
          <p:cNvGraphicFramePr/>
          <p:nvPr/>
        </p:nvGraphicFramePr>
        <p:xfrm>
          <a:off x="7247467" y="4332262"/>
          <a:ext cx="4546599" cy="266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86FEF16D-6E2A-074C-8511-1B2482D4AF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8935" y="148913"/>
            <a:ext cx="1182147" cy="99572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89826" y="6693931"/>
            <a:ext cx="43954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* Кассовый расход, отчетный период</a:t>
            </a:r>
            <a:endParaRPr lang="ru-RU" sz="10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78883" y="1512581"/>
            <a:ext cx="527949" cy="3209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78883" y="3472075"/>
            <a:ext cx="527949" cy="32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1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6724</TotalTime>
  <Words>1347</Words>
  <Application>Microsoft Office PowerPoint</Application>
  <PresentationFormat>Произвольный</PresentationFormat>
  <Paragraphs>436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usenko</cp:lastModifiedBy>
  <cp:revision>606</cp:revision>
  <cp:lastPrinted>2020-02-21T11:20:26Z</cp:lastPrinted>
  <dcterms:created xsi:type="dcterms:W3CDTF">2019-09-18T12:34:40Z</dcterms:created>
  <dcterms:modified xsi:type="dcterms:W3CDTF">2020-04-16T06:40:50Z</dcterms:modified>
</cp:coreProperties>
</file>