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70" r:id="rId2"/>
    <p:sldId id="483" r:id="rId3"/>
    <p:sldId id="488" r:id="rId4"/>
    <p:sldId id="489" r:id="rId5"/>
    <p:sldId id="490" r:id="rId6"/>
    <p:sldId id="491" r:id="rId7"/>
    <p:sldId id="485" r:id="rId8"/>
    <p:sldId id="492" r:id="rId9"/>
    <p:sldId id="482" r:id="rId10"/>
    <p:sldId id="476" r:id="rId11"/>
    <p:sldId id="484" r:id="rId12"/>
    <p:sldId id="477" r:id="rId13"/>
    <p:sldId id="478" r:id="rId14"/>
    <p:sldId id="481" r:id="rId15"/>
    <p:sldId id="480" r:id="rId16"/>
    <p:sldId id="487" r:id="rId17"/>
    <p:sldId id="486" r:id="rId18"/>
    <p:sldId id="459" r:id="rId19"/>
    <p:sldId id="339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382F81-CC21-43C4-BA96-9FE99BBC0C06}">
          <p14:sldIdLst>
            <p14:sldId id="470"/>
            <p14:sldId id="483"/>
            <p14:sldId id="488"/>
            <p14:sldId id="489"/>
            <p14:sldId id="490"/>
            <p14:sldId id="491"/>
            <p14:sldId id="485"/>
            <p14:sldId id="492"/>
            <p14:sldId id="482"/>
            <p14:sldId id="476"/>
            <p14:sldId id="484"/>
            <p14:sldId id="477"/>
            <p14:sldId id="478"/>
            <p14:sldId id="481"/>
            <p14:sldId id="480"/>
            <p14:sldId id="487"/>
            <p14:sldId id="486"/>
            <p14:sldId id="459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вчук Павел" initials="СП" lastIdx="3" clrIdx="0"/>
  <p:cmAuthor id="2" name="Ольга Макиенко" initials="ОМ" lastIdx="1" clrIdx="1"/>
  <p:cmAuthor id="3" name="Света Сысоева" initials="СС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84821" autoAdjust="0"/>
  </p:normalViewPr>
  <p:slideViewPr>
    <p:cSldViewPr snapToGrid="0">
      <p:cViewPr varScale="1">
        <p:scale>
          <a:sx n="93" d="100"/>
          <a:sy n="93" d="100"/>
        </p:scale>
        <p:origin x="1092" y="84"/>
      </p:cViewPr>
      <p:guideLst>
        <p:guide orient="horz" pos="2160"/>
        <p:guide pos="4067"/>
      </p:guideLst>
    </p:cSldViewPr>
  </p:slideViewPr>
  <p:outlineViewPr>
    <p:cViewPr>
      <p:scale>
        <a:sx n="33" d="100"/>
        <a:sy n="33" d="100"/>
      </p:scale>
      <p:origin x="30" y="2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3E754-3E16-2F48-AC52-47467AC8FD79}" type="doc">
      <dgm:prSet loTypeId="urn:microsoft.com/office/officeart/2005/8/layout/vList3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47BB2C-D0A3-5D4C-95D2-32C576380FE9}">
      <dgm:prSet phldrT="[Текст]"/>
      <dgm:spPr>
        <a:solidFill>
          <a:schemeClr val="bg1">
            <a:lumMod val="85000"/>
            <a:alpha val="62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rPr>
            <a:t>жидаемая пр</a:t>
          </a: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одолжительность жизни </a:t>
          </a:r>
          <a:endParaRPr lang="ru-RU" dirty="0">
            <a:solidFill>
              <a:schemeClr val="tx1"/>
            </a:solidFill>
          </a:endParaRPr>
        </a:p>
      </dgm:t>
    </dgm:pt>
    <dgm:pt modelId="{2CFF5F31-777F-D344-8FC3-D9B5E0EBD5F1}" type="parTrans" cxnId="{DC77BA20-31FA-544C-9C96-7F2E8FB98D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99F80B-C646-BF4C-A78B-32B460EF2324}" type="sibTrans" cxnId="{DC77BA20-31FA-544C-9C96-7F2E8FB98D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8F6595-2CA7-534D-9218-3828B281A9A4}">
      <dgm:prSet phldrT="[Текст]"/>
      <dgm:spPr>
        <a:solidFill>
          <a:schemeClr val="bg1">
            <a:lumMod val="85000"/>
            <a:alpha val="62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смертности трудоспособного населения</a:t>
          </a:r>
          <a:endParaRPr lang="ru-RU" dirty="0">
            <a:solidFill>
              <a:schemeClr val="tx1"/>
            </a:solidFill>
          </a:endParaRPr>
        </a:p>
      </dgm:t>
    </dgm:pt>
    <dgm:pt modelId="{118F6B34-A49B-AA4A-A88F-1433EE971939}" type="parTrans" cxnId="{BC2A72A8-A003-0941-9800-31C932BECD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39732F-C8EA-764B-ACDC-F911DE49D52C}" type="sibTrans" cxnId="{BC2A72A8-A003-0941-9800-31C932BECD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432EE9-B2F4-1F4E-A4F6-DDC6CA879F84}">
      <dgm:prSet phldrT="[Текст]"/>
      <dgm:spPr>
        <a:solidFill>
          <a:schemeClr val="bg1">
            <a:lumMod val="85000"/>
            <a:alpha val="62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потребления алкоголя</a:t>
          </a:r>
          <a:endParaRPr lang="ru-RU" dirty="0">
            <a:solidFill>
              <a:schemeClr val="tx1"/>
            </a:solidFill>
          </a:endParaRPr>
        </a:p>
      </dgm:t>
    </dgm:pt>
    <dgm:pt modelId="{5B624569-7EDB-784A-BF18-8CEADCE703A4}" type="parTrans" cxnId="{C69FDFD3-56A5-C74F-BB5D-7EE4E9BB88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9D9F9-DC72-F243-A254-879248E8D3B3}" type="sibTrans" cxnId="{C69FDFD3-56A5-C74F-BB5D-7EE4E9BB88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0775A3-B232-1E42-B75A-6151236853FE}">
      <dgm:prSet/>
      <dgm:spPr>
        <a:solidFill>
          <a:schemeClr val="bg1">
            <a:lumMod val="85000"/>
            <a:alpha val="62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распространенности </a:t>
          </a:r>
          <a:b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потребления табака</a:t>
          </a:r>
        </a:p>
      </dgm:t>
    </dgm:pt>
    <dgm:pt modelId="{D708EDFC-A87E-C749-8A64-896FC74F49FC}" type="parTrans" cxnId="{99D9645B-07F9-0947-A9B9-7F03CFC165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3595F6-25DD-524A-B65E-2B13DAF526A6}" type="sibTrans" cxnId="{99D9645B-07F9-0947-A9B9-7F03CFC165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DD9EF4-69A3-F745-9C10-C37B412DFB51}">
      <dgm:prSet/>
      <dgm:spPr>
        <a:solidFill>
          <a:schemeClr val="bg1">
            <a:lumMod val="85000"/>
            <a:alpha val="62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rPr>
            <a:t>увеличение обращаемости в медицинские организации по вопросам ЗОЖ</a:t>
          </a:r>
          <a:endParaRPr lang="ru-RU" dirty="0">
            <a:solidFill>
              <a:schemeClr val="tx1"/>
            </a:solidFill>
          </a:endParaRPr>
        </a:p>
      </dgm:t>
    </dgm:pt>
    <dgm:pt modelId="{07B8B5B6-5A82-D840-9DC7-FFC903A320B8}" type="parTrans" cxnId="{6252AC30-9C36-8344-96CC-FF859B3CC1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3742B3-0D9A-EC4C-AB29-B7E7247270C4}" type="sibTrans" cxnId="{6252AC30-9C36-8344-96CC-FF859B3CC1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2848AD-F6AC-5345-99B0-17C4E29CEF7F}" type="pres">
      <dgm:prSet presAssocID="{8BC3E754-3E16-2F48-AC52-47467AC8FD79}" presName="linearFlow" presStyleCnt="0">
        <dgm:presLayoutVars>
          <dgm:dir/>
          <dgm:resizeHandles val="exact"/>
        </dgm:presLayoutVars>
      </dgm:prSet>
      <dgm:spPr/>
    </dgm:pt>
    <dgm:pt modelId="{5DBFE1BA-B8E4-EB49-AF6E-847AD8BAF7A7}" type="pres">
      <dgm:prSet presAssocID="{3347BB2C-D0A3-5D4C-95D2-32C576380FE9}" presName="composite" presStyleCnt="0"/>
      <dgm:spPr/>
    </dgm:pt>
    <dgm:pt modelId="{D69FA179-B48A-CF41-8F14-ACF2838A410B}" type="pres">
      <dgm:prSet presAssocID="{3347BB2C-D0A3-5D4C-95D2-32C576380FE9}" presName="imgShp" presStyleLbl="fgImgPlace1" presStyleIdx="0" presStyleCnt="5"/>
      <dgm:spPr>
        <a:blipFill rotWithShape="1">
          <a:blip xmlns:r="http://schemas.openxmlformats.org/officeDocument/2006/relationships" r:embed="rId1" cstate="print"/>
          <a:srcRect/>
          <a:stretch>
            <a:fillRect l="-25000" r="-25000"/>
          </a:stretch>
        </a:blipFill>
      </dgm:spPr>
    </dgm:pt>
    <dgm:pt modelId="{4B31959F-822B-3646-83AB-783362AAC603}" type="pres">
      <dgm:prSet presAssocID="{3347BB2C-D0A3-5D4C-95D2-32C576380FE9}" presName="txShp" presStyleLbl="node1" presStyleIdx="0" presStyleCnt="5" custScaleX="99668">
        <dgm:presLayoutVars>
          <dgm:bulletEnabled val="1"/>
        </dgm:presLayoutVars>
      </dgm:prSet>
      <dgm:spPr/>
    </dgm:pt>
    <dgm:pt modelId="{DF27AB79-C249-6340-B5B7-DB4667FCF178}" type="pres">
      <dgm:prSet presAssocID="{7299F80B-C646-BF4C-A78B-32B460EF2324}" presName="spacing" presStyleCnt="0"/>
      <dgm:spPr/>
    </dgm:pt>
    <dgm:pt modelId="{DF69EF80-5997-E645-B086-6824EE878C1E}" type="pres">
      <dgm:prSet presAssocID="{9C8F6595-2CA7-534D-9218-3828B281A9A4}" presName="composite" presStyleCnt="0"/>
      <dgm:spPr/>
    </dgm:pt>
    <dgm:pt modelId="{5FF02420-30B0-A049-8AE1-AA958509F51F}" type="pres">
      <dgm:prSet presAssocID="{9C8F6595-2CA7-534D-9218-3828B281A9A4}" presName="imgShp" presStyleLbl="fgImgPlace1" presStyleIdx="1" presStyleCnt="5"/>
      <dgm:spPr>
        <a:blipFill rotWithShape="1">
          <a:blip xmlns:r="http://schemas.openxmlformats.org/officeDocument/2006/relationships" r:embed="rId2" cstate="print"/>
          <a:srcRect/>
          <a:stretch>
            <a:fillRect l="-25000" r="-25000"/>
          </a:stretch>
        </a:blipFill>
      </dgm:spPr>
    </dgm:pt>
    <dgm:pt modelId="{F61F23C9-35EA-8B4F-B373-D35F407364FC}" type="pres">
      <dgm:prSet presAssocID="{9C8F6595-2CA7-534D-9218-3828B281A9A4}" presName="txShp" presStyleLbl="node1" presStyleIdx="1" presStyleCnt="5">
        <dgm:presLayoutVars>
          <dgm:bulletEnabled val="1"/>
        </dgm:presLayoutVars>
      </dgm:prSet>
      <dgm:spPr/>
    </dgm:pt>
    <dgm:pt modelId="{D5B489D1-69B1-B44B-9C3B-333B9470FD9D}" type="pres">
      <dgm:prSet presAssocID="{CC39732F-C8EA-764B-ACDC-F911DE49D52C}" presName="spacing" presStyleCnt="0"/>
      <dgm:spPr/>
    </dgm:pt>
    <dgm:pt modelId="{3D5C00E5-939D-5E46-8210-58FB389E51E9}" type="pres">
      <dgm:prSet presAssocID="{CD432EE9-B2F4-1F4E-A4F6-DDC6CA879F84}" presName="composite" presStyleCnt="0"/>
      <dgm:spPr/>
    </dgm:pt>
    <dgm:pt modelId="{F1394BBF-5D93-B644-BF6E-3A7FB43F8B1A}" type="pres">
      <dgm:prSet presAssocID="{CD432EE9-B2F4-1F4E-A4F6-DDC6CA879F84}" presName="imgShp" presStyleLbl="fgImgPlace1" presStyleIdx="2" presStyleCnt="5"/>
      <dgm:spPr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</dgm:spPr>
    </dgm:pt>
    <dgm:pt modelId="{356A5DB1-163C-B843-BB11-F59880946974}" type="pres">
      <dgm:prSet presAssocID="{CD432EE9-B2F4-1F4E-A4F6-DDC6CA879F84}" presName="txShp" presStyleLbl="node1" presStyleIdx="2" presStyleCnt="5">
        <dgm:presLayoutVars>
          <dgm:bulletEnabled val="1"/>
        </dgm:presLayoutVars>
      </dgm:prSet>
      <dgm:spPr/>
    </dgm:pt>
    <dgm:pt modelId="{EF909A3C-B97C-CF48-9ABE-15D6C0A42585}" type="pres">
      <dgm:prSet presAssocID="{D0C9D9F9-DC72-F243-A254-879248E8D3B3}" presName="spacing" presStyleCnt="0"/>
      <dgm:spPr/>
    </dgm:pt>
    <dgm:pt modelId="{F1B3A7E1-90EF-9144-B3FE-39B83D9D7D75}" type="pres">
      <dgm:prSet presAssocID="{8E0775A3-B232-1E42-B75A-6151236853FE}" presName="composite" presStyleCnt="0"/>
      <dgm:spPr/>
    </dgm:pt>
    <dgm:pt modelId="{0BCE8096-692B-2549-A135-A64C0D400DCD}" type="pres">
      <dgm:prSet presAssocID="{8E0775A3-B232-1E42-B75A-6151236853FE}" presName="imgShp" presStyleLbl="fgImgPlace1" presStyleIdx="3" presStyleCnt="5"/>
      <dgm:spPr>
        <a:blipFill rotWithShape="1">
          <a:blip xmlns:r="http://schemas.openxmlformats.org/officeDocument/2006/relationships" r:embed="rId4" cstate="print"/>
          <a:srcRect/>
          <a:stretch>
            <a:fillRect l="-25000" r="-25000"/>
          </a:stretch>
        </a:blipFill>
      </dgm:spPr>
    </dgm:pt>
    <dgm:pt modelId="{1BF098CF-2489-514B-8516-B86CF97E17B9}" type="pres">
      <dgm:prSet presAssocID="{8E0775A3-B232-1E42-B75A-6151236853FE}" presName="txShp" presStyleLbl="node1" presStyleIdx="3" presStyleCnt="5">
        <dgm:presLayoutVars>
          <dgm:bulletEnabled val="1"/>
        </dgm:presLayoutVars>
      </dgm:prSet>
      <dgm:spPr/>
    </dgm:pt>
    <dgm:pt modelId="{E2305C57-FA0A-9147-9726-415F55E03DFF}" type="pres">
      <dgm:prSet presAssocID="{283595F6-25DD-524A-B65E-2B13DAF526A6}" presName="spacing" presStyleCnt="0"/>
      <dgm:spPr/>
    </dgm:pt>
    <dgm:pt modelId="{DE93333C-3EB9-D747-B0FB-C3EB2E9E6EF1}" type="pres">
      <dgm:prSet presAssocID="{ACDD9EF4-69A3-F745-9C10-C37B412DFB51}" presName="composite" presStyleCnt="0"/>
      <dgm:spPr/>
    </dgm:pt>
    <dgm:pt modelId="{A3A703C8-BAA5-4B4F-8432-8D27C7EE535E}" type="pres">
      <dgm:prSet presAssocID="{ACDD9EF4-69A3-F745-9C10-C37B412DFB51}" presName="imgShp" presStyleLbl="fgImgPlace1" presStyleIdx="4" presStyleCnt="5" custLinFactNeighborX="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E7359D-06F5-6248-9C06-BA4CB3E97B17}" type="pres">
      <dgm:prSet presAssocID="{ACDD9EF4-69A3-F745-9C10-C37B412DFB51}" presName="txShp" presStyleLbl="node1" presStyleIdx="4" presStyleCnt="5">
        <dgm:presLayoutVars>
          <dgm:bulletEnabled val="1"/>
        </dgm:presLayoutVars>
      </dgm:prSet>
      <dgm:spPr/>
    </dgm:pt>
  </dgm:ptLst>
  <dgm:cxnLst>
    <dgm:cxn modelId="{B6943E1D-FC58-4715-8C82-36D17026D95B}" type="presOf" srcId="{3347BB2C-D0A3-5D4C-95D2-32C576380FE9}" destId="{4B31959F-822B-3646-83AB-783362AAC603}" srcOrd="0" destOrd="0" presId="urn:microsoft.com/office/officeart/2005/8/layout/vList3#1"/>
    <dgm:cxn modelId="{DC77BA20-31FA-544C-9C96-7F2E8FB98D52}" srcId="{8BC3E754-3E16-2F48-AC52-47467AC8FD79}" destId="{3347BB2C-D0A3-5D4C-95D2-32C576380FE9}" srcOrd="0" destOrd="0" parTransId="{2CFF5F31-777F-D344-8FC3-D9B5E0EBD5F1}" sibTransId="{7299F80B-C646-BF4C-A78B-32B460EF2324}"/>
    <dgm:cxn modelId="{6252AC30-9C36-8344-96CC-FF859B3CC122}" srcId="{8BC3E754-3E16-2F48-AC52-47467AC8FD79}" destId="{ACDD9EF4-69A3-F745-9C10-C37B412DFB51}" srcOrd="4" destOrd="0" parTransId="{07B8B5B6-5A82-D840-9DC7-FFC903A320B8}" sibTransId="{EC3742B3-0D9A-EC4C-AB29-B7E7247270C4}"/>
    <dgm:cxn modelId="{D914BF3D-8A87-432A-AD63-35EED6F13AE1}" type="presOf" srcId="{ACDD9EF4-69A3-F745-9C10-C37B412DFB51}" destId="{6AE7359D-06F5-6248-9C06-BA4CB3E97B17}" srcOrd="0" destOrd="0" presId="urn:microsoft.com/office/officeart/2005/8/layout/vList3#1"/>
    <dgm:cxn modelId="{99D9645B-07F9-0947-A9B9-7F03CFC1655E}" srcId="{8BC3E754-3E16-2F48-AC52-47467AC8FD79}" destId="{8E0775A3-B232-1E42-B75A-6151236853FE}" srcOrd="3" destOrd="0" parTransId="{D708EDFC-A87E-C749-8A64-896FC74F49FC}" sibTransId="{283595F6-25DD-524A-B65E-2B13DAF526A6}"/>
    <dgm:cxn modelId="{D933DC5F-E9AD-49FC-8421-C9D15E2E3DFA}" type="presOf" srcId="{9C8F6595-2CA7-534D-9218-3828B281A9A4}" destId="{F61F23C9-35EA-8B4F-B373-D35F407364FC}" srcOrd="0" destOrd="0" presId="urn:microsoft.com/office/officeart/2005/8/layout/vList3#1"/>
    <dgm:cxn modelId="{1F7A9446-AB1C-4232-A106-91146FD8C2D4}" type="presOf" srcId="{8E0775A3-B232-1E42-B75A-6151236853FE}" destId="{1BF098CF-2489-514B-8516-B86CF97E17B9}" srcOrd="0" destOrd="0" presId="urn:microsoft.com/office/officeart/2005/8/layout/vList3#1"/>
    <dgm:cxn modelId="{5B55C552-3B06-4597-91A2-2A004EEA3A6A}" type="presOf" srcId="{CD432EE9-B2F4-1F4E-A4F6-DDC6CA879F84}" destId="{356A5DB1-163C-B843-BB11-F59880946974}" srcOrd="0" destOrd="0" presId="urn:microsoft.com/office/officeart/2005/8/layout/vList3#1"/>
    <dgm:cxn modelId="{1F153391-6DCA-4CBB-94C4-183D4D0F7CD2}" type="presOf" srcId="{8BC3E754-3E16-2F48-AC52-47467AC8FD79}" destId="{5C2848AD-F6AC-5345-99B0-17C4E29CEF7F}" srcOrd="0" destOrd="0" presId="urn:microsoft.com/office/officeart/2005/8/layout/vList3#1"/>
    <dgm:cxn modelId="{BC2A72A8-A003-0941-9800-31C932BECDCF}" srcId="{8BC3E754-3E16-2F48-AC52-47467AC8FD79}" destId="{9C8F6595-2CA7-534D-9218-3828B281A9A4}" srcOrd="1" destOrd="0" parTransId="{118F6B34-A49B-AA4A-A88F-1433EE971939}" sibTransId="{CC39732F-C8EA-764B-ACDC-F911DE49D52C}"/>
    <dgm:cxn modelId="{C69FDFD3-56A5-C74F-BB5D-7EE4E9BB885C}" srcId="{8BC3E754-3E16-2F48-AC52-47467AC8FD79}" destId="{CD432EE9-B2F4-1F4E-A4F6-DDC6CA879F84}" srcOrd="2" destOrd="0" parTransId="{5B624569-7EDB-784A-BF18-8CEADCE703A4}" sibTransId="{D0C9D9F9-DC72-F243-A254-879248E8D3B3}"/>
    <dgm:cxn modelId="{39F8D369-3072-45E7-A738-39FCE9811EF5}" type="presParOf" srcId="{5C2848AD-F6AC-5345-99B0-17C4E29CEF7F}" destId="{5DBFE1BA-B8E4-EB49-AF6E-847AD8BAF7A7}" srcOrd="0" destOrd="0" presId="urn:microsoft.com/office/officeart/2005/8/layout/vList3#1"/>
    <dgm:cxn modelId="{8AB05FBC-A456-4CD1-94DD-8964875B4FA4}" type="presParOf" srcId="{5DBFE1BA-B8E4-EB49-AF6E-847AD8BAF7A7}" destId="{D69FA179-B48A-CF41-8F14-ACF2838A410B}" srcOrd="0" destOrd="0" presId="urn:microsoft.com/office/officeart/2005/8/layout/vList3#1"/>
    <dgm:cxn modelId="{911A0788-8B14-40F8-9EB3-8D7FB162664D}" type="presParOf" srcId="{5DBFE1BA-B8E4-EB49-AF6E-847AD8BAF7A7}" destId="{4B31959F-822B-3646-83AB-783362AAC603}" srcOrd="1" destOrd="0" presId="urn:microsoft.com/office/officeart/2005/8/layout/vList3#1"/>
    <dgm:cxn modelId="{EF32939C-0C47-4C0E-9C62-2B6955E64837}" type="presParOf" srcId="{5C2848AD-F6AC-5345-99B0-17C4E29CEF7F}" destId="{DF27AB79-C249-6340-B5B7-DB4667FCF178}" srcOrd="1" destOrd="0" presId="urn:microsoft.com/office/officeart/2005/8/layout/vList3#1"/>
    <dgm:cxn modelId="{67B08517-FBAA-4F69-969F-5C8219653585}" type="presParOf" srcId="{5C2848AD-F6AC-5345-99B0-17C4E29CEF7F}" destId="{DF69EF80-5997-E645-B086-6824EE878C1E}" srcOrd="2" destOrd="0" presId="urn:microsoft.com/office/officeart/2005/8/layout/vList3#1"/>
    <dgm:cxn modelId="{4D07A0A5-E0C1-4677-B53A-2A795DADCCCC}" type="presParOf" srcId="{DF69EF80-5997-E645-B086-6824EE878C1E}" destId="{5FF02420-30B0-A049-8AE1-AA958509F51F}" srcOrd="0" destOrd="0" presId="urn:microsoft.com/office/officeart/2005/8/layout/vList3#1"/>
    <dgm:cxn modelId="{53F9A968-66AD-46B6-91AF-BB4CF2AEAD75}" type="presParOf" srcId="{DF69EF80-5997-E645-B086-6824EE878C1E}" destId="{F61F23C9-35EA-8B4F-B373-D35F407364FC}" srcOrd="1" destOrd="0" presId="urn:microsoft.com/office/officeart/2005/8/layout/vList3#1"/>
    <dgm:cxn modelId="{D6DC7E0C-444B-4758-87D2-5383F081863D}" type="presParOf" srcId="{5C2848AD-F6AC-5345-99B0-17C4E29CEF7F}" destId="{D5B489D1-69B1-B44B-9C3B-333B9470FD9D}" srcOrd="3" destOrd="0" presId="urn:microsoft.com/office/officeart/2005/8/layout/vList3#1"/>
    <dgm:cxn modelId="{2B58BBD0-6CC4-47F9-98E5-33E913958666}" type="presParOf" srcId="{5C2848AD-F6AC-5345-99B0-17C4E29CEF7F}" destId="{3D5C00E5-939D-5E46-8210-58FB389E51E9}" srcOrd="4" destOrd="0" presId="urn:microsoft.com/office/officeart/2005/8/layout/vList3#1"/>
    <dgm:cxn modelId="{FDA7ABA1-C954-4E38-AF9D-7B5B64C3DB78}" type="presParOf" srcId="{3D5C00E5-939D-5E46-8210-58FB389E51E9}" destId="{F1394BBF-5D93-B644-BF6E-3A7FB43F8B1A}" srcOrd="0" destOrd="0" presId="urn:microsoft.com/office/officeart/2005/8/layout/vList3#1"/>
    <dgm:cxn modelId="{C329CD51-B478-4F58-92DD-F0F3EA8BE71E}" type="presParOf" srcId="{3D5C00E5-939D-5E46-8210-58FB389E51E9}" destId="{356A5DB1-163C-B843-BB11-F59880946974}" srcOrd="1" destOrd="0" presId="urn:microsoft.com/office/officeart/2005/8/layout/vList3#1"/>
    <dgm:cxn modelId="{EA5FD577-C415-445B-86E1-C8B7D62C55F1}" type="presParOf" srcId="{5C2848AD-F6AC-5345-99B0-17C4E29CEF7F}" destId="{EF909A3C-B97C-CF48-9ABE-15D6C0A42585}" srcOrd="5" destOrd="0" presId="urn:microsoft.com/office/officeart/2005/8/layout/vList3#1"/>
    <dgm:cxn modelId="{EEAD71C4-88E9-4F29-BECC-23F0F7FC5F62}" type="presParOf" srcId="{5C2848AD-F6AC-5345-99B0-17C4E29CEF7F}" destId="{F1B3A7E1-90EF-9144-B3FE-39B83D9D7D75}" srcOrd="6" destOrd="0" presId="urn:microsoft.com/office/officeart/2005/8/layout/vList3#1"/>
    <dgm:cxn modelId="{2FCBE977-9C2C-435A-B2AF-BC2E3864F286}" type="presParOf" srcId="{F1B3A7E1-90EF-9144-B3FE-39B83D9D7D75}" destId="{0BCE8096-692B-2549-A135-A64C0D400DCD}" srcOrd="0" destOrd="0" presId="urn:microsoft.com/office/officeart/2005/8/layout/vList3#1"/>
    <dgm:cxn modelId="{37372DCB-79D5-4C47-9835-39E0FFD005A1}" type="presParOf" srcId="{F1B3A7E1-90EF-9144-B3FE-39B83D9D7D75}" destId="{1BF098CF-2489-514B-8516-B86CF97E17B9}" srcOrd="1" destOrd="0" presId="urn:microsoft.com/office/officeart/2005/8/layout/vList3#1"/>
    <dgm:cxn modelId="{DE3AA47C-C849-45F9-A150-638967EAE3F2}" type="presParOf" srcId="{5C2848AD-F6AC-5345-99B0-17C4E29CEF7F}" destId="{E2305C57-FA0A-9147-9726-415F55E03DFF}" srcOrd="7" destOrd="0" presId="urn:microsoft.com/office/officeart/2005/8/layout/vList3#1"/>
    <dgm:cxn modelId="{29BCF9EA-D6F6-4D18-8699-65C3C2C5CEF0}" type="presParOf" srcId="{5C2848AD-F6AC-5345-99B0-17C4E29CEF7F}" destId="{DE93333C-3EB9-D747-B0FB-C3EB2E9E6EF1}" srcOrd="8" destOrd="0" presId="urn:microsoft.com/office/officeart/2005/8/layout/vList3#1"/>
    <dgm:cxn modelId="{7FF91F80-2858-4BAB-9FDA-AB1A49D328F9}" type="presParOf" srcId="{DE93333C-3EB9-D747-B0FB-C3EB2E9E6EF1}" destId="{A3A703C8-BAA5-4B4F-8432-8D27C7EE535E}" srcOrd="0" destOrd="0" presId="urn:microsoft.com/office/officeart/2005/8/layout/vList3#1"/>
    <dgm:cxn modelId="{212F9005-5E81-48CF-B7AE-63E52BDAAAFB}" type="presParOf" srcId="{DE93333C-3EB9-D747-B0FB-C3EB2E9E6EF1}" destId="{6AE7359D-06F5-6248-9C06-BA4CB3E97B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EFA94-4E86-4164-94B0-8ACC5EC7662A}" type="doc">
      <dgm:prSet loTypeId="urn:microsoft.com/office/officeart/2005/8/layout/default#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E355057-A8C1-4432-B6D5-AAA719B52FA1}">
      <dgm:prSet phldrT="[Текст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НОВАЯ МОДЕЛЬ </a:t>
          </a:r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центров общественного здоровья</a:t>
          </a:r>
          <a:endParaRPr lang="ru-RU" dirty="0"/>
        </a:p>
      </dgm:t>
    </dgm:pt>
    <dgm:pt modelId="{FE6A720B-42E8-45FC-9CFA-65ACB65E1061}" type="parTrans" cxnId="{C6A00950-DBA9-4DFF-9314-3233FD5DFD0F}">
      <dgm:prSet/>
      <dgm:spPr/>
      <dgm:t>
        <a:bodyPr/>
        <a:lstStyle/>
        <a:p>
          <a:endParaRPr lang="ru-RU"/>
        </a:p>
      </dgm:t>
    </dgm:pt>
    <dgm:pt modelId="{7811556D-EDAF-4640-BBC7-C395D9C0E454}" type="sibTrans" cxnId="{C6A00950-DBA9-4DFF-9314-3233FD5DFD0F}">
      <dgm:prSet/>
      <dgm:spPr/>
      <dgm:t>
        <a:bodyPr/>
        <a:lstStyle/>
        <a:p>
          <a:endParaRPr lang="ru-RU"/>
        </a:p>
      </dgm:t>
    </dgm:pt>
    <dgm:pt modelId="{0906EB87-1ACF-4C1F-BF49-DF39128945F4}">
      <dgm:prSet phldrT="[Текст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II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РЕГИОНАЛЬНЫЕ и МУНИЦИПАЛЬНЫЕ </a:t>
          </a:r>
          <a:br>
            <a:rPr lang="ru-RU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программы</a:t>
          </a:r>
          <a:endParaRPr lang="ru-RU" dirty="0"/>
        </a:p>
      </dgm:t>
    </dgm:pt>
    <dgm:pt modelId="{2F0D985B-B7C1-4D25-AFF4-FA2E22675472}" type="parTrans" cxnId="{1BB72545-E6DF-4D79-BE38-D5E736C3F9C3}">
      <dgm:prSet/>
      <dgm:spPr/>
      <dgm:t>
        <a:bodyPr/>
        <a:lstStyle/>
        <a:p>
          <a:endParaRPr lang="ru-RU"/>
        </a:p>
      </dgm:t>
    </dgm:pt>
    <dgm:pt modelId="{2AB1DE78-B2C4-48C0-B064-D504C4A9F7F4}" type="sibTrans" cxnId="{1BB72545-E6DF-4D79-BE38-D5E736C3F9C3}">
      <dgm:prSet/>
      <dgm:spPr/>
      <dgm:t>
        <a:bodyPr/>
        <a:lstStyle/>
        <a:p>
          <a:endParaRPr lang="ru-RU"/>
        </a:p>
      </dgm:t>
    </dgm:pt>
    <dgm:pt modelId="{E9F7E1ED-A376-4A7C-A7A7-80246463BCC2}">
      <dgm:prSet phldrT="[Текст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КОРПОРАТИВНЫЕ ПРОГРАММЫ 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укрепления здоровья на рабочих местах</a:t>
          </a:r>
          <a:endParaRPr lang="ru-RU" dirty="0"/>
        </a:p>
      </dgm:t>
    </dgm:pt>
    <dgm:pt modelId="{70AF3181-890E-42D8-9A3F-4198F5C1A1B7}" type="parTrans" cxnId="{433E1B15-A3C8-4C1A-846C-5A3F41E15B04}">
      <dgm:prSet/>
      <dgm:spPr/>
      <dgm:t>
        <a:bodyPr/>
        <a:lstStyle/>
        <a:p>
          <a:endParaRPr lang="ru-RU"/>
        </a:p>
      </dgm:t>
    </dgm:pt>
    <dgm:pt modelId="{76625FDD-0B0B-4009-8E07-75D02B26489D}" type="sibTrans" cxnId="{433E1B15-A3C8-4C1A-846C-5A3F41E15B04}">
      <dgm:prSet/>
      <dgm:spPr/>
      <dgm:t>
        <a:bodyPr/>
        <a:lstStyle/>
        <a:p>
          <a:endParaRPr lang="ru-RU"/>
        </a:p>
      </dgm:t>
    </dgm:pt>
    <dgm:pt modelId="{BC20EBD0-0A3F-4FC7-9691-4C0437DDAC4A}">
      <dgm:prSet phldrT="[Текст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IV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НОВЫЕ СПЕЦИАЛИСТЫ </a:t>
          </a:r>
          <a:br>
            <a:rPr lang="ru-RU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в сфере общественного здоровья</a:t>
          </a:r>
          <a:endParaRPr lang="ru-RU" dirty="0"/>
        </a:p>
      </dgm:t>
    </dgm:pt>
    <dgm:pt modelId="{BC934F8E-86F4-46F0-AEEF-BE2AF4FEEC6E}" type="parTrans" cxnId="{F229CC61-846E-469E-99F9-EF06A8BE4547}">
      <dgm:prSet/>
      <dgm:spPr/>
      <dgm:t>
        <a:bodyPr/>
        <a:lstStyle/>
        <a:p>
          <a:endParaRPr lang="ru-RU"/>
        </a:p>
      </dgm:t>
    </dgm:pt>
    <dgm:pt modelId="{8366F69F-B6B1-429B-A37D-8E80E4131DC7}" type="sibTrans" cxnId="{F229CC61-846E-469E-99F9-EF06A8BE4547}">
      <dgm:prSet/>
      <dgm:spPr/>
      <dgm:t>
        <a:bodyPr/>
        <a:lstStyle/>
        <a:p>
          <a:endParaRPr lang="ru-RU"/>
        </a:p>
      </dgm:t>
    </dgm:pt>
    <dgm:pt modelId="{270953FB-84FD-40C7-BFEE-FD0726FD3044}">
      <dgm:prSet phldrT="[Текст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СОВЕРШЕНСТВОВАНИЕ ЗАКОНОДАТЕЛЬСТВА </a:t>
          </a:r>
          <a:br>
            <a:rPr lang="ru-RU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в сфере общественного здоровья</a:t>
          </a:r>
          <a:endParaRPr lang="ru-RU" dirty="0"/>
        </a:p>
      </dgm:t>
    </dgm:pt>
    <dgm:pt modelId="{831CF726-3326-4852-BF1D-B961EB438799}" type="parTrans" cxnId="{F6B9BBB6-244E-4731-9A06-EE7576374917}">
      <dgm:prSet/>
      <dgm:spPr/>
      <dgm:t>
        <a:bodyPr/>
        <a:lstStyle/>
        <a:p>
          <a:endParaRPr lang="ru-RU"/>
        </a:p>
      </dgm:t>
    </dgm:pt>
    <dgm:pt modelId="{88C360D3-62F3-47C8-9D77-7DECF6A483EB}" type="sibTrans" cxnId="{F6B9BBB6-244E-4731-9A06-EE7576374917}">
      <dgm:prSet/>
      <dgm:spPr/>
      <dgm:t>
        <a:bodyPr/>
        <a:lstStyle/>
        <a:p>
          <a:endParaRPr lang="ru-RU"/>
        </a:p>
      </dgm:t>
    </dgm:pt>
    <dgm:pt modelId="{D21A5795-F392-4731-A4D5-543E1684C716}">
      <dgm:prSet phldrT="[Текст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VI</a:t>
          </a: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МОТИВИРОВАНИЕ </a:t>
          </a:r>
          <a:br>
            <a:rPr lang="ru-RU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к ведению ЗОЖ </a:t>
          </a:r>
          <a:br>
            <a:rPr lang="ru-RU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>
              <a:latin typeface="Arial" panose="020B0604020202020204" pitchFamily="34" charset="0"/>
              <a:cs typeface="Arial" panose="020B0604020202020204" pitchFamily="34" charset="0"/>
            </a:rPr>
            <a:t>(информационно-коммуникационная кампания)  </a:t>
          </a:r>
          <a:endParaRPr lang="ru-RU" dirty="0"/>
        </a:p>
      </dgm:t>
    </dgm:pt>
    <dgm:pt modelId="{2833106D-96E8-4E81-8710-C7F4A707C611}" type="parTrans" cxnId="{25453060-49B7-4E00-A0A4-E2B7020E77BF}">
      <dgm:prSet/>
      <dgm:spPr/>
      <dgm:t>
        <a:bodyPr/>
        <a:lstStyle/>
        <a:p>
          <a:endParaRPr lang="ru-RU"/>
        </a:p>
      </dgm:t>
    </dgm:pt>
    <dgm:pt modelId="{1247C9AA-01C7-46F0-8360-7DB0DD0757A1}" type="sibTrans" cxnId="{25453060-49B7-4E00-A0A4-E2B7020E77BF}">
      <dgm:prSet/>
      <dgm:spPr/>
      <dgm:t>
        <a:bodyPr/>
        <a:lstStyle/>
        <a:p>
          <a:endParaRPr lang="ru-RU"/>
        </a:p>
      </dgm:t>
    </dgm:pt>
    <dgm:pt modelId="{DB7ECEFD-223F-4AC5-80D5-265D4EC51E38}" type="pres">
      <dgm:prSet presAssocID="{ADBEFA94-4E86-4164-94B0-8ACC5EC7662A}" presName="diagram" presStyleCnt="0">
        <dgm:presLayoutVars>
          <dgm:dir/>
          <dgm:resizeHandles val="exact"/>
        </dgm:presLayoutVars>
      </dgm:prSet>
      <dgm:spPr/>
    </dgm:pt>
    <dgm:pt modelId="{2933CFF9-D545-48D9-89EE-A37D259FC55E}" type="pres">
      <dgm:prSet presAssocID="{5E355057-A8C1-4432-B6D5-AAA719B52FA1}" presName="node" presStyleLbl="node1" presStyleIdx="0" presStyleCnt="6" custLinFactNeighborX="1619" custLinFactNeighborY="-7809">
        <dgm:presLayoutVars>
          <dgm:bulletEnabled val="1"/>
        </dgm:presLayoutVars>
      </dgm:prSet>
      <dgm:spPr/>
    </dgm:pt>
    <dgm:pt modelId="{D98FAEA1-5014-4E4D-92DB-ACEA76D712C6}" type="pres">
      <dgm:prSet presAssocID="{7811556D-EDAF-4640-BBC7-C395D9C0E454}" presName="sibTrans" presStyleCnt="0"/>
      <dgm:spPr/>
    </dgm:pt>
    <dgm:pt modelId="{CEA43791-D12E-4C67-80F2-E947DAED5DD8}" type="pres">
      <dgm:prSet presAssocID="{0906EB87-1ACF-4C1F-BF49-DF39128945F4}" presName="node" presStyleLbl="node1" presStyleIdx="1" presStyleCnt="6" custLinFactNeighborX="-791" custLinFactNeighborY="-7519">
        <dgm:presLayoutVars>
          <dgm:bulletEnabled val="1"/>
        </dgm:presLayoutVars>
      </dgm:prSet>
      <dgm:spPr/>
    </dgm:pt>
    <dgm:pt modelId="{1D671787-53D5-445E-A76E-FBD48BCFEC91}" type="pres">
      <dgm:prSet presAssocID="{2AB1DE78-B2C4-48C0-B064-D504C4A9F7F4}" presName="sibTrans" presStyleCnt="0"/>
      <dgm:spPr/>
    </dgm:pt>
    <dgm:pt modelId="{E8C7A22F-EB06-4896-B159-6AE5E15E9347}" type="pres">
      <dgm:prSet presAssocID="{E9F7E1ED-A376-4A7C-A7A7-80246463BCC2}" presName="node" presStyleLbl="node1" presStyleIdx="2" presStyleCnt="6" custLinFactNeighborX="-3182" custLinFactNeighborY="-7519">
        <dgm:presLayoutVars>
          <dgm:bulletEnabled val="1"/>
        </dgm:presLayoutVars>
      </dgm:prSet>
      <dgm:spPr/>
    </dgm:pt>
    <dgm:pt modelId="{51DF81D6-9BDF-4ABC-97CC-C20269EAE203}" type="pres">
      <dgm:prSet presAssocID="{76625FDD-0B0B-4009-8E07-75D02B26489D}" presName="sibTrans" presStyleCnt="0"/>
      <dgm:spPr/>
    </dgm:pt>
    <dgm:pt modelId="{371BC1C1-C16C-428D-A350-864CF2A777F8}" type="pres">
      <dgm:prSet presAssocID="{BC20EBD0-0A3F-4FC7-9691-4C0437DDAC4A}" presName="node" presStyleLbl="node1" presStyleIdx="3" presStyleCnt="6" custLinFactNeighborX="-52224" custLinFactNeighborY="-15962">
        <dgm:presLayoutVars>
          <dgm:bulletEnabled val="1"/>
        </dgm:presLayoutVars>
      </dgm:prSet>
      <dgm:spPr/>
    </dgm:pt>
    <dgm:pt modelId="{06AACC99-A6EA-4A03-BDD9-A6871AA112EB}" type="pres">
      <dgm:prSet presAssocID="{8366F69F-B6B1-429B-A37D-8E80E4131DC7}" presName="sibTrans" presStyleCnt="0"/>
      <dgm:spPr/>
    </dgm:pt>
    <dgm:pt modelId="{CA851898-CC2E-4BEA-B65F-094D0D598ACE}" type="pres">
      <dgm:prSet presAssocID="{270953FB-84FD-40C7-BFEE-FD0726FD3044}" presName="node" presStyleLbl="node1" presStyleIdx="4" presStyleCnt="6" custLinFactNeighborX="-1879" custLinFactNeighborY="-15790">
        <dgm:presLayoutVars>
          <dgm:bulletEnabled val="1"/>
        </dgm:presLayoutVars>
      </dgm:prSet>
      <dgm:spPr/>
    </dgm:pt>
    <dgm:pt modelId="{0E97BCB8-9065-4CCD-950C-278CDBFE9A12}" type="pres">
      <dgm:prSet presAssocID="{88C360D3-62F3-47C8-9D77-7DECF6A483EB}" presName="sibTrans" presStyleCnt="0"/>
      <dgm:spPr/>
    </dgm:pt>
    <dgm:pt modelId="{493A0838-5389-462B-BBBC-B63E87521FF6}" type="pres">
      <dgm:prSet presAssocID="{D21A5795-F392-4731-A4D5-543E1684C716}" presName="node" presStyleLbl="node1" presStyleIdx="5" presStyleCnt="6" custLinFactNeighborX="-3182" custLinFactNeighborY="-16130">
        <dgm:presLayoutVars>
          <dgm:bulletEnabled val="1"/>
        </dgm:presLayoutVars>
      </dgm:prSet>
      <dgm:spPr/>
    </dgm:pt>
  </dgm:ptLst>
  <dgm:cxnLst>
    <dgm:cxn modelId="{433E1B15-A3C8-4C1A-846C-5A3F41E15B04}" srcId="{ADBEFA94-4E86-4164-94B0-8ACC5EC7662A}" destId="{E9F7E1ED-A376-4A7C-A7A7-80246463BCC2}" srcOrd="2" destOrd="0" parTransId="{70AF3181-890E-42D8-9A3F-4198F5C1A1B7}" sibTransId="{76625FDD-0B0B-4009-8E07-75D02B26489D}"/>
    <dgm:cxn modelId="{25453060-49B7-4E00-A0A4-E2B7020E77BF}" srcId="{ADBEFA94-4E86-4164-94B0-8ACC5EC7662A}" destId="{D21A5795-F392-4731-A4D5-543E1684C716}" srcOrd="5" destOrd="0" parTransId="{2833106D-96E8-4E81-8710-C7F4A707C611}" sibTransId="{1247C9AA-01C7-46F0-8360-7DB0DD0757A1}"/>
    <dgm:cxn modelId="{F229CC61-846E-469E-99F9-EF06A8BE4547}" srcId="{ADBEFA94-4E86-4164-94B0-8ACC5EC7662A}" destId="{BC20EBD0-0A3F-4FC7-9691-4C0437DDAC4A}" srcOrd="3" destOrd="0" parTransId="{BC934F8E-86F4-46F0-AEEF-BE2AF4FEEC6E}" sibTransId="{8366F69F-B6B1-429B-A37D-8E80E4131DC7}"/>
    <dgm:cxn modelId="{1BB72545-E6DF-4D79-BE38-D5E736C3F9C3}" srcId="{ADBEFA94-4E86-4164-94B0-8ACC5EC7662A}" destId="{0906EB87-1ACF-4C1F-BF49-DF39128945F4}" srcOrd="1" destOrd="0" parTransId="{2F0D985B-B7C1-4D25-AFF4-FA2E22675472}" sibTransId="{2AB1DE78-B2C4-48C0-B064-D504C4A9F7F4}"/>
    <dgm:cxn modelId="{A606F84B-3AEB-425B-97AD-9E537375F5F7}" type="presOf" srcId="{5E355057-A8C1-4432-B6D5-AAA719B52FA1}" destId="{2933CFF9-D545-48D9-89EE-A37D259FC55E}" srcOrd="0" destOrd="0" presId="urn:microsoft.com/office/officeart/2005/8/layout/default#1"/>
    <dgm:cxn modelId="{C6A00950-DBA9-4DFF-9314-3233FD5DFD0F}" srcId="{ADBEFA94-4E86-4164-94B0-8ACC5EC7662A}" destId="{5E355057-A8C1-4432-B6D5-AAA719B52FA1}" srcOrd="0" destOrd="0" parTransId="{FE6A720B-42E8-45FC-9CFA-65ACB65E1061}" sibTransId="{7811556D-EDAF-4640-BBC7-C395D9C0E454}"/>
    <dgm:cxn modelId="{17EC3853-7F6D-4F93-AACA-A7D7F8A3315D}" type="presOf" srcId="{E9F7E1ED-A376-4A7C-A7A7-80246463BCC2}" destId="{E8C7A22F-EB06-4896-B159-6AE5E15E9347}" srcOrd="0" destOrd="0" presId="urn:microsoft.com/office/officeart/2005/8/layout/default#1"/>
    <dgm:cxn modelId="{F827617D-DDC8-4D84-833A-D7696E3436C1}" type="presOf" srcId="{270953FB-84FD-40C7-BFEE-FD0726FD3044}" destId="{CA851898-CC2E-4BEA-B65F-094D0D598ACE}" srcOrd="0" destOrd="0" presId="urn:microsoft.com/office/officeart/2005/8/layout/default#1"/>
    <dgm:cxn modelId="{DA70A9A4-E2B0-477A-9A45-7A063135076E}" type="presOf" srcId="{D21A5795-F392-4731-A4D5-543E1684C716}" destId="{493A0838-5389-462B-BBBC-B63E87521FF6}" srcOrd="0" destOrd="0" presId="urn:microsoft.com/office/officeart/2005/8/layout/default#1"/>
    <dgm:cxn modelId="{F6B9BBB6-244E-4731-9A06-EE7576374917}" srcId="{ADBEFA94-4E86-4164-94B0-8ACC5EC7662A}" destId="{270953FB-84FD-40C7-BFEE-FD0726FD3044}" srcOrd="4" destOrd="0" parTransId="{831CF726-3326-4852-BF1D-B961EB438799}" sibTransId="{88C360D3-62F3-47C8-9D77-7DECF6A483EB}"/>
    <dgm:cxn modelId="{3F0A2ABE-2973-42DB-93B4-6FB029DA29D9}" type="presOf" srcId="{0906EB87-1ACF-4C1F-BF49-DF39128945F4}" destId="{CEA43791-D12E-4C67-80F2-E947DAED5DD8}" srcOrd="0" destOrd="0" presId="urn:microsoft.com/office/officeart/2005/8/layout/default#1"/>
    <dgm:cxn modelId="{F652E4DE-83DD-481F-9E1D-A1877DA547E3}" type="presOf" srcId="{BC20EBD0-0A3F-4FC7-9691-4C0437DDAC4A}" destId="{371BC1C1-C16C-428D-A350-864CF2A777F8}" srcOrd="0" destOrd="0" presId="urn:microsoft.com/office/officeart/2005/8/layout/default#1"/>
    <dgm:cxn modelId="{549915E7-75B3-4739-866F-F77455C9182A}" type="presOf" srcId="{ADBEFA94-4E86-4164-94B0-8ACC5EC7662A}" destId="{DB7ECEFD-223F-4AC5-80D5-265D4EC51E38}" srcOrd="0" destOrd="0" presId="urn:microsoft.com/office/officeart/2005/8/layout/default#1"/>
    <dgm:cxn modelId="{21E199CF-BCEA-4473-9F23-5CE5FCB5728E}" type="presParOf" srcId="{DB7ECEFD-223F-4AC5-80D5-265D4EC51E38}" destId="{2933CFF9-D545-48D9-89EE-A37D259FC55E}" srcOrd="0" destOrd="0" presId="urn:microsoft.com/office/officeart/2005/8/layout/default#1"/>
    <dgm:cxn modelId="{5F04C7A5-9787-4F68-8B44-AA0EFC0516C3}" type="presParOf" srcId="{DB7ECEFD-223F-4AC5-80D5-265D4EC51E38}" destId="{D98FAEA1-5014-4E4D-92DB-ACEA76D712C6}" srcOrd="1" destOrd="0" presId="urn:microsoft.com/office/officeart/2005/8/layout/default#1"/>
    <dgm:cxn modelId="{96200E2F-E656-46C5-8438-DEA9D9503EE9}" type="presParOf" srcId="{DB7ECEFD-223F-4AC5-80D5-265D4EC51E38}" destId="{CEA43791-D12E-4C67-80F2-E947DAED5DD8}" srcOrd="2" destOrd="0" presId="urn:microsoft.com/office/officeart/2005/8/layout/default#1"/>
    <dgm:cxn modelId="{D41074E7-8EE7-4146-ABB2-69E78FDE7F45}" type="presParOf" srcId="{DB7ECEFD-223F-4AC5-80D5-265D4EC51E38}" destId="{1D671787-53D5-445E-A76E-FBD48BCFEC91}" srcOrd="3" destOrd="0" presId="urn:microsoft.com/office/officeart/2005/8/layout/default#1"/>
    <dgm:cxn modelId="{0473053B-F69C-4C4E-AD8C-F6F34981143C}" type="presParOf" srcId="{DB7ECEFD-223F-4AC5-80D5-265D4EC51E38}" destId="{E8C7A22F-EB06-4896-B159-6AE5E15E9347}" srcOrd="4" destOrd="0" presId="urn:microsoft.com/office/officeart/2005/8/layout/default#1"/>
    <dgm:cxn modelId="{52F4B2A6-B60F-435C-9AE8-BAA0250415DC}" type="presParOf" srcId="{DB7ECEFD-223F-4AC5-80D5-265D4EC51E38}" destId="{51DF81D6-9BDF-4ABC-97CC-C20269EAE203}" srcOrd="5" destOrd="0" presId="urn:microsoft.com/office/officeart/2005/8/layout/default#1"/>
    <dgm:cxn modelId="{2CDBC7D3-B17F-4186-8B20-862A0341738C}" type="presParOf" srcId="{DB7ECEFD-223F-4AC5-80D5-265D4EC51E38}" destId="{371BC1C1-C16C-428D-A350-864CF2A777F8}" srcOrd="6" destOrd="0" presId="urn:microsoft.com/office/officeart/2005/8/layout/default#1"/>
    <dgm:cxn modelId="{44B2C5A9-9A9F-482D-A147-7B51C0198BFA}" type="presParOf" srcId="{DB7ECEFD-223F-4AC5-80D5-265D4EC51E38}" destId="{06AACC99-A6EA-4A03-BDD9-A6871AA112EB}" srcOrd="7" destOrd="0" presId="urn:microsoft.com/office/officeart/2005/8/layout/default#1"/>
    <dgm:cxn modelId="{97DBCE45-C701-4BD4-8CEC-108B61CEB5AB}" type="presParOf" srcId="{DB7ECEFD-223F-4AC5-80D5-265D4EC51E38}" destId="{CA851898-CC2E-4BEA-B65F-094D0D598ACE}" srcOrd="8" destOrd="0" presId="urn:microsoft.com/office/officeart/2005/8/layout/default#1"/>
    <dgm:cxn modelId="{12CB5B14-B491-41B7-A2B9-3DE63D0F1AEF}" type="presParOf" srcId="{DB7ECEFD-223F-4AC5-80D5-265D4EC51E38}" destId="{0E97BCB8-9065-4CCD-950C-278CDBFE9A12}" srcOrd="9" destOrd="0" presId="urn:microsoft.com/office/officeart/2005/8/layout/default#1"/>
    <dgm:cxn modelId="{D255BF12-F7EC-4EA7-94F5-FDB477E8380D}" type="presParOf" srcId="{DB7ECEFD-223F-4AC5-80D5-265D4EC51E38}" destId="{493A0838-5389-462B-BBBC-B63E87521FF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1959F-822B-3646-83AB-783362AAC603}">
      <dsp:nvSpPr>
        <dsp:cNvPr id="0" name=""/>
        <dsp:cNvSpPr/>
      </dsp:nvSpPr>
      <dsp:spPr>
        <a:xfrm rot="10800000">
          <a:off x="2059326" y="886"/>
          <a:ext cx="7282010" cy="803334"/>
        </a:xfrm>
        <a:prstGeom prst="homePlate">
          <a:avLst/>
        </a:prstGeom>
        <a:solidFill>
          <a:schemeClr val="bg1">
            <a:lumMod val="8500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248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</a:t>
          </a: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rPr>
            <a:t>жидаемая пр</a:t>
          </a: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одолжительность жизни 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2260159" y="886"/>
        <a:ext cx="7081177" cy="803334"/>
      </dsp:txXfrm>
    </dsp:sp>
    <dsp:sp modelId="{D69FA179-B48A-CF41-8F14-ACF2838A410B}">
      <dsp:nvSpPr>
        <dsp:cNvPr id="0" name=""/>
        <dsp:cNvSpPr/>
      </dsp:nvSpPr>
      <dsp:spPr>
        <a:xfrm>
          <a:off x="1645531" y="886"/>
          <a:ext cx="803334" cy="803334"/>
        </a:xfrm>
        <a:prstGeom prst="ellipse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F23C9-35EA-8B4F-B373-D35F407364FC}">
      <dsp:nvSpPr>
        <dsp:cNvPr id="0" name=""/>
        <dsp:cNvSpPr/>
      </dsp:nvSpPr>
      <dsp:spPr>
        <a:xfrm rot="10800000">
          <a:off x="2041133" y="1044022"/>
          <a:ext cx="7306267" cy="803334"/>
        </a:xfrm>
        <a:prstGeom prst="homePlate">
          <a:avLst/>
        </a:prstGeom>
        <a:solidFill>
          <a:schemeClr val="bg1">
            <a:lumMod val="8500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248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смертности трудоспособного населения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2241966" y="1044022"/>
        <a:ext cx="7105434" cy="803334"/>
      </dsp:txXfrm>
    </dsp:sp>
    <dsp:sp modelId="{5FF02420-30B0-A049-8AE1-AA958509F51F}">
      <dsp:nvSpPr>
        <dsp:cNvPr id="0" name=""/>
        <dsp:cNvSpPr/>
      </dsp:nvSpPr>
      <dsp:spPr>
        <a:xfrm>
          <a:off x="1639466" y="1044022"/>
          <a:ext cx="803334" cy="803334"/>
        </a:xfrm>
        <a:prstGeom prst="ellipse">
          <a:avLst/>
        </a:prstGeom>
        <a:blipFill rotWithShape="1">
          <a:blip xmlns:r="http://schemas.openxmlformats.org/officeDocument/2006/relationships" r:embed="rId2" cstate="print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A5DB1-163C-B843-BB11-F59880946974}">
      <dsp:nvSpPr>
        <dsp:cNvPr id="0" name=""/>
        <dsp:cNvSpPr/>
      </dsp:nvSpPr>
      <dsp:spPr>
        <a:xfrm rot="10800000">
          <a:off x="2041133" y="2087157"/>
          <a:ext cx="7306267" cy="803334"/>
        </a:xfrm>
        <a:prstGeom prst="homePlate">
          <a:avLst/>
        </a:prstGeom>
        <a:solidFill>
          <a:schemeClr val="bg1">
            <a:lumMod val="8500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248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потребления алкоголя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2241966" y="2087157"/>
        <a:ext cx="7105434" cy="803334"/>
      </dsp:txXfrm>
    </dsp:sp>
    <dsp:sp modelId="{F1394BBF-5D93-B644-BF6E-3A7FB43F8B1A}">
      <dsp:nvSpPr>
        <dsp:cNvPr id="0" name=""/>
        <dsp:cNvSpPr/>
      </dsp:nvSpPr>
      <dsp:spPr>
        <a:xfrm>
          <a:off x="1639466" y="2087157"/>
          <a:ext cx="803334" cy="803334"/>
        </a:xfrm>
        <a:prstGeom prst="ellipse">
          <a:avLst/>
        </a:prstGeom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098CF-2489-514B-8516-B86CF97E17B9}">
      <dsp:nvSpPr>
        <dsp:cNvPr id="0" name=""/>
        <dsp:cNvSpPr/>
      </dsp:nvSpPr>
      <dsp:spPr>
        <a:xfrm rot="10800000">
          <a:off x="2041133" y="3130293"/>
          <a:ext cx="7306267" cy="803334"/>
        </a:xfrm>
        <a:prstGeom prst="homePlate">
          <a:avLst/>
        </a:prstGeom>
        <a:solidFill>
          <a:schemeClr val="bg1">
            <a:lumMod val="8500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248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снижение распространенности </a:t>
          </a:r>
          <a:b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потребления табака</a:t>
          </a:r>
        </a:p>
      </dsp:txBody>
      <dsp:txXfrm rot="10800000">
        <a:off x="2241966" y="3130293"/>
        <a:ext cx="7105434" cy="803334"/>
      </dsp:txXfrm>
    </dsp:sp>
    <dsp:sp modelId="{0BCE8096-692B-2549-A135-A64C0D400DCD}">
      <dsp:nvSpPr>
        <dsp:cNvPr id="0" name=""/>
        <dsp:cNvSpPr/>
      </dsp:nvSpPr>
      <dsp:spPr>
        <a:xfrm>
          <a:off x="1639466" y="3130293"/>
          <a:ext cx="803334" cy="803334"/>
        </a:xfrm>
        <a:prstGeom prst="ellipse">
          <a:avLst/>
        </a:prstGeom>
        <a:blipFill rotWithShape="1">
          <a:blip xmlns:r="http://schemas.openxmlformats.org/officeDocument/2006/relationships" r:embed="rId4" cstate="print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7359D-06F5-6248-9C06-BA4CB3E97B17}">
      <dsp:nvSpPr>
        <dsp:cNvPr id="0" name=""/>
        <dsp:cNvSpPr/>
      </dsp:nvSpPr>
      <dsp:spPr>
        <a:xfrm rot="10800000">
          <a:off x="2041133" y="4173428"/>
          <a:ext cx="7306267" cy="803334"/>
        </a:xfrm>
        <a:prstGeom prst="homePlate">
          <a:avLst/>
        </a:prstGeom>
        <a:solidFill>
          <a:schemeClr val="bg1">
            <a:lumMod val="8500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248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rPr>
            <a:t>увеличение обращаемости в медицинские организации по вопросам ЗОЖ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2241966" y="4173428"/>
        <a:ext cx="7105434" cy="803334"/>
      </dsp:txXfrm>
    </dsp:sp>
    <dsp:sp modelId="{A3A703C8-BAA5-4B4F-8432-8D27C7EE535E}">
      <dsp:nvSpPr>
        <dsp:cNvPr id="0" name=""/>
        <dsp:cNvSpPr/>
      </dsp:nvSpPr>
      <dsp:spPr>
        <a:xfrm>
          <a:off x="1639466" y="4173428"/>
          <a:ext cx="803334" cy="80333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3CFF9-D545-48D9-89EE-A37D259FC55E}">
      <dsp:nvSpPr>
        <dsp:cNvPr id="0" name=""/>
        <dsp:cNvSpPr/>
      </dsp:nvSpPr>
      <dsp:spPr>
        <a:xfrm>
          <a:off x="59219" y="154464"/>
          <a:ext cx="3657806" cy="21946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НОВАЯ МОДЕЛЬ </a:t>
          </a:r>
          <a:r>
            <a:rPr lang="ru-RU" sz="22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центров общественного здоровья</a:t>
          </a:r>
          <a:endParaRPr lang="ru-RU" sz="2200" kern="1200" dirty="0"/>
        </a:p>
      </dsp:txBody>
      <dsp:txXfrm>
        <a:off x="59219" y="154464"/>
        <a:ext cx="3657806" cy="2194684"/>
      </dsp:txXfrm>
    </dsp:sp>
    <dsp:sp modelId="{CEA43791-D12E-4C67-80F2-E947DAED5DD8}">
      <dsp:nvSpPr>
        <dsp:cNvPr id="0" name=""/>
        <dsp:cNvSpPr/>
      </dsp:nvSpPr>
      <dsp:spPr>
        <a:xfrm>
          <a:off x="3994654" y="160828"/>
          <a:ext cx="3657806" cy="21946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II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РЕГИОНАЛЬНЫЕ и МУНИЦИПАЛЬНЫЕ </a:t>
          </a:r>
          <a:b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программы</a:t>
          </a:r>
          <a:endParaRPr lang="ru-RU" sz="2200" kern="1200" dirty="0"/>
        </a:p>
      </dsp:txBody>
      <dsp:txXfrm>
        <a:off x="3994654" y="160828"/>
        <a:ext cx="3657806" cy="2194684"/>
      </dsp:txXfrm>
    </dsp:sp>
    <dsp:sp modelId="{E8C7A22F-EB06-4896-B159-6AE5E15E9347}">
      <dsp:nvSpPr>
        <dsp:cNvPr id="0" name=""/>
        <dsp:cNvSpPr/>
      </dsp:nvSpPr>
      <dsp:spPr>
        <a:xfrm>
          <a:off x="7930783" y="160828"/>
          <a:ext cx="3657806" cy="21946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III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КОРПОРАТИВНЫЕ ПРОГРАММЫ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укрепления здоровья на рабочих местах</a:t>
          </a:r>
          <a:endParaRPr lang="ru-RU" sz="2200" kern="1200" dirty="0"/>
        </a:p>
      </dsp:txBody>
      <dsp:txXfrm>
        <a:off x="7930783" y="160828"/>
        <a:ext cx="3657806" cy="2194684"/>
      </dsp:txXfrm>
    </dsp:sp>
    <dsp:sp modelId="{371BC1C1-C16C-428D-A350-864CF2A777F8}">
      <dsp:nvSpPr>
        <dsp:cNvPr id="0" name=""/>
        <dsp:cNvSpPr/>
      </dsp:nvSpPr>
      <dsp:spPr>
        <a:xfrm>
          <a:off x="0" y="2535996"/>
          <a:ext cx="3657806" cy="21946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НОВЫЕ СПЕЦИАЛИСТЫ </a:t>
          </a:r>
          <a:b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в сфере общественного здоровья</a:t>
          </a:r>
          <a:endParaRPr lang="ru-RU" sz="2200" kern="1200" dirty="0"/>
        </a:p>
      </dsp:txBody>
      <dsp:txXfrm>
        <a:off x="0" y="2535996"/>
        <a:ext cx="3657806" cy="2194684"/>
      </dsp:txXfrm>
    </dsp:sp>
    <dsp:sp modelId="{CA851898-CC2E-4BEA-B65F-094D0D598ACE}">
      <dsp:nvSpPr>
        <dsp:cNvPr id="0" name=""/>
        <dsp:cNvSpPr/>
      </dsp:nvSpPr>
      <dsp:spPr>
        <a:xfrm>
          <a:off x="3954857" y="2539771"/>
          <a:ext cx="3657806" cy="21946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СОВЕРШЕНСТВОВАНИЕ ЗАКОНОДАТЕЛЬСТВА </a:t>
          </a:r>
          <a:b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в сфере общественного здоровья</a:t>
          </a:r>
          <a:endParaRPr lang="ru-RU" sz="2200" kern="1200" dirty="0"/>
        </a:p>
      </dsp:txBody>
      <dsp:txXfrm>
        <a:off x="3954857" y="2539771"/>
        <a:ext cx="3657806" cy="2194684"/>
      </dsp:txXfrm>
    </dsp:sp>
    <dsp:sp modelId="{493A0838-5389-462B-BBBC-B63E87521FF6}">
      <dsp:nvSpPr>
        <dsp:cNvPr id="0" name=""/>
        <dsp:cNvSpPr/>
      </dsp:nvSpPr>
      <dsp:spPr>
        <a:xfrm>
          <a:off x="7930783" y="2532309"/>
          <a:ext cx="3657806" cy="219468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VI</a:t>
          </a: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МОТИВИРОВАНИЕ </a:t>
          </a:r>
          <a:b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к ведению ЗОЖ </a:t>
          </a:r>
          <a:b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>
              <a:latin typeface="Arial" panose="020B0604020202020204" pitchFamily="34" charset="0"/>
              <a:cs typeface="Arial" panose="020B0604020202020204" pitchFamily="34" charset="0"/>
            </a:rPr>
            <a:t>(информационно-коммуникационная кампания)  </a:t>
          </a:r>
          <a:endParaRPr lang="ru-RU" sz="2200" kern="1200" dirty="0"/>
        </a:p>
      </dsp:txBody>
      <dsp:txXfrm>
        <a:off x="7930783" y="2532309"/>
        <a:ext cx="3657806" cy="219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04E9-2751-4870-9D70-3C08AAD52099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18B1-CEC3-427F-88C9-728D1945A3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8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B96F-3D5A-4547-8E94-71BB121721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6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18B1-CEC3-427F-88C9-728D1945A3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7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18B1-CEC3-427F-88C9-728D1945A3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1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18B1-CEC3-427F-88C9-728D1945A3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6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18B1-CEC3-427F-88C9-728D1945A3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0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18B1-CEC3-427F-88C9-728D1945A3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1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B18B1-CEC3-427F-88C9-728D1945A3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3295-294D-4F9D-A8C5-77ECD4689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83F8A5-48B8-49AF-85DD-C0D72BF7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E4742-7874-487C-A988-D7EF1DC5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D0E3-FB68-448E-82B1-228602773962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4896C-088C-46DF-831C-A839B261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5258C-18E8-4818-8C33-B6AC7382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7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FEF14-4A3E-44CE-8CA1-6FA5274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E585F2-E54B-4FCE-8CE9-835794855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EF4DF-A212-4A3C-9E8D-0FD30698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8E272-FEA8-4288-BE45-E05874158970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94EE4-C3AB-4A08-9B76-95D4E684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8A767-CAF5-458C-BFBF-ADD46139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B3DBD9-F4FB-47AC-B69E-5C4D722F3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768875-DAC7-4B10-A1DD-E4EA8372F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9118A-7350-41B4-A935-DDF1D68D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01FA-162E-4160-9C64-32859C66D35B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F650C-542E-4234-B600-018C14F0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A3D78-80D9-4C24-BBEF-E644264B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0EFDB-EF96-4F0A-9A07-7B92E9CC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ED42F-22DB-4FC2-B365-8D944423E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CA212-6285-4099-A42B-C2E34489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AB8C-46A2-4F76-8EDE-92AAE34A6DEF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770E3-9D99-477C-BAD0-444E642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5ED5B-34E1-48A5-8784-AB734E5F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1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3E1F8-807E-4265-AD3C-735F0D08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26272D-4E31-4E20-BC7D-E9F2B2A72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770A2-D67E-4A6C-A9B3-85950BC5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3895-397A-4DFE-953B-E67BB599D6B3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B048A-EB9A-4EC6-BBC6-45E4C707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06016-4349-48B5-8DCA-F50AD52E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4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64D15-81E3-4DE9-AF2D-0A360583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8D694-D75E-40DE-AA44-CF5C1974D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9FEB80-97DA-4F32-9BF3-FA475E857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E9177-4BBE-4A96-8469-8B2FCA5D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7687-9C84-4FC1-857C-17D2C023AA11}" type="datetime1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7E00A5-F61E-42EA-A6D5-CA0A6B38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CFA79-BC9D-4441-A1A0-8032891E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6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545C8-2C8C-4900-842B-1A5250FB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4F379D-26F0-4527-B7FF-1B369FDB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FB62EB-0682-4135-A112-0CA8A6A19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289796-1695-467B-8182-E187B8E7B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9B4A49-EF30-4F5E-B824-C231060B5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D00041-790C-4E82-9061-8616F8BD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29DF-2636-4EB0-B6B9-2079B8C31246}" type="datetime1">
              <a:rPr lang="ru-RU" smtClean="0"/>
              <a:t>17.12.2019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33AA21-F30F-44B1-9DEE-A7DFAF06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A4BBF4-6B86-49F2-BF0D-0094F645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5CC48-F5A5-435B-AFD5-E560C8D5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F1A24C-CDC2-4849-8E57-B8019BEA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91E-B534-4D2C-ACEE-0F6BA7782062}" type="datetime1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B3A43F-5434-4428-9C53-EECBB5C5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375F28-1B68-4FD3-A852-E4BCC69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0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EEBFA-D00B-429E-9810-15212EA7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51B1-DF1B-4812-BAC5-5C33BE6DF088}" type="datetime1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4CD923-1004-46FF-BA45-A548B606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48AAC-AE8A-4D4F-99A9-1DE4B5F7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9C618-E3C5-4256-9F93-DE8A0624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6132D-5C5F-480D-8CA1-13F01D0A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E5D31C-76D7-48CF-B9D8-07C46EAAE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B4EBD-BB12-4FD3-A1B2-3DB95524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744F-8550-45B6-9D1F-BB515B3CB2B7}" type="datetime1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17CD7-33F8-4083-89AE-D50E968E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786100-C5A1-4019-8C48-DBCB3B09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B2090-CFA6-4DCB-B292-C7C3A88B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C90753-B68D-47A2-8867-FFA06214A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8F399-EF61-4942-B020-A7A7B256B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932D6-DE3B-4CB4-ADF0-144AEAB3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CD88-1EF7-4D58-8658-486AC5B76119}" type="datetime1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AD6852-48E6-4C1E-BD59-5CA67D07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2BFDC-5669-4F08-9CBD-28D02454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3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9E3CB-1AAF-4218-92FE-96EB946E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C9845B-1172-4261-80CB-219273EE9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FEFFA-1EDB-4492-98BE-7C489330E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E525-D4FD-45A9-B3F6-C37E9295D6F8}" type="datetime1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7BF3F-15E0-4B54-B994-90794D5F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CD744-03D2-40E9-A041-6DD571812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5A3A-F06B-476C-BBBF-3191523D3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AE13F8-78BF-408C-B56A-627E1CFBE81C}"/>
              </a:ext>
            </a:extLst>
          </p:cNvPr>
          <p:cNvSpPr/>
          <p:nvPr/>
        </p:nvSpPr>
        <p:spPr>
          <a:xfrm rot="5400000">
            <a:off x="5836920" y="502920"/>
            <a:ext cx="518160" cy="12192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EDD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56A35-2EE1-4BA8-BC4B-D617487F8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3" b="22869"/>
          <a:stretch/>
        </p:blipFill>
        <p:spPr>
          <a:xfrm>
            <a:off x="655024" y="421445"/>
            <a:ext cx="2743957" cy="1019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093C5C-D9CD-4C82-99E2-A3AD07A3A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88" y="480989"/>
            <a:ext cx="2195951" cy="900340"/>
          </a:xfrm>
          <a:prstGeom prst="rect">
            <a:avLst/>
          </a:prstGeom>
        </p:spPr>
      </p:pic>
      <p:pic>
        <p:nvPicPr>
          <p:cNvPr id="5" name="Рисунок 4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6BF994C3-F162-4A4A-A3CA-322249151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809" y="556172"/>
            <a:ext cx="2195951" cy="749973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8AEEA0AF-7438-4394-92CD-08819A314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880171"/>
            <a:ext cx="11373853" cy="44596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latin typeface="Times New Roman" pitchFamily="18" charset="0"/>
                <a:ea typeface="+mj-ea"/>
                <a:cs typeface="Times New Roman" pitchFamily="18" charset="0"/>
              </a:rPr>
              <a:t>Роль медицинского добровольчества в структуре общественного здоровья и здравоохранения. Участие волонтерских организаций в региональных, корпоративных и муниципальных программах по общественному здоровью. </a:t>
            </a:r>
            <a:endParaRPr lang="ru-RU" sz="2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Low">
              <a:buNone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Алексей Анатольевич Киселев-Романов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директор Департамента общественного здоровья и коммуникаций Минздрава России</a:t>
            </a: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Low">
              <a:buNone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Кристина Владимировна </a:t>
            </a:r>
            <a:r>
              <a:rPr lang="ru-RU" sz="2200" b="1" dirty="0" err="1">
                <a:latin typeface="Times New Roman" pitchFamily="18" charset="0"/>
                <a:ea typeface="+mj-ea"/>
                <a:cs typeface="Times New Roman" pitchFamily="18" charset="0"/>
              </a:rPr>
              <a:t>Сошкина</a:t>
            </a:r>
            <a:r>
              <a:rPr lang="ru-RU" sz="2200" dirty="0">
                <a:latin typeface="Times New Roman" pitchFamily="18" charset="0"/>
                <a:ea typeface="+mj-ea"/>
                <a:cs typeface="Times New Roman" pitchFamily="18" charset="0"/>
              </a:rPr>
              <a:t> – заместитель директора Департамента общественного здоровья и коммуникаций Минздрава России</a:t>
            </a:r>
          </a:p>
          <a:p>
            <a:pPr marL="0" indent="0" algn="justLow">
              <a:buNone/>
            </a:pPr>
            <a:r>
              <a:rPr lang="ru-RU" sz="2200" b="1" dirty="0">
                <a:latin typeface="Times New Roman" pitchFamily="18" charset="0"/>
                <a:ea typeface="+mj-ea"/>
                <a:cs typeface="Times New Roman" pitchFamily="18" charset="0"/>
              </a:rPr>
              <a:t>Павел Олегович Савчук </a:t>
            </a:r>
            <a:r>
              <a:rPr lang="ru-RU" sz="2200" dirty="0">
                <a:latin typeface="Times New Roman" pitchFamily="18" charset="0"/>
                <a:ea typeface="+mj-ea"/>
                <a:cs typeface="Times New Roman" pitchFamily="18" charset="0"/>
              </a:rPr>
              <a:t>– заместитель директора Федерального центра поддержки добровольчества и наставничества в сфере охраны здоровья Минздрава России; председатель ВОД «</a:t>
            </a:r>
            <a:r>
              <a:rPr lang="ru-RU" sz="2200">
                <a:latin typeface="Times New Roman" pitchFamily="18" charset="0"/>
                <a:ea typeface="+mj-ea"/>
                <a:cs typeface="Times New Roman" pitchFamily="18" charset="0"/>
              </a:rPr>
              <a:t>Волонтеры-медики»</a:t>
            </a:r>
            <a:endParaRPr lang="ru-RU" sz="2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17 декабря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116796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62D1BD-DFB1-4940-85D7-D6CD0A3E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02548C-FF73-4BA2-BED0-493B3608DA56}"/>
              </a:ext>
            </a:extLst>
          </p:cNvPr>
          <p:cNvSpPr/>
          <p:nvPr/>
        </p:nvSpPr>
        <p:spPr>
          <a:xfrm>
            <a:off x="0" y="-13596"/>
            <a:ext cx="12192000" cy="315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99AE1F-F2F7-48F6-84AD-23F2243D50A7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370686E-CF11-4F97-8359-FEB432F831BD}"/>
              </a:ext>
            </a:extLst>
          </p:cNvPr>
          <p:cNvSpPr/>
          <p:nvPr/>
        </p:nvSpPr>
        <p:spPr>
          <a:xfrm>
            <a:off x="791110" y="511210"/>
            <a:ext cx="10849510" cy="11570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ЗОЖ и занятий физической культурой, профилактика зависимостей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здоровой жизни до 80 лет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CC0F070-C319-4239-9B97-98ADBC6AF077}"/>
              </a:ext>
            </a:extLst>
          </p:cNvPr>
          <p:cNvSpPr/>
          <p:nvPr/>
        </p:nvSpPr>
        <p:spPr>
          <a:xfrm>
            <a:off x="5675276" y="1668231"/>
            <a:ext cx="1081177" cy="9657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CBE60E5-4837-4B23-9605-774565E681E0}"/>
              </a:ext>
            </a:extLst>
          </p:cNvPr>
          <p:cNvSpPr/>
          <p:nvPr/>
        </p:nvSpPr>
        <p:spPr>
          <a:xfrm>
            <a:off x="791110" y="2551990"/>
            <a:ext cx="5147094" cy="24324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F2FAADC-26AD-46D5-B79B-2706F230DFBB}"/>
              </a:ext>
            </a:extLst>
          </p:cNvPr>
          <p:cNvSpPr/>
          <p:nvPr/>
        </p:nvSpPr>
        <p:spPr>
          <a:xfrm>
            <a:off x="6493526" y="2551990"/>
            <a:ext cx="5147094" cy="24324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670E7EF-2DC9-4973-BA08-C326B5A662D9}"/>
              </a:ext>
            </a:extLst>
          </p:cNvPr>
          <p:cNvSpPr/>
          <p:nvPr/>
        </p:nvSpPr>
        <p:spPr>
          <a:xfrm>
            <a:off x="966159" y="2776093"/>
            <a:ext cx="4830792" cy="20131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13 000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мероприятий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11 000 000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массовых зарядок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всероссийских профилактических   акций ежегодно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0AEA25-AB45-474C-A265-D753D39718B5}"/>
              </a:ext>
            </a:extLst>
          </p:cNvPr>
          <p:cNvSpPr/>
          <p:nvPr/>
        </p:nvSpPr>
        <p:spPr>
          <a:xfrm>
            <a:off x="6743531" y="2776093"/>
            <a:ext cx="4657359" cy="20093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 ценностей ЗОЖ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«Будь здоров»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реализации муниципальной и корпоративной программ по общественному здоровью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951FD1-301E-49D5-814F-5DC039104D6E}"/>
              </a:ext>
            </a:extLst>
          </p:cNvPr>
          <p:cNvCxnSpPr>
            <a:cxnSpLocks/>
          </p:cNvCxnSpPr>
          <p:nvPr/>
        </p:nvCxnSpPr>
        <p:spPr>
          <a:xfrm>
            <a:off x="791110" y="5346769"/>
            <a:ext cx="10849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B46C55-FFCA-4695-9B71-7C75664AFF46}"/>
              </a:ext>
            </a:extLst>
          </p:cNvPr>
          <p:cNvSpPr txBox="1"/>
          <p:nvPr/>
        </p:nvSpPr>
        <p:spPr>
          <a:xfrm>
            <a:off x="4672140" y="5023893"/>
            <a:ext cx="308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B3D58-D53B-423C-A605-349F756D9A23}"/>
              </a:ext>
            </a:extLst>
          </p:cNvPr>
          <p:cNvSpPr txBox="1"/>
          <p:nvPr/>
        </p:nvSpPr>
        <p:spPr>
          <a:xfrm>
            <a:off x="930749" y="5398807"/>
            <a:ext cx="5007456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снижение смертности населения трудоспособного 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обращаемости граждан в медицинские организации по вопросам ЗОЖ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25B732-0554-4912-9DAE-D726EA444153}"/>
              </a:ext>
            </a:extLst>
          </p:cNvPr>
          <p:cNvSpPr txBox="1"/>
          <p:nvPr/>
        </p:nvSpPr>
        <p:spPr>
          <a:xfrm>
            <a:off x="6568930" y="5410665"/>
            <a:ext cx="5007456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ведущих здоровый образ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доли граждан, систематически занимающихся физической культурой и спортом </a:t>
            </a:r>
          </a:p>
        </p:txBody>
      </p:sp>
    </p:spTree>
    <p:extLst>
      <p:ext uri="{BB962C8B-B14F-4D97-AF65-F5344CB8AC3E}">
        <p14:creationId xmlns:p14="http://schemas.microsoft.com/office/powerpoint/2010/main" val="269678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C5D5A4-E5A2-42B5-BF73-93AA38B6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FC7AFD-9B4C-4BD0-B85A-4C2C92BC30BF}"/>
              </a:ext>
            </a:extLst>
          </p:cNvPr>
          <p:cNvSpPr/>
          <p:nvPr/>
        </p:nvSpPr>
        <p:spPr>
          <a:xfrm>
            <a:off x="0" y="-13596"/>
            <a:ext cx="12192000" cy="315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183C32-A094-48D2-90D8-6B7B954AE8D2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5FB33-7B02-4B2D-BDB8-1DB111780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3" y="385534"/>
            <a:ext cx="9562911" cy="60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9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7F6255-07B5-4CC6-BD2C-CC436A37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9790CD-6851-42C4-AD3C-24D5E87AC3BC}"/>
              </a:ext>
            </a:extLst>
          </p:cNvPr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395425-91BB-4312-817E-800A9CF8DC02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F7B47C-0D0C-415D-9223-6D89F412F4B5}"/>
              </a:ext>
            </a:extLst>
          </p:cNvPr>
          <p:cNvSpPr/>
          <p:nvPr/>
        </p:nvSpPr>
        <p:spPr>
          <a:xfrm rot="5400000">
            <a:off x="5977491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58DFC-D653-451B-B8F5-13D96D852DF7}"/>
              </a:ext>
            </a:extLst>
          </p:cNvPr>
          <p:cNvSpPr txBox="1"/>
          <p:nvPr/>
        </p:nvSpPr>
        <p:spPr>
          <a:xfrm>
            <a:off x="2992123" y="440217"/>
            <a:ext cx="56781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Успешные кейсы взаимодействия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E4076C6-F001-483D-AD62-61AD3A2C8295}"/>
              </a:ext>
            </a:extLst>
          </p:cNvPr>
          <p:cNvSpPr/>
          <p:nvPr/>
        </p:nvSpPr>
        <p:spPr>
          <a:xfrm>
            <a:off x="549570" y="1099415"/>
            <a:ext cx="2573192" cy="35415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A5A7AB4-6A2C-4036-BF0F-8122B55C5429}"/>
              </a:ext>
            </a:extLst>
          </p:cNvPr>
          <p:cNvSpPr/>
          <p:nvPr/>
        </p:nvSpPr>
        <p:spPr>
          <a:xfrm>
            <a:off x="3391596" y="1099415"/>
            <a:ext cx="2573192" cy="35415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21DD8DA-0C32-4109-BF52-F3D62F13B162}"/>
              </a:ext>
            </a:extLst>
          </p:cNvPr>
          <p:cNvSpPr/>
          <p:nvPr/>
        </p:nvSpPr>
        <p:spPr>
          <a:xfrm>
            <a:off x="6371529" y="1099414"/>
            <a:ext cx="2598579" cy="35415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017A8E4-66E3-48DD-A788-3B2CE9B2ACEF}"/>
              </a:ext>
            </a:extLst>
          </p:cNvPr>
          <p:cNvSpPr/>
          <p:nvPr/>
        </p:nvSpPr>
        <p:spPr>
          <a:xfrm>
            <a:off x="9213555" y="1099413"/>
            <a:ext cx="2573192" cy="35415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7311ECA-E02D-442A-82D4-7CCFB1C41DF1}"/>
              </a:ext>
            </a:extLst>
          </p:cNvPr>
          <p:cNvSpPr/>
          <p:nvPr/>
        </p:nvSpPr>
        <p:spPr>
          <a:xfrm>
            <a:off x="722709" y="2190616"/>
            <a:ext cx="2226913" cy="22951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этапов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команд-участниц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млн. шагов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1 этап</a:t>
            </a:r>
            <a:endParaRPr lang="ru-RU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889F7ED-EA2B-4563-84A2-EA27CCA8AB71}"/>
              </a:ext>
            </a:extLst>
          </p:cNvPr>
          <p:cNvSpPr/>
          <p:nvPr/>
        </p:nvSpPr>
        <p:spPr>
          <a:xfrm>
            <a:off x="3554890" y="1645017"/>
            <a:ext cx="2226913" cy="2840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дней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регионов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2 750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форматов работы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0C33037-E6CE-4A74-B4D5-4FE3713DD40D}"/>
              </a:ext>
            </a:extLst>
          </p:cNvPr>
          <p:cNvSpPr/>
          <p:nvPr/>
        </p:nvSpPr>
        <p:spPr>
          <a:xfrm>
            <a:off x="6432297" y="1645016"/>
            <a:ext cx="2454317" cy="2840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дней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регионов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</a:t>
            </a:r>
            <a:r>
              <a:rPr lang="ru-RU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ru-RU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</a:t>
            </a:r>
            <a:r>
              <a:rPr lang="ru-RU" sz="1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Всероссийский форум</a:t>
            </a:r>
            <a:endParaRPr lang="ru-RU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3ABCEC4-E967-46E3-94CC-09CCF132D5E0}"/>
              </a:ext>
            </a:extLst>
          </p:cNvPr>
          <p:cNvSpPr/>
          <p:nvPr/>
        </p:nvSpPr>
        <p:spPr>
          <a:xfrm>
            <a:off x="9403195" y="1828799"/>
            <a:ext cx="2226913" cy="26569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регионов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форматов работы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DEB8ED-8E2C-49C2-B307-B69E9741D193}"/>
              </a:ext>
            </a:extLst>
          </p:cNvPr>
          <p:cNvSpPr txBox="1"/>
          <p:nvPr/>
        </p:nvSpPr>
        <p:spPr>
          <a:xfrm>
            <a:off x="838699" y="1183351"/>
            <a:ext cx="1954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Марафон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«Заряжайся 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30172-E4B1-4324-9834-A84BC45DB1BE}"/>
              </a:ext>
            </a:extLst>
          </p:cNvPr>
          <p:cNvSpPr txBox="1"/>
          <p:nvPr/>
        </p:nvSpPr>
        <p:spPr>
          <a:xfrm>
            <a:off x="3676313" y="1183351"/>
            <a:ext cx="19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«Будь здоров!»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12E2-0806-436E-95DC-8A12C532AD48}"/>
              </a:ext>
            </a:extLst>
          </p:cNvPr>
          <p:cNvSpPr txBox="1"/>
          <p:nvPr/>
        </p:nvSpPr>
        <p:spPr>
          <a:xfrm>
            <a:off x="6497291" y="1214700"/>
            <a:ext cx="237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«СТОП ВИЧ/СПИД»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5A8FE-00B9-4ECF-A4D4-FC312AA19267}"/>
              </a:ext>
            </a:extLst>
          </p:cNvPr>
          <p:cNvSpPr txBox="1"/>
          <p:nvPr/>
        </p:nvSpPr>
        <p:spPr>
          <a:xfrm>
            <a:off x="9675333" y="1178842"/>
            <a:ext cx="168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Соль+йод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сбережет»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9DA2CF-12A4-4E96-B965-4EDC5192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9" y="4902314"/>
            <a:ext cx="2318204" cy="17295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4A1F3-F86A-40B1-8967-197522706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81" y="4902314"/>
            <a:ext cx="2306021" cy="17295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E9F960B-4612-4B04-BCCF-FC88F41D5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87" y="4880186"/>
            <a:ext cx="2370646" cy="175164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9C7015-5FD3-4045-BEA2-3BB1D309F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506" y="4870937"/>
            <a:ext cx="2352953" cy="17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9DDA38-668A-451F-AA63-575DDA4A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C5A02D-7AAF-4823-9594-B946E6E11C7B}"/>
              </a:ext>
            </a:extLst>
          </p:cNvPr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B45B9E-7F0A-4830-838B-E6393EFD0638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22F2753-7239-452B-91BE-C7A7F2745DE9}"/>
              </a:ext>
            </a:extLst>
          </p:cNvPr>
          <p:cNvSpPr/>
          <p:nvPr/>
        </p:nvSpPr>
        <p:spPr>
          <a:xfrm rot="5400000">
            <a:off x="5977491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7FF07-45B4-4BB6-BEF2-8467D18E7907}"/>
              </a:ext>
            </a:extLst>
          </p:cNvPr>
          <p:cNvSpPr txBox="1"/>
          <p:nvPr/>
        </p:nvSpPr>
        <p:spPr>
          <a:xfrm>
            <a:off x="3735418" y="509874"/>
            <a:ext cx="47211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Муниципальные программы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122294-1A37-4A1F-92EC-E9A45A64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2" y="4973466"/>
            <a:ext cx="2110590" cy="15294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280DE3-1051-47D4-B819-0ADA396B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11" y="4940408"/>
            <a:ext cx="2132962" cy="152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DB0156-18A5-46DB-A1A3-4E9F7CA8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15" y="4960378"/>
            <a:ext cx="2160115" cy="14640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BE09F4-B7FE-4EB0-A98D-B42E88816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230" y="4993905"/>
            <a:ext cx="2132961" cy="14885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509B62-C4B5-4110-AFA3-9DF451C8E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37" y="1002101"/>
            <a:ext cx="10916210" cy="36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C79ADD8-3D82-4044-87AE-4D454FDF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357F00-FAE0-44C2-B62C-773CEF07B352}"/>
              </a:ext>
            </a:extLst>
          </p:cNvPr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6388D1-7171-43F4-AA1D-4845EE155FE6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525D32-E4A5-4952-82C0-3D829DF42374}"/>
              </a:ext>
            </a:extLst>
          </p:cNvPr>
          <p:cNvSpPr/>
          <p:nvPr/>
        </p:nvSpPr>
        <p:spPr>
          <a:xfrm rot="5400000">
            <a:off x="5977491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655486-2EA5-4E89-9D49-38BC7959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53" y="969261"/>
            <a:ext cx="9613181" cy="5752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BA9C1-4B04-4315-B7A6-C0576E81EB3B}"/>
              </a:ext>
            </a:extLst>
          </p:cNvPr>
          <p:cNvSpPr txBox="1"/>
          <p:nvPr/>
        </p:nvSpPr>
        <p:spPr>
          <a:xfrm>
            <a:off x="2427378" y="405339"/>
            <a:ext cx="7372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Взаимодействие с трудовыми коллективами</a:t>
            </a:r>
          </a:p>
        </p:txBody>
      </p:sp>
    </p:spTree>
    <p:extLst>
      <p:ext uri="{BB962C8B-B14F-4D97-AF65-F5344CB8AC3E}">
        <p14:creationId xmlns:p14="http://schemas.microsoft.com/office/powerpoint/2010/main" val="227009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FE2D4F-538C-40F7-8517-D70B289D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49656-01C7-4A55-BC13-43CEFBDC4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4052"/>
          <a:stretch/>
        </p:blipFill>
        <p:spPr>
          <a:xfrm>
            <a:off x="1004047" y="-91758"/>
            <a:ext cx="10257143" cy="694975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2A0281-CCBC-422C-A675-18712923AF27}"/>
              </a:ext>
            </a:extLst>
          </p:cNvPr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3F30D-DBC0-49C2-A0B5-96D7FD988924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35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98A1A05-79AE-47F8-8597-FEF18285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2BBEFE-9777-4EED-8ACA-7E7245E948A2}"/>
              </a:ext>
            </a:extLst>
          </p:cNvPr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303ACF-A7ED-4980-A965-434C7FECD77F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ACDBA3-A300-43A8-88C8-3E0554B318EF}"/>
              </a:ext>
            </a:extLst>
          </p:cNvPr>
          <p:cNvSpPr/>
          <p:nvPr/>
        </p:nvSpPr>
        <p:spPr>
          <a:xfrm rot="5400000">
            <a:off x="5977491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E86C2-B297-4050-9698-A1034FA11BCD}"/>
              </a:ext>
            </a:extLst>
          </p:cNvPr>
          <p:cNvSpPr txBox="1"/>
          <p:nvPr/>
        </p:nvSpPr>
        <p:spPr>
          <a:xfrm>
            <a:off x="1368512" y="384334"/>
            <a:ext cx="9320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Дорожная карта по развитию корпоративной программы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95331EB-66E7-49BC-9C46-CF47CC9B9176}"/>
              </a:ext>
            </a:extLst>
          </p:cNvPr>
          <p:cNvSpPr/>
          <p:nvPr/>
        </p:nvSpPr>
        <p:spPr>
          <a:xfrm>
            <a:off x="572340" y="1032130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основ корпоративной программы руководству Центра медицинской профилактики.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1E7CF83-FB82-49D1-B6D0-8DFDB9C40920}"/>
              </a:ext>
            </a:extLst>
          </p:cNvPr>
          <p:cNvSpPr/>
          <p:nvPr/>
        </p:nvSpPr>
        <p:spPr>
          <a:xfrm>
            <a:off x="572340" y="1848886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Приглашение представителей ЦМП на мероприятие ВОД «Волонтеры-медики» с целью демонстрации формата деятельности добровольцев.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C980406-5841-4EF5-ADB2-CC96EEFCF5D7}"/>
              </a:ext>
            </a:extLst>
          </p:cNvPr>
          <p:cNvSpPr/>
          <p:nvPr/>
        </p:nvSpPr>
        <p:spPr>
          <a:xfrm>
            <a:off x="572340" y="2623926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сотрудничества с организацией и выбор уровня реализации программы.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4AADFF2-5E91-43FE-BDAB-267B7A54DE70}"/>
              </a:ext>
            </a:extLst>
          </p:cNvPr>
          <p:cNvSpPr/>
          <p:nvPr/>
        </p:nvSpPr>
        <p:spPr>
          <a:xfrm>
            <a:off x="572340" y="3403722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первичного анкетирования сотрудников.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DB13BC7-E74C-4117-A598-B7CFD0FB4F1E}"/>
              </a:ext>
            </a:extLst>
          </p:cNvPr>
          <p:cNvSpPr/>
          <p:nvPr/>
        </p:nvSpPr>
        <p:spPr>
          <a:xfrm>
            <a:off x="572340" y="4179001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тематического плана проведения мероприятий и непосредственное проведение мероприятий.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761215C-5545-482B-9AA7-10A3571DC251}"/>
              </a:ext>
            </a:extLst>
          </p:cNvPr>
          <p:cNvSpPr/>
          <p:nvPr/>
        </p:nvSpPr>
        <p:spPr>
          <a:xfrm>
            <a:off x="572340" y="4996677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повторного анкетирования сотрудников и анализ вовлеченности сотрудников в тему здорового образа жизни.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DF7EB92-D9D3-4D40-8990-C65F2BE7FCB8}"/>
              </a:ext>
            </a:extLst>
          </p:cNvPr>
          <p:cNvSpPr/>
          <p:nvPr/>
        </p:nvSpPr>
        <p:spPr>
          <a:xfrm>
            <a:off x="572340" y="5813433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встречи по итогам реализации основ корпоративной программы.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B105A2F-6AD9-4B42-B364-0ADB91EC28B6}"/>
              </a:ext>
            </a:extLst>
          </p:cNvPr>
          <p:cNvSpPr/>
          <p:nvPr/>
        </p:nvSpPr>
        <p:spPr>
          <a:xfrm>
            <a:off x="7505562" y="1487564"/>
            <a:ext cx="3426388" cy="22160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волонтеров вопросам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венного здоровья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F5ADA15-F0C1-414B-8522-811C602D1814}"/>
              </a:ext>
            </a:extLst>
          </p:cNvPr>
          <p:cNvSpPr/>
          <p:nvPr/>
        </p:nvSpPr>
        <p:spPr>
          <a:xfrm>
            <a:off x="4562210" y="1501158"/>
            <a:ext cx="3426388" cy="22160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функциональных обязанностей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1190FE-A0FE-49ED-BE22-FE3C07CD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844262-F3F7-41C0-A297-AD035191BD8A}"/>
              </a:ext>
            </a:extLst>
          </p:cNvPr>
          <p:cNvSpPr/>
          <p:nvPr/>
        </p:nvSpPr>
        <p:spPr>
          <a:xfrm>
            <a:off x="0" y="-13596"/>
            <a:ext cx="12192000" cy="315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F6D2E8-FDD5-47F4-A208-6F088B71FD9C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356D7-EEF0-4FBA-A5FD-4C1D037C1A0F}"/>
              </a:ext>
            </a:extLst>
          </p:cNvPr>
          <p:cNvSpPr txBox="1"/>
          <p:nvPr/>
        </p:nvSpPr>
        <p:spPr>
          <a:xfrm>
            <a:off x="1352691" y="463751"/>
            <a:ext cx="887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Механизм вовлечения добровольческих организаций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FB9C9CC-9BC9-44B2-BEEC-D859D91896B9}"/>
              </a:ext>
            </a:extLst>
          </p:cNvPr>
          <p:cNvSpPr/>
          <p:nvPr/>
        </p:nvSpPr>
        <p:spPr>
          <a:xfrm>
            <a:off x="1736688" y="1514752"/>
            <a:ext cx="3426388" cy="22160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контакта с волонтерской организацией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E63EF4C-9BEA-413A-80FA-679E974770C8}"/>
              </a:ext>
            </a:extLst>
          </p:cNvPr>
          <p:cNvSpPr/>
          <p:nvPr/>
        </p:nvSpPr>
        <p:spPr>
          <a:xfrm>
            <a:off x="5792368" y="3990168"/>
            <a:ext cx="3426388" cy="22160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формиро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вании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мотива-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ционной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программы волонтеров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DDAAE25-C1E6-422B-A9CE-D4D7A17FF4C8}"/>
              </a:ext>
            </a:extLst>
          </p:cNvPr>
          <p:cNvSpPr/>
          <p:nvPr/>
        </p:nvSpPr>
        <p:spPr>
          <a:xfrm>
            <a:off x="2966846" y="4003762"/>
            <a:ext cx="3426388" cy="221606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Оказание поддержки добровольческим организациям</a:t>
            </a:r>
          </a:p>
        </p:txBody>
      </p:sp>
    </p:spTree>
    <p:extLst>
      <p:ext uri="{BB962C8B-B14F-4D97-AF65-F5344CB8AC3E}">
        <p14:creationId xmlns:p14="http://schemas.microsoft.com/office/powerpoint/2010/main" val="261038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652B3C-A2FC-474B-919E-CF3C94B5415D}"/>
              </a:ext>
            </a:extLst>
          </p:cNvPr>
          <p:cNvSpPr/>
          <p:nvPr/>
        </p:nvSpPr>
        <p:spPr>
          <a:xfrm>
            <a:off x="251859" y="272302"/>
            <a:ext cx="1172357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График вебинаров для ответственных сотрудников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CE266E-9C6D-4DB8-96AE-D751C0C2CDEB}"/>
              </a:ext>
            </a:extLst>
          </p:cNvPr>
          <p:cNvSpPr/>
          <p:nvPr/>
        </p:nvSpPr>
        <p:spPr>
          <a:xfrm>
            <a:off x="336078" y="1766029"/>
            <a:ext cx="11555127" cy="365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18.12.2019 11:00 (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мск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«Эффективная координация и выстраивание волонтерской деятельности по популяризации здорового образа жизни и профилактики заболеваний. Взаимодействие с организациями-донорами волонтеров. 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образовательных организациях.» </a:t>
            </a:r>
            <a:r>
              <a:rPr lang="ru-RU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Ю.С. Раковская, В.С. Белякова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19.12.2019 11:00 (</a:t>
            </a:r>
            <a:r>
              <a:rPr lang="ru-RU" sz="20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мск</a:t>
            </a: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defRPr/>
            </a:pPr>
            <a:r>
              <a:rPr lang="ru-RU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«Реализация стратегии поддержки добровольческой деятельности в сфере охраны здоровья в субъектах РФ. Результаты взаимодействия органов исполнительной власти с волонтерскими организациями за 2019 год. Лучшие практики» </a:t>
            </a:r>
            <a:r>
              <a:rPr lang="ru-RU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Г.Г. Надарейшвили, П.О. Савчук, В.С. Белякова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977491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3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F3627C-AEDD-4A48-ADD8-DAABF2206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59" y="279465"/>
            <a:ext cx="1630474" cy="166041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6A64DE-0F8A-4F1B-BB68-8A4C2E650CF7}"/>
              </a:ext>
            </a:extLst>
          </p:cNvPr>
          <p:cNvSpPr/>
          <p:nvPr/>
        </p:nvSpPr>
        <p:spPr>
          <a:xfrm>
            <a:off x="1274326" y="1478885"/>
            <a:ext cx="10086109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b="1" spc="-1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spc="-15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центр поддержки добровольчества</a:t>
            </a: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наставничества в сфере охраны здоровья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E8A6E1-E9B7-4200-B3D2-D15AED76B573}"/>
              </a:ext>
            </a:extLst>
          </p:cNvPr>
          <p:cNvSpPr/>
          <p:nvPr/>
        </p:nvSpPr>
        <p:spPr>
          <a:xfrm>
            <a:off x="612735" y="4207764"/>
            <a:ext cx="11236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Телефон:</a:t>
            </a:r>
            <a:r>
              <a:rPr lang="ru-RU" sz="2800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 +7</a:t>
            </a:r>
            <a:r>
              <a:rPr lang="en-US" sz="2800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(499) 397-79-16 </a:t>
            </a:r>
            <a:endParaRPr lang="en-GB" sz="2800" dirty="0"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	         +7 (926) 157-94-56</a:t>
            </a:r>
            <a:endParaRPr lang="ru-RU" sz="2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Электронная почта:</a:t>
            </a:r>
            <a:r>
              <a:rPr lang="ru-RU" sz="2800" dirty="0"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 fcpd@rosminzdrav.ru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223764-825D-4713-A840-A8B6BCA51CC8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446D5-6B14-4F6A-992A-5DF45F50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4AB653-BD75-4905-ABC4-61B42517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777E05-0220-453B-99C9-BC5D7609D906}"/>
              </a:ext>
            </a:extLst>
          </p:cNvPr>
          <p:cNvSpPr/>
          <p:nvPr/>
        </p:nvSpPr>
        <p:spPr>
          <a:xfrm>
            <a:off x="0" y="-13596"/>
            <a:ext cx="12192000" cy="315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6D8BDB-2E8A-4B82-A3F1-232737D40B67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BB28C98-548D-497A-A560-47E23262C56E}"/>
              </a:ext>
            </a:extLst>
          </p:cNvPr>
          <p:cNvSpPr/>
          <p:nvPr/>
        </p:nvSpPr>
        <p:spPr>
          <a:xfrm>
            <a:off x="671245" y="2078841"/>
            <a:ext cx="10849510" cy="1157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здоровье 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медико-социальный потенциал развития общества, включающий физическое, репродуктивное, психическое и духовное здоровье, измеряемый показателями состояния здоровья населения.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C957C-8B38-436C-8BCC-2E751E8AE6DB}"/>
              </a:ext>
            </a:extLst>
          </p:cNvPr>
          <p:cNvSpPr txBox="1"/>
          <p:nvPr/>
        </p:nvSpPr>
        <p:spPr>
          <a:xfrm>
            <a:off x="2464680" y="480465"/>
            <a:ext cx="6843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Национальный проект «Демография»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D4E5F-A10C-44B3-9C79-06BA4130C312}"/>
              </a:ext>
            </a:extLst>
          </p:cNvPr>
          <p:cNvSpPr txBox="1"/>
          <p:nvPr/>
        </p:nvSpPr>
        <p:spPr>
          <a:xfrm>
            <a:off x="671245" y="1030356"/>
            <a:ext cx="1084951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системы мотивации граждан к здоровому образу жизни, включая здоровое питание и отказ от вредных привычек»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06FDBB6-2AC4-47EF-B8D2-7514FA6C9AAF}"/>
              </a:ext>
            </a:extLst>
          </p:cNvPr>
          <p:cNvCxnSpPr/>
          <p:nvPr/>
        </p:nvCxnSpPr>
        <p:spPr>
          <a:xfrm flipV="1">
            <a:off x="671245" y="3752850"/>
            <a:ext cx="1084951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F77102-1210-42CC-9AFC-7ED793C4355D}"/>
              </a:ext>
            </a:extLst>
          </p:cNvPr>
          <p:cNvSpPr txBox="1"/>
          <p:nvPr/>
        </p:nvSpPr>
        <p:spPr>
          <a:xfrm>
            <a:off x="4000810" y="3360916"/>
            <a:ext cx="4190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Федерального проекта: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800D5-FCED-4049-8747-6BEB6109866B}"/>
              </a:ext>
            </a:extLst>
          </p:cNvPr>
          <p:cNvSpPr txBox="1"/>
          <p:nvPr/>
        </p:nvSpPr>
        <p:spPr>
          <a:xfrm>
            <a:off x="671245" y="4017242"/>
            <a:ext cx="5215205" cy="23534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Мотивирование граждан к ведению ЗОЖ посредством проведения информационно-коммуникационной кампании, а также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38725D-5527-414A-9057-14BA961DCA7B}"/>
              </a:ext>
            </a:extLst>
          </p:cNvPr>
          <p:cNvSpPr txBox="1"/>
          <p:nvPr/>
        </p:nvSpPr>
        <p:spPr>
          <a:xfrm>
            <a:off x="6305550" y="4017242"/>
            <a:ext cx="5215205" cy="20376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66700">
              <a:lnSpc>
                <a:spcPct val="114000"/>
              </a:lnSpc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вовлечения граждан и НКО в мероприятия по укреплению общественного здоровья.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программ укрепления здоровья на рабочем месте (корпоративных программ укрепления здоровья).</a:t>
            </a:r>
          </a:p>
        </p:txBody>
      </p:sp>
    </p:spTree>
    <p:extLst>
      <p:ext uri="{BB962C8B-B14F-4D97-AF65-F5344CB8AC3E}">
        <p14:creationId xmlns:p14="http://schemas.microsoft.com/office/powerpoint/2010/main" val="329308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34B68C-5A26-4515-84AB-572ACCA3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303E2E-54B4-4D9E-BB3F-A8504D019D23}"/>
              </a:ext>
            </a:extLst>
          </p:cNvPr>
          <p:cNvSpPr/>
          <p:nvPr/>
        </p:nvSpPr>
        <p:spPr>
          <a:xfrm>
            <a:off x="0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31718C-7067-491F-B702-886AF6CE610E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3D1EC6-BDF1-45A0-8B39-16FA429BF9DB}"/>
              </a:ext>
            </a:extLst>
          </p:cNvPr>
          <p:cNvSpPr/>
          <p:nvPr/>
        </p:nvSpPr>
        <p:spPr>
          <a:xfrm rot="5400000">
            <a:off x="5977491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7260E-E80A-4986-AE7D-C819030E516A}"/>
              </a:ext>
            </a:extLst>
          </p:cNvPr>
          <p:cNvSpPr txBox="1"/>
          <p:nvPr/>
        </p:nvSpPr>
        <p:spPr>
          <a:xfrm>
            <a:off x="952605" y="498879"/>
            <a:ext cx="10286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Ожидаемые результаты от реализации федерального проекта</a:t>
            </a:r>
          </a:p>
          <a:p>
            <a:pPr algn="ctr"/>
            <a:r>
              <a:rPr lang="ru-RU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2024</a:t>
            </a: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D2152954-74A7-47CE-B427-4769BA11D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249414"/>
              </p:ext>
            </p:extLst>
          </p:nvPr>
        </p:nvGraphicFramePr>
        <p:xfrm>
          <a:off x="2419642" y="1562548"/>
          <a:ext cx="10986868" cy="497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6F2FC64-A474-4534-9A66-BF74A9C43F42}"/>
              </a:ext>
            </a:extLst>
          </p:cNvPr>
          <p:cNvSpPr/>
          <p:nvPr/>
        </p:nvSpPr>
        <p:spPr>
          <a:xfrm>
            <a:off x="362445" y="2298367"/>
            <a:ext cx="38545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  <a:p>
            <a:pPr algn="ctr"/>
            <a:r>
              <a:rPr lang="ru-RU" sz="4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28 %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85FE2AF-CB1E-4E92-8BB7-4BBB0ABC1BF1}"/>
              </a:ext>
            </a:extLst>
          </p:cNvPr>
          <p:cNvSpPr/>
          <p:nvPr/>
        </p:nvSpPr>
        <p:spPr>
          <a:xfrm>
            <a:off x="1601069" y="3699870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9 %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046E736-BF97-484A-9CE0-0566B720A242}"/>
              </a:ext>
            </a:extLst>
          </p:cNvPr>
          <p:cNvSpPr/>
          <p:nvPr/>
        </p:nvSpPr>
        <p:spPr>
          <a:xfrm>
            <a:off x="1601069" y="4704694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3 %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815487-DCE4-4FB9-B658-2591A2AFBC1B}"/>
              </a:ext>
            </a:extLst>
          </p:cNvPr>
          <p:cNvSpPr/>
          <p:nvPr/>
        </p:nvSpPr>
        <p:spPr>
          <a:xfrm>
            <a:off x="1408708" y="5723585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79 %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0FE0A4-3677-42E6-AF42-A36D254AB8E5}"/>
              </a:ext>
            </a:extLst>
          </p:cNvPr>
          <p:cNvSpPr/>
          <p:nvPr/>
        </p:nvSpPr>
        <p:spPr>
          <a:xfrm>
            <a:off x="1139840" y="1375037"/>
            <a:ext cx="2229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78 лет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9" name="Рисунок 28" descr="canstockphoto31589286.jpg">
            <a:extLst>
              <a:ext uri="{FF2B5EF4-FFF2-40B4-BE49-F238E27FC236}">
                <a16:creationId xmlns:a16="http://schemas.microsoft.com/office/drawing/2014/main" id="{ADF4B885-2BA3-457C-9E3D-601470A82D0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4186" y="5735958"/>
            <a:ext cx="914399" cy="8075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638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EC9AAF-9293-4D21-9EE8-8FA93A5D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86ED353-19C5-4837-95EB-02BF2F233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027115"/>
              </p:ext>
            </p:extLst>
          </p:nvPr>
        </p:nvGraphicFramePr>
        <p:xfrm>
          <a:off x="367748" y="1262270"/>
          <a:ext cx="11704982" cy="540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343BC3-2D13-47CF-8915-B474703CD1F3}"/>
              </a:ext>
            </a:extLst>
          </p:cNvPr>
          <p:cNvSpPr/>
          <p:nvPr/>
        </p:nvSpPr>
        <p:spPr>
          <a:xfrm>
            <a:off x="0" y="-13596"/>
            <a:ext cx="12192000" cy="315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23C046-96DA-4CCA-9BAF-7A7047B2E3B2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4BE98-076F-4788-8F33-7DEF851FAC51}"/>
              </a:ext>
            </a:extLst>
          </p:cNvPr>
          <p:cNvSpPr txBox="1"/>
          <p:nvPr/>
        </p:nvSpPr>
        <p:spPr>
          <a:xfrm>
            <a:off x="2029829" y="476603"/>
            <a:ext cx="838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Построение системы общественного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88126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C20252-2A67-42D7-9EFD-01D2EEAF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D08FF-3097-439E-8F3F-9A547381A878}"/>
              </a:ext>
            </a:extLst>
          </p:cNvPr>
          <p:cNvSpPr txBox="1"/>
          <p:nvPr/>
        </p:nvSpPr>
        <p:spPr>
          <a:xfrm>
            <a:off x="667538" y="1314642"/>
            <a:ext cx="363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4" name="Скругленный прямоугольник 10">
            <a:extLst>
              <a:ext uri="{FF2B5EF4-FFF2-40B4-BE49-F238E27FC236}">
                <a16:creationId xmlns:a16="http://schemas.microsoft.com/office/drawing/2014/main" id="{5C40D18A-3D0A-4F40-B670-270CA4365FAE}"/>
              </a:ext>
            </a:extLst>
          </p:cNvPr>
          <p:cNvSpPr/>
          <p:nvPr/>
        </p:nvSpPr>
        <p:spPr>
          <a:xfrm>
            <a:off x="7385469" y="3267924"/>
            <a:ext cx="4410168" cy="4250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здоровье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id="{28ACA2E4-608C-4057-A2A1-86689C7CE33C}"/>
              </a:ext>
            </a:extLst>
          </p:cNvPr>
          <p:cNvSpPr/>
          <p:nvPr/>
        </p:nvSpPr>
        <p:spPr>
          <a:xfrm>
            <a:off x="436563" y="3231132"/>
            <a:ext cx="4361519" cy="425009"/>
          </a:xfrm>
          <a:prstGeom prst="roundRect">
            <a:avLst/>
          </a:prstGeom>
          <a:solidFill>
            <a:srgbClr val="C0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профилактика</a:t>
            </a:r>
          </a:p>
        </p:txBody>
      </p:sp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id="{B53D69B7-4DFE-4F92-891E-A2FC55068610}"/>
              </a:ext>
            </a:extLst>
          </p:cNvPr>
          <p:cNvSpPr/>
          <p:nvPr/>
        </p:nvSpPr>
        <p:spPr>
          <a:xfrm>
            <a:off x="7385469" y="3905270"/>
            <a:ext cx="4410168" cy="66337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Отделы муниципальных программы общественного здоровья</a:t>
            </a: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id="{33633030-B593-4C6F-AD70-9DF31B40E415}"/>
              </a:ext>
            </a:extLst>
          </p:cNvPr>
          <p:cNvSpPr/>
          <p:nvPr/>
        </p:nvSpPr>
        <p:spPr>
          <a:xfrm>
            <a:off x="7385469" y="4739739"/>
            <a:ext cx="4407674" cy="6633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муниципальных программы общественного здоровья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D86D5219-85F9-4ECD-8E78-164C6FE44CA9}"/>
              </a:ext>
            </a:extLst>
          </p:cNvPr>
          <p:cNvSpPr/>
          <p:nvPr/>
        </p:nvSpPr>
        <p:spPr>
          <a:xfrm>
            <a:off x="445010" y="3940665"/>
            <a:ext cx="4361520" cy="42500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 медицинской профилактики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24C7405B-1BDA-41FC-9D45-9B857D766ED9}"/>
              </a:ext>
            </a:extLst>
          </p:cNvPr>
          <p:cNvSpPr/>
          <p:nvPr/>
        </p:nvSpPr>
        <p:spPr>
          <a:xfrm>
            <a:off x="430453" y="4778290"/>
            <a:ext cx="4361520" cy="42500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Кабинеты медицинской профилактики</a:t>
            </a:r>
          </a:p>
        </p:txBody>
      </p:sp>
      <p:sp>
        <p:nvSpPr>
          <p:cNvPr id="10" name="Скругленный прямоугольник 17">
            <a:extLst>
              <a:ext uri="{FF2B5EF4-FFF2-40B4-BE49-F238E27FC236}">
                <a16:creationId xmlns:a16="http://schemas.microsoft.com/office/drawing/2014/main" id="{1BF5DDB7-F599-488D-B484-FD77CD9351CC}"/>
              </a:ext>
            </a:extLst>
          </p:cNvPr>
          <p:cNvSpPr/>
          <p:nvPr/>
        </p:nvSpPr>
        <p:spPr>
          <a:xfrm>
            <a:off x="5241790" y="3781430"/>
            <a:ext cx="1708419" cy="1574426"/>
          </a:xfrm>
          <a:prstGeom prst="roundRect">
            <a:avLst>
              <a:gd name="adj" fmla="val 12764"/>
            </a:avLst>
          </a:prstGeom>
          <a:solidFill>
            <a:srgbClr val="C0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здоровья</a:t>
            </a:r>
          </a:p>
        </p:txBody>
      </p:sp>
      <p:sp>
        <p:nvSpPr>
          <p:cNvPr id="11" name="Скругленный прямоугольник 18">
            <a:extLst>
              <a:ext uri="{FF2B5EF4-FFF2-40B4-BE49-F238E27FC236}">
                <a16:creationId xmlns:a16="http://schemas.microsoft.com/office/drawing/2014/main" id="{919D128D-F7D3-4721-BCFF-159C7EC42F98}"/>
              </a:ext>
            </a:extLst>
          </p:cNvPr>
          <p:cNvSpPr/>
          <p:nvPr/>
        </p:nvSpPr>
        <p:spPr>
          <a:xfrm>
            <a:off x="3665829" y="1813361"/>
            <a:ext cx="4696872" cy="115280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BF6A85-03D3-49E9-A24C-E4173554FF50}"/>
              </a:ext>
            </a:extLst>
          </p:cNvPr>
          <p:cNvSpPr/>
          <p:nvPr/>
        </p:nvSpPr>
        <p:spPr>
          <a:xfrm>
            <a:off x="4759163" y="1961854"/>
            <a:ext cx="3482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общественного здоровья и медицинской профилактики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2A0037DF-0C2A-42EB-AFB3-189B21F8D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"/>
          <a:stretch/>
        </p:blipFill>
        <p:spPr bwMode="auto">
          <a:xfrm>
            <a:off x="3547242" y="1750591"/>
            <a:ext cx="1211920" cy="12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B4087AA-B49F-49E1-ADDF-B96DBA990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4"/>
          <a:stretch/>
        </p:blipFill>
        <p:spPr bwMode="auto">
          <a:xfrm>
            <a:off x="5528139" y="3832664"/>
            <a:ext cx="972253" cy="10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A76CF7-C194-4022-8361-6595564EB0E9}"/>
              </a:ext>
            </a:extLst>
          </p:cNvPr>
          <p:cNvSpPr/>
          <p:nvPr/>
        </p:nvSpPr>
        <p:spPr>
          <a:xfrm>
            <a:off x="1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F8E3F6-03B8-4EDA-B61B-BB7DBAD34EE6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35714F-BB50-46AE-B68F-5D27B639B1C7}"/>
              </a:ext>
            </a:extLst>
          </p:cNvPr>
          <p:cNvSpPr/>
          <p:nvPr/>
        </p:nvSpPr>
        <p:spPr>
          <a:xfrm rot="5400000">
            <a:off x="5977492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A06E9-630D-4852-9F7E-BE2164E603BA}"/>
              </a:ext>
            </a:extLst>
          </p:cNvPr>
          <p:cNvSpPr txBox="1"/>
          <p:nvPr/>
        </p:nvSpPr>
        <p:spPr>
          <a:xfrm>
            <a:off x="2148455" y="420797"/>
            <a:ext cx="7930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Новая модель Центров общественного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6307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6867C6-592F-4262-A751-935A4BD0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CCBDFE57-5A3E-4AE2-A948-7951FD836E18}"/>
              </a:ext>
            </a:extLst>
          </p:cNvPr>
          <p:cNvSpPr/>
          <p:nvPr/>
        </p:nvSpPr>
        <p:spPr>
          <a:xfrm>
            <a:off x="3628873" y="3281874"/>
            <a:ext cx="4696872" cy="11528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A16C80-51C4-45BB-AADE-2AB11B055384}"/>
              </a:ext>
            </a:extLst>
          </p:cNvPr>
          <p:cNvSpPr/>
          <p:nvPr/>
        </p:nvSpPr>
        <p:spPr>
          <a:xfrm>
            <a:off x="4823316" y="3437854"/>
            <a:ext cx="3482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общественного здоровья и медицинской профилактики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97D47F2-F692-4BE1-A3D8-011D8F4CD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"/>
          <a:stretch/>
        </p:blipFill>
        <p:spPr bwMode="auto">
          <a:xfrm>
            <a:off x="3574939" y="3226592"/>
            <a:ext cx="1211920" cy="12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62B5CA0-548F-42AA-A4CA-7F56F1E47157}"/>
              </a:ext>
            </a:extLst>
          </p:cNvPr>
          <p:cNvGrpSpPr/>
          <p:nvPr/>
        </p:nvGrpSpPr>
        <p:grpSpPr>
          <a:xfrm>
            <a:off x="2163686" y="964228"/>
            <a:ext cx="1582739" cy="1538194"/>
            <a:chOff x="4843874" y="-27001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F2469ABD-B3F4-4B27-A4F0-9E4983EECA8D}"/>
                </a:ext>
              </a:extLst>
            </p:cNvPr>
            <p:cNvSpPr/>
            <p:nvPr/>
          </p:nvSpPr>
          <p:spPr>
            <a:xfrm>
              <a:off x="4843874" y="-27001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>
              <a:extLst>
                <a:ext uri="{FF2B5EF4-FFF2-40B4-BE49-F238E27FC236}">
                  <a16:creationId xmlns:a16="http://schemas.microsoft.com/office/drawing/2014/main" id="{CC96244C-5C6F-45B6-B608-07A979C1D4EE}"/>
                </a:ext>
              </a:extLst>
            </p:cNvPr>
            <p:cNvSpPr/>
            <p:nvPr/>
          </p:nvSpPr>
          <p:spPr>
            <a:xfrm>
              <a:off x="4965110" y="94235"/>
              <a:ext cx="585377" cy="585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Центры социальной защиты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77FD9A-1DC4-499B-8309-B8E15A3A94FC}"/>
              </a:ext>
            </a:extLst>
          </p:cNvPr>
          <p:cNvGrpSpPr/>
          <p:nvPr/>
        </p:nvGrpSpPr>
        <p:grpSpPr>
          <a:xfrm>
            <a:off x="1173454" y="2797264"/>
            <a:ext cx="1754484" cy="1742987"/>
            <a:chOff x="4843874" y="-27001"/>
            <a:chExt cx="816743" cy="875171"/>
          </a:xfrm>
          <a:solidFill>
            <a:schemeClr val="bg1">
              <a:lumMod val="85000"/>
            </a:schemeClr>
          </a:solidFill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2071A6C-AC3B-45A0-BA68-EDDDC6D7BF14}"/>
                </a:ext>
              </a:extLst>
            </p:cNvPr>
            <p:cNvSpPr/>
            <p:nvPr/>
          </p:nvSpPr>
          <p:spPr>
            <a:xfrm>
              <a:off x="4843874" y="-27001"/>
              <a:ext cx="816743" cy="8751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>
              <a:extLst>
                <a:ext uri="{FF2B5EF4-FFF2-40B4-BE49-F238E27FC236}">
                  <a16:creationId xmlns:a16="http://schemas.microsoft.com/office/drawing/2014/main" id="{86CDE621-08C0-4B41-9EB2-5B321C6D20F3}"/>
                </a:ext>
              </a:extLst>
            </p:cNvPr>
            <p:cNvSpPr/>
            <p:nvPr/>
          </p:nvSpPr>
          <p:spPr>
            <a:xfrm>
              <a:off x="4965110" y="94235"/>
              <a:ext cx="585377" cy="5853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Крупные работодатели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408E199-0592-403B-BEA1-EA7338B65986}"/>
              </a:ext>
            </a:extLst>
          </p:cNvPr>
          <p:cNvGrpSpPr/>
          <p:nvPr/>
        </p:nvGrpSpPr>
        <p:grpSpPr>
          <a:xfrm>
            <a:off x="1361662" y="4600389"/>
            <a:ext cx="2231694" cy="2121085"/>
            <a:chOff x="4843874" y="-27001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FAEEF62-1F16-48AF-948C-027404F3F2BB}"/>
                </a:ext>
              </a:extLst>
            </p:cNvPr>
            <p:cNvSpPr/>
            <p:nvPr/>
          </p:nvSpPr>
          <p:spPr>
            <a:xfrm>
              <a:off x="4843874" y="-27001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>
              <a:extLst>
                <a:ext uri="{FF2B5EF4-FFF2-40B4-BE49-F238E27FC236}">
                  <a16:creationId xmlns:a16="http://schemas.microsoft.com/office/drawing/2014/main" id="{6526ED9F-91C4-484A-BA21-EC66B8F50C50}"/>
                </a:ext>
              </a:extLst>
            </p:cNvPr>
            <p:cNvSpPr/>
            <p:nvPr/>
          </p:nvSpPr>
          <p:spPr>
            <a:xfrm>
              <a:off x="4949320" y="94235"/>
              <a:ext cx="618127" cy="5853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Образовательные организации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7FA5B89-744F-48EA-A1FA-5C88F984E2EA}"/>
              </a:ext>
            </a:extLst>
          </p:cNvPr>
          <p:cNvGrpSpPr/>
          <p:nvPr/>
        </p:nvGrpSpPr>
        <p:grpSpPr>
          <a:xfrm>
            <a:off x="3871992" y="4745628"/>
            <a:ext cx="1902648" cy="1886606"/>
            <a:chOff x="4843874" y="-27001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97FEA0B5-E658-49CC-B096-45C827C44FC8}"/>
                </a:ext>
              </a:extLst>
            </p:cNvPr>
            <p:cNvSpPr/>
            <p:nvPr/>
          </p:nvSpPr>
          <p:spPr>
            <a:xfrm>
              <a:off x="4843874" y="-27001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>
              <a:extLst>
                <a:ext uri="{FF2B5EF4-FFF2-40B4-BE49-F238E27FC236}">
                  <a16:creationId xmlns:a16="http://schemas.microsoft.com/office/drawing/2014/main" id="{C9C76343-6AA3-480B-9072-6BF01C6DED44}"/>
                </a:ext>
              </a:extLst>
            </p:cNvPr>
            <p:cNvSpPr/>
            <p:nvPr/>
          </p:nvSpPr>
          <p:spPr>
            <a:xfrm>
              <a:off x="4965110" y="94235"/>
              <a:ext cx="585377" cy="5853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Организации общественного питания 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0B92BE1-90EF-4622-AFB4-20420760E852}"/>
              </a:ext>
            </a:extLst>
          </p:cNvPr>
          <p:cNvGrpSpPr/>
          <p:nvPr/>
        </p:nvGrpSpPr>
        <p:grpSpPr>
          <a:xfrm>
            <a:off x="3955253" y="1312805"/>
            <a:ext cx="2049517" cy="1919144"/>
            <a:chOff x="4843874" y="-27001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6C93E8B-6000-4466-9405-82ABA69FBF72}"/>
                </a:ext>
              </a:extLst>
            </p:cNvPr>
            <p:cNvSpPr/>
            <p:nvPr/>
          </p:nvSpPr>
          <p:spPr>
            <a:xfrm>
              <a:off x="4843874" y="-27001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4">
              <a:extLst>
                <a:ext uri="{FF2B5EF4-FFF2-40B4-BE49-F238E27FC236}">
                  <a16:creationId xmlns:a16="http://schemas.microsoft.com/office/drawing/2014/main" id="{C3DC12B2-BC84-45ED-962B-AE415C177273}"/>
                </a:ext>
              </a:extLst>
            </p:cNvPr>
            <p:cNvSpPr/>
            <p:nvPr/>
          </p:nvSpPr>
          <p:spPr>
            <a:xfrm>
              <a:off x="4965110" y="94235"/>
              <a:ext cx="585377" cy="585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Управляющие компании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5D773BC-91A3-4B5F-B49B-05DAED9F6B56}"/>
              </a:ext>
            </a:extLst>
          </p:cNvPr>
          <p:cNvGrpSpPr/>
          <p:nvPr/>
        </p:nvGrpSpPr>
        <p:grpSpPr>
          <a:xfrm>
            <a:off x="6120885" y="4655100"/>
            <a:ext cx="1582739" cy="1538194"/>
            <a:chOff x="5006778" y="25371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50EEF2D-B0A3-45E7-9955-F9ED31335598}"/>
                </a:ext>
              </a:extLst>
            </p:cNvPr>
            <p:cNvSpPr/>
            <p:nvPr/>
          </p:nvSpPr>
          <p:spPr>
            <a:xfrm>
              <a:off x="5006778" y="25371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4">
              <a:extLst>
                <a:ext uri="{FF2B5EF4-FFF2-40B4-BE49-F238E27FC236}">
                  <a16:creationId xmlns:a16="http://schemas.microsoft.com/office/drawing/2014/main" id="{27A5AD17-A655-4BCC-A046-E25979F1970D}"/>
                </a:ext>
              </a:extLst>
            </p:cNvPr>
            <p:cNvSpPr/>
            <p:nvPr/>
          </p:nvSpPr>
          <p:spPr>
            <a:xfrm>
              <a:off x="5131221" y="149214"/>
              <a:ext cx="585377" cy="585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Волонтеры/НКО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EA77737-C714-42A5-A1A3-5B38F55DD747}"/>
              </a:ext>
            </a:extLst>
          </p:cNvPr>
          <p:cNvGrpSpPr/>
          <p:nvPr/>
        </p:nvGrpSpPr>
        <p:grpSpPr>
          <a:xfrm>
            <a:off x="8845414" y="3525631"/>
            <a:ext cx="1582739" cy="1538194"/>
            <a:chOff x="5006310" y="-22233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3070B7CC-9C72-4FDD-BCB0-D8829647A741}"/>
                </a:ext>
              </a:extLst>
            </p:cNvPr>
            <p:cNvSpPr/>
            <p:nvPr/>
          </p:nvSpPr>
          <p:spPr>
            <a:xfrm>
              <a:off x="5006310" y="-22233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>
              <a:extLst>
                <a:ext uri="{FF2B5EF4-FFF2-40B4-BE49-F238E27FC236}">
                  <a16:creationId xmlns:a16="http://schemas.microsoft.com/office/drawing/2014/main" id="{43EF4D3F-F9D8-45DC-A9E3-1F4B48ED06CD}"/>
                </a:ext>
              </a:extLst>
            </p:cNvPr>
            <p:cNvSpPr/>
            <p:nvPr/>
          </p:nvSpPr>
          <p:spPr>
            <a:xfrm>
              <a:off x="5121265" y="99003"/>
              <a:ext cx="585377" cy="585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Органы власти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5B0DA9D-9C39-4C5E-9C6C-66D9ECB80917}"/>
              </a:ext>
            </a:extLst>
          </p:cNvPr>
          <p:cNvGrpSpPr/>
          <p:nvPr/>
        </p:nvGrpSpPr>
        <p:grpSpPr>
          <a:xfrm>
            <a:off x="8362202" y="995304"/>
            <a:ext cx="2507912" cy="2472866"/>
            <a:chOff x="5006310" y="-22233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1173C9C-3D87-47B0-93E6-8C43BDD68BC4}"/>
                </a:ext>
              </a:extLst>
            </p:cNvPr>
            <p:cNvSpPr/>
            <p:nvPr/>
          </p:nvSpPr>
          <p:spPr>
            <a:xfrm>
              <a:off x="5006310" y="-22233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Овал 4">
              <a:extLst>
                <a:ext uri="{FF2B5EF4-FFF2-40B4-BE49-F238E27FC236}">
                  <a16:creationId xmlns:a16="http://schemas.microsoft.com/office/drawing/2014/main" id="{B8F029EA-A378-401B-AE6C-039B9DBA0102}"/>
                </a:ext>
              </a:extLst>
            </p:cNvPr>
            <p:cNvSpPr/>
            <p:nvPr/>
          </p:nvSpPr>
          <p:spPr>
            <a:xfrm>
              <a:off x="5127546" y="99003"/>
              <a:ext cx="585377" cy="585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Организации в сфере культуры/спорта/</a:t>
              </a:r>
              <a:br>
                <a:rPr lang="ru-RU" sz="1600" b="1" kern="1200" dirty="0">
                  <a:solidFill>
                    <a:schemeClr val="tx1"/>
                  </a:solidFill>
                </a:rPr>
              </a:br>
              <a:r>
                <a:rPr lang="ru-RU" sz="1600" b="1" kern="1200" dirty="0">
                  <a:solidFill>
                    <a:schemeClr val="tx1"/>
                  </a:solidFill>
                </a:rPr>
                <a:t>молодежной политики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367DE3B-558F-48F0-8433-FD7E83EC8371}"/>
              </a:ext>
            </a:extLst>
          </p:cNvPr>
          <p:cNvGrpSpPr/>
          <p:nvPr/>
        </p:nvGrpSpPr>
        <p:grpSpPr>
          <a:xfrm>
            <a:off x="6476357" y="1135670"/>
            <a:ext cx="1789582" cy="1798261"/>
            <a:chOff x="5006310" y="-22233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FEF4039-9BD4-46DD-80AE-2401088D89A7}"/>
                </a:ext>
              </a:extLst>
            </p:cNvPr>
            <p:cNvSpPr/>
            <p:nvPr/>
          </p:nvSpPr>
          <p:spPr>
            <a:xfrm>
              <a:off x="5006310" y="-22233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>
              <a:extLst>
                <a:ext uri="{FF2B5EF4-FFF2-40B4-BE49-F238E27FC236}">
                  <a16:creationId xmlns:a16="http://schemas.microsoft.com/office/drawing/2014/main" id="{11AD35C1-A65D-4C1D-8FAB-8B8678DF886A}"/>
                </a:ext>
              </a:extLst>
            </p:cNvPr>
            <p:cNvSpPr/>
            <p:nvPr/>
          </p:nvSpPr>
          <p:spPr>
            <a:xfrm>
              <a:off x="5121265" y="99003"/>
              <a:ext cx="585377" cy="585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Медицинские организации/аптечные сети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DB9DFA8-510C-4C98-A7B1-771B51F1B0AC}"/>
              </a:ext>
            </a:extLst>
          </p:cNvPr>
          <p:cNvGrpSpPr/>
          <p:nvPr/>
        </p:nvGrpSpPr>
        <p:grpSpPr>
          <a:xfrm>
            <a:off x="7897019" y="5021916"/>
            <a:ext cx="1902648" cy="1886606"/>
            <a:chOff x="4843874" y="-27001"/>
            <a:chExt cx="827849" cy="827849"/>
          </a:xfrm>
          <a:solidFill>
            <a:schemeClr val="bg1">
              <a:lumMod val="85000"/>
            </a:schemeClr>
          </a:solidFill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BB38592B-2009-4A1E-B6BA-829C245EA569}"/>
                </a:ext>
              </a:extLst>
            </p:cNvPr>
            <p:cNvSpPr/>
            <p:nvPr/>
          </p:nvSpPr>
          <p:spPr>
            <a:xfrm>
              <a:off x="4843874" y="-27001"/>
              <a:ext cx="827849" cy="8278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Овал 4">
              <a:extLst>
                <a:ext uri="{FF2B5EF4-FFF2-40B4-BE49-F238E27FC236}">
                  <a16:creationId xmlns:a16="http://schemas.microsoft.com/office/drawing/2014/main" id="{3B5B4CC3-DFAE-4349-A833-CC3BCD239291}"/>
                </a:ext>
              </a:extLst>
            </p:cNvPr>
            <p:cNvSpPr/>
            <p:nvPr/>
          </p:nvSpPr>
          <p:spPr>
            <a:xfrm>
              <a:off x="4965110" y="115651"/>
              <a:ext cx="585377" cy="5853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</a:rPr>
                <a:t>Финансовый</a:t>
              </a:r>
              <a:br>
                <a:rPr lang="ru-RU" sz="1600" b="1" kern="1200" dirty="0">
                  <a:solidFill>
                    <a:schemeClr val="tx1"/>
                  </a:solidFill>
                </a:rPr>
              </a:br>
              <a:r>
                <a:rPr lang="ru-RU" sz="1600" b="1" kern="1200" dirty="0">
                  <a:solidFill>
                    <a:schemeClr val="tx1"/>
                  </a:solidFill>
                </a:rPr>
                <a:t>и страховой сектор</a:t>
              </a: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DAC6B40-CBBF-48D1-A4D6-A279C8400C7B}"/>
              </a:ext>
            </a:extLst>
          </p:cNvPr>
          <p:cNvSpPr/>
          <p:nvPr/>
        </p:nvSpPr>
        <p:spPr>
          <a:xfrm>
            <a:off x="1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B6747A8-2A4B-407E-B46B-37BCA244DDBD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D990D78-A12D-4F9E-A991-3B4B84D307FE}"/>
              </a:ext>
            </a:extLst>
          </p:cNvPr>
          <p:cNvSpPr/>
          <p:nvPr/>
        </p:nvSpPr>
        <p:spPr>
          <a:xfrm rot="5400000">
            <a:off x="5977492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674D6E-4721-4449-8927-96CC4BA1BB7F}"/>
              </a:ext>
            </a:extLst>
          </p:cNvPr>
          <p:cNvSpPr txBox="1"/>
          <p:nvPr/>
        </p:nvSpPr>
        <p:spPr>
          <a:xfrm>
            <a:off x="442739" y="467764"/>
            <a:ext cx="11356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Интеграция центров медицинской профилактики и центров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01921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B0561C-828B-4E91-82A6-05BF900F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C61A0C-9503-4AB8-BFD1-0F5941485F40}"/>
              </a:ext>
            </a:extLst>
          </p:cNvPr>
          <p:cNvSpPr/>
          <p:nvPr/>
        </p:nvSpPr>
        <p:spPr>
          <a:xfrm>
            <a:off x="0" y="-13596"/>
            <a:ext cx="12192000" cy="315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565CFD-6311-449D-B2D0-7E04BAF73CC5}"/>
              </a:ext>
            </a:extLst>
          </p:cNvPr>
          <p:cNvSpPr/>
          <p:nvPr/>
        </p:nvSpPr>
        <p:spPr>
          <a:xfrm>
            <a:off x="0" y="6542690"/>
            <a:ext cx="12192000" cy="3153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89FD1-3402-4695-BB25-7A19D697F027}"/>
              </a:ext>
            </a:extLst>
          </p:cNvPr>
          <p:cNvSpPr txBox="1"/>
          <p:nvPr/>
        </p:nvSpPr>
        <p:spPr>
          <a:xfrm>
            <a:off x="112631" y="488054"/>
            <a:ext cx="119667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принципы разработки региональных и муниципальных программ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A5AB45D-06D3-44C6-9C94-F0B0733C82E2}"/>
              </a:ext>
            </a:extLst>
          </p:cNvPr>
          <p:cNvSpPr/>
          <p:nvPr/>
        </p:nvSpPr>
        <p:spPr>
          <a:xfrm>
            <a:off x="572340" y="1032130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 развития и формирования институтов общественного здоровья.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815144F-942F-4CED-8C04-261EF0FA54BC}"/>
              </a:ext>
            </a:extLst>
          </p:cNvPr>
          <p:cNvSpPr/>
          <p:nvPr/>
        </p:nvSpPr>
        <p:spPr>
          <a:xfrm>
            <a:off x="572340" y="1848886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причин смертности трудоспособного населения, распространенности факторов риска.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9CC8892-BD9D-45E1-8EBC-44B430953CA6}"/>
              </a:ext>
            </a:extLst>
          </p:cNvPr>
          <p:cNvSpPr/>
          <p:nvPr/>
        </p:nvSpPr>
        <p:spPr>
          <a:xfrm>
            <a:off x="572340" y="2623926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Научность и обоснованность выбираемых мер.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611BA98-9FE1-45C9-A97A-76614378D2BA}"/>
              </a:ext>
            </a:extLst>
          </p:cNvPr>
          <p:cNvSpPr/>
          <p:nvPr/>
        </p:nvSpPr>
        <p:spPr>
          <a:xfrm>
            <a:off x="572340" y="3403722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 развития и формирования институтов общественного здоровья.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39C740B-7B88-490E-993A-FFA8916DC5DB}"/>
              </a:ext>
            </a:extLst>
          </p:cNvPr>
          <p:cNvSpPr/>
          <p:nvPr/>
        </p:nvSpPr>
        <p:spPr>
          <a:xfrm>
            <a:off x="572340" y="4179001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межведомственного и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межсекторального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при подготовке программ.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7DD4FB4-C46C-4C41-A9B7-83C616DC63DA}"/>
              </a:ext>
            </a:extLst>
          </p:cNvPr>
          <p:cNvSpPr/>
          <p:nvPr/>
        </p:nvSpPr>
        <p:spPr>
          <a:xfrm>
            <a:off x="572340" y="4996677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гражданского общества, в том числе НКО и добровольцев.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2212C27-30E1-4BC7-9DFA-818ECA1128EA}"/>
              </a:ext>
            </a:extLst>
          </p:cNvPr>
          <p:cNvSpPr/>
          <p:nvPr/>
        </p:nvSpPr>
        <p:spPr>
          <a:xfrm>
            <a:off x="572340" y="5813433"/>
            <a:ext cx="10912524" cy="630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современных каналов коммуникации и интерактивных способов преподнесения информации.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2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483737-1B40-45EC-94A5-8287D24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290870-8814-4CEE-A3E7-EE0CBFAF421D}"/>
              </a:ext>
            </a:extLst>
          </p:cNvPr>
          <p:cNvGrpSpPr/>
          <p:nvPr/>
        </p:nvGrpSpPr>
        <p:grpSpPr>
          <a:xfrm>
            <a:off x="5982799" y="0"/>
            <a:ext cx="6232757" cy="6409845"/>
            <a:chOff x="5982799" y="0"/>
            <a:chExt cx="6232757" cy="6409845"/>
          </a:xfrm>
        </p:grpSpPr>
        <p:sp>
          <p:nvSpPr>
            <p:cNvPr id="4" name="Parallelogram 17">
              <a:extLst>
                <a:ext uri="{FF2B5EF4-FFF2-40B4-BE49-F238E27FC236}">
                  <a16:creationId xmlns:a16="http://schemas.microsoft.com/office/drawing/2014/main" id="{E6202BE0-6C72-40EC-9D65-F944CBD25963}"/>
                </a:ext>
              </a:extLst>
            </p:cNvPr>
            <p:cNvSpPr/>
            <p:nvPr/>
          </p:nvSpPr>
          <p:spPr>
            <a:xfrm>
              <a:off x="6545620" y="964715"/>
              <a:ext cx="3376074" cy="3195463"/>
            </a:xfrm>
            <a:prstGeom prst="parallelogram">
              <a:avLst>
                <a:gd name="adj" fmla="val 67794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348" tIns="36348" rIns="36348" bIns="36348" numCol="1" spcCol="38100" rtlCol="0" anchor="ctr">
              <a:spAutoFit/>
            </a:bodyPr>
            <a:lstStyle/>
            <a:p>
              <a:pPr defTabSz="914260" hangingPunct="0"/>
              <a:endParaRPr lang="ru-RU" sz="174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" name="Parallelogram 10">
              <a:extLst>
                <a:ext uri="{FF2B5EF4-FFF2-40B4-BE49-F238E27FC236}">
                  <a16:creationId xmlns:a16="http://schemas.microsoft.com/office/drawing/2014/main" id="{C5CCE423-D1EA-45BD-8F95-4F285F4D9DED}"/>
                </a:ext>
              </a:extLst>
            </p:cNvPr>
            <p:cNvSpPr/>
            <p:nvPr/>
          </p:nvSpPr>
          <p:spPr>
            <a:xfrm>
              <a:off x="8797355" y="0"/>
              <a:ext cx="3418201" cy="3183233"/>
            </a:xfrm>
            <a:prstGeom prst="parallelogram">
              <a:avLst>
                <a:gd name="adj" fmla="val 6779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348" tIns="36348" rIns="36348" bIns="36348" numCol="1" spcCol="38100" rtlCol="0" anchor="ctr">
              <a:spAutoFit/>
            </a:bodyPr>
            <a:lstStyle/>
            <a:p>
              <a:pPr defTabSz="914260" hangingPunct="0"/>
              <a:endParaRPr lang="ru-RU" sz="174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" name="Parallelogram 16">
              <a:extLst>
                <a:ext uri="{FF2B5EF4-FFF2-40B4-BE49-F238E27FC236}">
                  <a16:creationId xmlns:a16="http://schemas.microsoft.com/office/drawing/2014/main" id="{F0F4B681-0E3D-4C80-B6EC-311F5AC047B5}"/>
                </a:ext>
              </a:extLst>
            </p:cNvPr>
            <p:cNvSpPr/>
            <p:nvPr/>
          </p:nvSpPr>
          <p:spPr>
            <a:xfrm>
              <a:off x="5982799" y="2250412"/>
              <a:ext cx="4031894" cy="4159433"/>
            </a:xfrm>
            <a:prstGeom prst="parallelogram">
              <a:avLst>
                <a:gd name="adj" fmla="val 6779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348" tIns="36348" rIns="36348" bIns="36348" numCol="1" spcCol="38100" rtlCol="0" anchor="ctr">
              <a:spAutoFit/>
            </a:bodyPr>
            <a:lstStyle/>
            <a:p>
              <a:pPr defTabSz="914260" hangingPunct="0"/>
              <a:endParaRPr lang="ru-RU" sz="174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" name="Parallelogram 15">
              <a:extLst>
                <a:ext uri="{FF2B5EF4-FFF2-40B4-BE49-F238E27FC236}">
                  <a16:creationId xmlns:a16="http://schemas.microsoft.com/office/drawing/2014/main" id="{24636F76-4A07-4AC2-9A72-FE9997A738D9}"/>
                </a:ext>
              </a:extLst>
            </p:cNvPr>
            <p:cNvSpPr/>
            <p:nvPr/>
          </p:nvSpPr>
          <p:spPr>
            <a:xfrm>
              <a:off x="8404507" y="2688365"/>
              <a:ext cx="3347339" cy="3267172"/>
            </a:xfrm>
            <a:prstGeom prst="parallelogram">
              <a:avLst>
                <a:gd name="adj" fmla="val 67794"/>
              </a:avLst>
            </a:prstGeom>
            <a:solidFill>
              <a:schemeClr val="tx1">
                <a:lumMod val="10000"/>
                <a:lumOff val="90000"/>
              </a:scheme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348" tIns="36348" rIns="36348" bIns="36348" numCol="1" spcCol="38100" rtlCol="0" anchor="ctr">
              <a:spAutoFit/>
            </a:bodyPr>
            <a:lstStyle/>
            <a:p>
              <a:pPr defTabSz="914260" hangingPunct="0"/>
              <a:endParaRPr lang="ru-RU" sz="1740">
                <a:solidFill>
                  <a:srgbClr val="1F1F1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0744F53E-72E6-49F6-A3F2-A94280BBB1AA}"/>
              </a:ext>
            </a:extLst>
          </p:cNvPr>
          <p:cNvSpPr/>
          <p:nvPr/>
        </p:nvSpPr>
        <p:spPr>
          <a:xfrm>
            <a:off x="902242" y="1693279"/>
            <a:ext cx="5584339" cy="1412514"/>
          </a:xfrm>
          <a:prstGeom prst="roundRect">
            <a:avLst/>
          </a:prstGeom>
          <a:solidFill>
            <a:schemeClr val="bg1">
              <a:lumMod val="65000"/>
              <a:alpha val="4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83534" tIns="83534" rIns="83534" bIns="83534" numCol="1" spcCol="38100" rtlCol="0" anchor="ctr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</a:p>
          <a:p>
            <a:pPr lvl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ЗДОРОВЬЯ</a:t>
            </a:r>
          </a:p>
        </p:txBody>
      </p:sp>
      <p:pic>
        <p:nvPicPr>
          <p:cNvPr id="9" name="Picture 3" descr="C:\Users\Konstantin\Desktop\08-09-19\Новая папка\76.png">
            <a:extLst>
              <a:ext uri="{FF2B5EF4-FFF2-40B4-BE49-F238E27FC236}">
                <a16:creationId xmlns:a16="http://schemas.microsoft.com/office/drawing/2014/main" id="{215DFBF9-E4A0-4131-92D7-6629D123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1"/>
          <a:stretch/>
        </p:blipFill>
        <p:spPr bwMode="auto">
          <a:xfrm>
            <a:off x="9573252" y="1250446"/>
            <a:ext cx="1153574" cy="14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Konstantin\Desktop\08-09-19\Новая папка\06.png">
            <a:extLst>
              <a:ext uri="{FF2B5EF4-FFF2-40B4-BE49-F238E27FC236}">
                <a16:creationId xmlns:a16="http://schemas.microsoft.com/office/drawing/2014/main" id="{352101CC-33C8-4037-8129-1365DC0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40" y="2193207"/>
            <a:ext cx="1749829" cy="16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D787D34-BA5A-4B14-816A-A8951680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159" y="918431"/>
            <a:ext cx="1407963" cy="13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25B3A20-CB34-4EE1-BE87-B6864E8C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489" y="3463635"/>
            <a:ext cx="1264118" cy="11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3CCA734-AA66-47EB-9666-BE68AA8F3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06145"/>
              </p:ext>
            </p:extLst>
          </p:nvPr>
        </p:nvGraphicFramePr>
        <p:xfrm>
          <a:off x="843202" y="3776869"/>
          <a:ext cx="6353160" cy="224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7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	Алтайский край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11.	Республика Татарстан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	Амурская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12.	Тверская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3.	Волгоградская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13.	Тульская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4.	Ивановская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14.	Республика Тыва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5.	Калужская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15.	Тюменская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6.	Республика Карелия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16.	Республика Удмуртия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7.	Нижегородская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17.	Республика Чувашия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8.	Псковская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18.	Республика Саха (Якутия)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9.	Самарская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19.	Ярославская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7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10.	Сахалинская область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20.                 Новгородская область.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10F32B-EF86-4FE9-B55F-FC95CCC1C23B}"/>
              </a:ext>
            </a:extLst>
          </p:cNvPr>
          <p:cNvSpPr/>
          <p:nvPr/>
        </p:nvSpPr>
        <p:spPr>
          <a:xfrm>
            <a:off x="1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8F0F6F-1095-434B-87DC-D79461CC2C04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BA4107-0E92-494D-880A-D1B7BA44A3EF}"/>
              </a:ext>
            </a:extLst>
          </p:cNvPr>
          <p:cNvSpPr/>
          <p:nvPr/>
        </p:nvSpPr>
        <p:spPr>
          <a:xfrm rot="5400000">
            <a:off x="5977492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8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7F0F12-EFDF-474E-9E27-BA591494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5A3A-F06B-476C-BBBF-3191523D34C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0121F9-7B56-4491-A128-06BDFD17B6D2}"/>
              </a:ext>
            </a:extLst>
          </p:cNvPr>
          <p:cNvSpPr/>
          <p:nvPr/>
        </p:nvSpPr>
        <p:spPr>
          <a:xfrm>
            <a:off x="1" y="0"/>
            <a:ext cx="251859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78711F-6BCA-4703-B360-458C5FF5F795}"/>
              </a:ext>
            </a:extLst>
          </p:cNvPr>
          <p:cNvSpPr/>
          <p:nvPr/>
        </p:nvSpPr>
        <p:spPr>
          <a:xfrm>
            <a:off x="11975429" y="0"/>
            <a:ext cx="25185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550D36-CCB6-4277-9A5E-E96A60603744}"/>
              </a:ext>
            </a:extLst>
          </p:cNvPr>
          <p:cNvSpPr/>
          <p:nvPr/>
        </p:nvSpPr>
        <p:spPr>
          <a:xfrm rot="5400000">
            <a:off x="5977492" y="-5977491"/>
            <a:ext cx="272303" cy="122272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FFF92-BA56-4D7F-9C40-21D4758A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68" y="468756"/>
            <a:ext cx="11018463" cy="60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7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</TotalTime>
  <Words>992</Words>
  <Application>Microsoft Office PowerPoint</Application>
  <PresentationFormat>Широкоэкранный</PresentationFormat>
  <Paragraphs>196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Cambria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Макиенко</dc:creator>
  <cp:lastModifiedBy>Павел Савчук</cp:lastModifiedBy>
  <cp:revision>351</cp:revision>
  <cp:lastPrinted>2019-09-15T12:12:06Z</cp:lastPrinted>
  <dcterms:created xsi:type="dcterms:W3CDTF">2018-10-31T09:38:04Z</dcterms:created>
  <dcterms:modified xsi:type="dcterms:W3CDTF">2019-12-17T10:26:01Z</dcterms:modified>
</cp:coreProperties>
</file>