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sldIdLst>
    <p:sldId id="265" r:id="rId2"/>
    <p:sldId id="288" r:id="rId3"/>
    <p:sldId id="289" r:id="rId4"/>
    <p:sldId id="287" r:id="rId5"/>
    <p:sldId id="283" r:id="rId6"/>
    <p:sldId id="284" r:id="rId7"/>
    <p:sldId id="290" r:id="rId8"/>
    <p:sldId id="291" r:id="rId9"/>
  </p:sldIdLst>
  <p:sldSz cx="9144000" cy="5143500" type="screen16x9"/>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95" autoAdjust="0"/>
    <p:restoredTop sz="94622" autoAdjust="0"/>
  </p:normalViewPr>
  <p:slideViewPr>
    <p:cSldViewPr>
      <p:cViewPr>
        <p:scale>
          <a:sx n="100" d="100"/>
          <a:sy n="100" d="100"/>
        </p:scale>
        <p:origin x="-1944" y="-85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CABEF3-2CEC-4CB8-BE91-112BACD9636D}"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DBA2907F-5B8E-4AA7-B68C-857373F80755}">
      <dgm:prSet phldrT="[Текст]" custT="1"/>
      <dgm:spPr>
        <a:solidFill>
          <a:schemeClr val="accent2">
            <a:lumMod val="40000"/>
            <a:lumOff val="60000"/>
          </a:schemeClr>
        </a:solidFill>
        <a:ln>
          <a:solidFill>
            <a:schemeClr val="accent2">
              <a:lumMod val="40000"/>
              <a:lumOff val="60000"/>
            </a:schemeClr>
          </a:solidFill>
        </a:ln>
      </dgm:spPr>
      <dgm:t>
        <a:bodyPr/>
        <a:lstStyle/>
        <a:p>
          <a:r>
            <a:rPr lang="ru-RU" sz="1600" b="1" dirty="0" smtClean="0">
              <a:solidFill>
                <a:srgbClr val="C00000"/>
              </a:solidFill>
            </a:rPr>
            <a:t>ТФОМС</a:t>
          </a:r>
          <a:endParaRPr lang="ru-RU" sz="1600" b="1" dirty="0">
            <a:solidFill>
              <a:srgbClr val="C00000"/>
            </a:solidFill>
          </a:endParaRPr>
        </a:p>
      </dgm:t>
    </dgm:pt>
    <dgm:pt modelId="{537446AE-87B9-4143-8268-352C353FB6F0}" type="parTrans" cxnId="{A2AC87EA-CCCD-4197-82F5-42DEB5E2AB2E}">
      <dgm:prSet/>
      <dgm:spPr/>
      <dgm:t>
        <a:bodyPr/>
        <a:lstStyle/>
        <a:p>
          <a:endParaRPr lang="ru-RU" sz="1600"/>
        </a:p>
      </dgm:t>
    </dgm:pt>
    <dgm:pt modelId="{B4E354E8-8E6B-404E-990E-8EC5E8244137}" type="sibTrans" cxnId="{A2AC87EA-CCCD-4197-82F5-42DEB5E2AB2E}">
      <dgm:prSet/>
      <dgm:spPr/>
      <dgm:t>
        <a:bodyPr/>
        <a:lstStyle/>
        <a:p>
          <a:endParaRPr lang="ru-RU" sz="1600"/>
        </a:p>
      </dgm:t>
    </dgm:pt>
    <dgm:pt modelId="{39F815AC-23BD-4D0F-A6D3-D23D6C873045}">
      <dgm:prSet phldrT="[Текст]" custT="1"/>
      <dgm:spPr>
        <a:ln>
          <a:solidFill>
            <a:schemeClr val="accent2">
              <a:lumMod val="40000"/>
              <a:lumOff val="60000"/>
            </a:schemeClr>
          </a:solidFill>
        </a:ln>
      </dgm:spPr>
      <dgm:t>
        <a:bodyPr/>
        <a:lstStyle/>
        <a:p>
          <a:r>
            <a:rPr lang="ru-RU" sz="1400" dirty="0" smtClean="0"/>
            <a:t>Расчет размера 1/12 годового финансового плана в разрезе медицинских организаций на период с 1 апреля до 31 июля 2020 года (от первоначально установленного Комиссией плана) для медицинской помощи, оплачиваемой за фактически выполненные объемы по результатам контрольно-экспертных мероприятий</a:t>
          </a:r>
          <a:endParaRPr lang="ru-RU" sz="1400" dirty="0"/>
        </a:p>
      </dgm:t>
    </dgm:pt>
    <dgm:pt modelId="{9AD29592-0660-41A4-A739-0FF54133A17E}" type="parTrans" cxnId="{79F3E669-9636-45EB-BC44-3A3128222069}">
      <dgm:prSet/>
      <dgm:spPr/>
      <dgm:t>
        <a:bodyPr/>
        <a:lstStyle/>
        <a:p>
          <a:endParaRPr lang="ru-RU" sz="1600"/>
        </a:p>
      </dgm:t>
    </dgm:pt>
    <dgm:pt modelId="{2B26B313-070C-4EB8-8A92-D0C90C4F3430}" type="sibTrans" cxnId="{79F3E669-9636-45EB-BC44-3A3128222069}">
      <dgm:prSet/>
      <dgm:spPr/>
      <dgm:t>
        <a:bodyPr/>
        <a:lstStyle/>
        <a:p>
          <a:endParaRPr lang="ru-RU" sz="1600"/>
        </a:p>
      </dgm:t>
    </dgm:pt>
    <dgm:pt modelId="{859F4768-0F85-4AFD-A1E3-1F3665A673D5}">
      <dgm:prSet phldrT="[Текст]" custT="1"/>
      <dgm:spPr>
        <a:solidFill>
          <a:schemeClr val="accent2">
            <a:lumMod val="40000"/>
            <a:lumOff val="60000"/>
          </a:schemeClr>
        </a:solidFill>
        <a:ln>
          <a:solidFill>
            <a:schemeClr val="accent2">
              <a:lumMod val="40000"/>
              <a:lumOff val="60000"/>
            </a:schemeClr>
          </a:solidFill>
        </a:ln>
      </dgm:spPr>
      <dgm:t>
        <a:bodyPr/>
        <a:lstStyle/>
        <a:p>
          <a:r>
            <a:rPr lang="ru-RU" sz="1600" b="1" dirty="0" smtClean="0">
              <a:solidFill>
                <a:srgbClr val="C00000"/>
              </a:solidFill>
            </a:rPr>
            <a:t>СМО-МО</a:t>
          </a:r>
          <a:endParaRPr lang="ru-RU" sz="1600" b="1" dirty="0">
            <a:solidFill>
              <a:srgbClr val="C00000"/>
            </a:solidFill>
          </a:endParaRPr>
        </a:p>
      </dgm:t>
    </dgm:pt>
    <dgm:pt modelId="{B1DC1489-991E-452A-A22F-159A43648E1A}" type="parTrans" cxnId="{CC37E4B0-FD23-4982-AED7-CB0B38BDDF36}">
      <dgm:prSet/>
      <dgm:spPr/>
      <dgm:t>
        <a:bodyPr/>
        <a:lstStyle/>
        <a:p>
          <a:endParaRPr lang="ru-RU" sz="1600"/>
        </a:p>
      </dgm:t>
    </dgm:pt>
    <dgm:pt modelId="{D3B7C57E-41EB-435A-8DAD-E740A35163AA}" type="sibTrans" cxnId="{CC37E4B0-FD23-4982-AED7-CB0B38BDDF36}">
      <dgm:prSet/>
      <dgm:spPr/>
      <dgm:t>
        <a:bodyPr/>
        <a:lstStyle/>
        <a:p>
          <a:endParaRPr lang="ru-RU" sz="1600"/>
        </a:p>
      </dgm:t>
    </dgm:pt>
    <dgm:pt modelId="{DF4DBF10-6104-4905-8FEB-F7C1C94FD89B}">
      <dgm:prSet phldrT="[Текст]" custT="1"/>
      <dgm:spPr>
        <a:ln>
          <a:solidFill>
            <a:schemeClr val="accent2">
              <a:lumMod val="40000"/>
              <a:lumOff val="60000"/>
            </a:schemeClr>
          </a:solidFill>
        </a:ln>
      </dgm:spPr>
      <dgm:t>
        <a:bodyPr/>
        <a:lstStyle/>
        <a:p>
          <a:pPr algn="l"/>
          <a:r>
            <a:rPr lang="ru-RU" sz="1400" dirty="0" smtClean="0"/>
            <a:t>Сверка данных о суммах полученных авансов и принятых счетов за период с 1 апреля до 31 июля 2020 года	</a:t>
          </a:r>
          <a:endParaRPr lang="ru-RU" sz="1400" dirty="0"/>
        </a:p>
      </dgm:t>
    </dgm:pt>
    <dgm:pt modelId="{A2CAD8C7-AC64-4653-B5EA-4213F8B7F439}" type="parTrans" cxnId="{60277EF3-2D68-466E-AD6B-842C2DC10163}">
      <dgm:prSet/>
      <dgm:spPr/>
      <dgm:t>
        <a:bodyPr/>
        <a:lstStyle/>
        <a:p>
          <a:endParaRPr lang="ru-RU" sz="1600"/>
        </a:p>
      </dgm:t>
    </dgm:pt>
    <dgm:pt modelId="{7562AB5F-4335-4B83-BF1B-EB49E15116B3}" type="sibTrans" cxnId="{60277EF3-2D68-466E-AD6B-842C2DC10163}">
      <dgm:prSet/>
      <dgm:spPr/>
      <dgm:t>
        <a:bodyPr/>
        <a:lstStyle/>
        <a:p>
          <a:endParaRPr lang="ru-RU" sz="1600"/>
        </a:p>
      </dgm:t>
    </dgm:pt>
    <dgm:pt modelId="{36914B6C-68A1-471B-B4F2-1B3B7B470310}">
      <dgm:prSet phldrT="[Текст]" custT="1"/>
      <dgm:spPr>
        <a:solidFill>
          <a:schemeClr val="accent2">
            <a:lumMod val="40000"/>
            <a:lumOff val="60000"/>
          </a:schemeClr>
        </a:solidFill>
        <a:ln>
          <a:solidFill>
            <a:schemeClr val="accent2">
              <a:lumMod val="40000"/>
              <a:lumOff val="60000"/>
            </a:schemeClr>
          </a:solidFill>
        </a:ln>
      </dgm:spPr>
      <dgm:t>
        <a:bodyPr/>
        <a:lstStyle/>
        <a:p>
          <a:r>
            <a:rPr lang="ru-RU" sz="1600" b="1" dirty="0" smtClean="0">
              <a:solidFill>
                <a:srgbClr val="C00000"/>
              </a:solidFill>
            </a:rPr>
            <a:t>СМО</a:t>
          </a:r>
          <a:endParaRPr lang="ru-RU" sz="1600" b="1" dirty="0">
            <a:solidFill>
              <a:srgbClr val="C00000"/>
            </a:solidFill>
          </a:endParaRPr>
        </a:p>
      </dgm:t>
    </dgm:pt>
    <dgm:pt modelId="{80E518F4-BC0A-488D-A9C8-2E1E729AB081}" type="parTrans" cxnId="{B14EDE3A-C35D-4E73-8729-7981D866E865}">
      <dgm:prSet/>
      <dgm:spPr/>
      <dgm:t>
        <a:bodyPr/>
        <a:lstStyle/>
        <a:p>
          <a:endParaRPr lang="ru-RU" sz="1600"/>
        </a:p>
      </dgm:t>
    </dgm:pt>
    <dgm:pt modelId="{56BAD02F-89A9-4A96-B282-49E19432938F}" type="sibTrans" cxnId="{B14EDE3A-C35D-4E73-8729-7981D866E865}">
      <dgm:prSet/>
      <dgm:spPr/>
      <dgm:t>
        <a:bodyPr/>
        <a:lstStyle/>
        <a:p>
          <a:endParaRPr lang="ru-RU" sz="1600"/>
        </a:p>
      </dgm:t>
    </dgm:pt>
    <dgm:pt modelId="{5B9198BA-983C-48EA-A2DA-E86452C63334}">
      <dgm:prSet phldrT="[Текст]" custT="1"/>
      <dgm:spPr>
        <a:ln>
          <a:solidFill>
            <a:schemeClr val="accent2">
              <a:lumMod val="40000"/>
              <a:lumOff val="60000"/>
            </a:schemeClr>
          </a:solidFill>
        </a:ln>
      </dgm:spPr>
      <dgm:t>
        <a:bodyPr/>
        <a:lstStyle/>
        <a:p>
          <a:r>
            <a:rPr lang="ru-RU" sz="1400" dirty="0" smtClean="0"/>
            <a:t>Расчет сумм, подлежащих возмещению или возврату, исходя из аванса в размере 1/12 годового финансового плана в разрезе медицинских организаций за период с 1 апреля до 31 июля 2020  года</a:t>
          </a:r>
          <a:endParaRPr lang="ru-RU" sz="1400" dirty="0"/>
        </a:p>
      </dgm:t>
    </dgm:pt>
    <dgm:pt modelId="{24F048B3-CE89-4254-B4B4-1259E6127C36}" type="parTrans" cxnId="{7BF07781-20BB-45D6-A580-CA8120C8341F}">
      <dgm:prSet/>
      <dgm:spPr/>
      <dgm:t>
        <a:bodyPr/>
        <a:lstStyle/>
        <a:p>
          <a:endParaRPr lang="ru-RU" sz="1600"/>
        </a:p>
      </dgm:t>
    </dgm:pt>
    <dgm:pt modelId="{1E6E274D-B148-4426-9D7C-D44A67EEAB0E}" type="sibTrans" cxnId="{7BF07781-20BB-45D6-A580-CA8120C8341F}">
      <dgm:prSet/>
      <dgm:spPr/>
      <dgm:t>
        <a:bodyPr/>
        <a:lstStyle/>
        <a:p>
          <a:endParaRPr lang="ru-RU" sz="1600"/>
        </a:p>
      </dgm:t>
    </dgm:pt>
    <dgm:pt modelId="{BD94BF0A-D99E-4415-A68F-AB2E07F09D2C}">
      <dgm:prSet phldrT="[Текст]" custT="1"/>
      <dgm:spPr>
        <a:ln>
          <a:solidFill>
            <a:schemeClr val="accent2">
              <a:lumMod val="40000"/>
              <a:lumOff val="60000"/>
            </a:schemeClr>
          </a:solidFill>
        </a:ln>
      </dgm:spPr>
      <dgm:t>
        <a:bodyPr/>
        <a:lstStyle/>
        <a:p>
          <a:r>
            <a:rPr lang="ru-RU" sz="1400" dirty="0" smtClean="0"/>
            <a:t>Доведение расчетного плана и доли разрешенных расходов до СМО</a:t>
          </a:r>
          <a:endParaRPr lang="ru-RU" sz="1400" dirty="0"/>
        </a:p>
      </dgm:t>
    </dgm:pt>
    <dgm:pt modelId="{EE6E588A-0399-45C7-8A39-847EE4E9DFFE}" type="parTrans" cxnId="{B1C67315-322A-443C-A917-7A1357CEAA40}">
      <dgm:prSet/>
      <dgm:spPr/>
      <dgm:t>
        <a:bodyPr/>
        <a:lstStyle/>
        <a:p>
          <a:endParaRPr lang="ru-RU"/>
        </a:p>
      </dgm:t>
    </dgm:pt>
    <dgm:pt modelId="{353B6608-2B82-41E1-BFA2-EDD5F4A8DDB5}" type="sibTrans" cxnId="{B1C67315-322A-443C-A917-7A1357CEAA40}">
      <dgm:prSet/>
      <dgm:spPr/>
      <dgm:t>
        <a:bodyPr/>
        <a:lstStyle/>
        <a:p>
          <a:endParaRPr lang="ru-RU"/>
        </a:p>
      </dgm:t>
    </dgm:pt>
    <dgm:pt modelId="{3617BA9C-24A8-464A-A2E8-6E6252FBDC87}">
      <dgm:prSet phldrT="[Текст]" custT="1"/>
      <dgm:spPr>
        <a:ln>
          <a:solidFill>
            <a:schemeClr val="accent2">
              <a:lumMod val="40000"/>
              <a:lumOff val="60000"/>
            </a:schemeClr>
          </a:solidFill>
        </a:ln>
      </dgm:spPr>
      <dgm:t>
        <a:bodyPr/>
        <a:lstStyle/>
        <a:p>
          <a:r>
            <a:rPr lang="ru-RU" sz="1400" dirty="0" smtClean="0"/>
            <a:t>Расчет доли разрешенных подпунктом «н» пункта 1 постановления №432 расходов в разрезе медицинских организаций (на основе сведений формы №14ф за 2019 год)</a:t>
          </a:r>
          <a:endParaRPr lang="ru-RU" sz="1400" dirty="0"/>
        </a:p>
      </dgm:t>
    </dgm:pt>
    <dgm:pt modelId="{B95B5028-E652-418E-9527-B4464596BA11}" type="parTrans" cxnId="{A6D19B36-106E-4923-BBF6-5216CDD8CEC5}">
      <dgm:prSet/>
      <dgm:spPr/>
      <dgm:t>
        <a:bodyPr/>
        <a:lstStyle/>
        <a:p>
          <a:endParaRPr lang="ru-RU"/>
        </a:p>
      </dgm:t>
    </dgm:pt>
    <dgm:pt modelId="{65A6706E-19FC-4DB7-A51F-2ECE56F68296}" type="sibTrans" cxnId="{A6D19B36-106E-4923-BBF6-5216CDD8CEC5}">
      <dgm:prSet/>
      <dgm:spPr/>
      <dgm:t>
        <a:bodyPr/>
        <a:lstStyle/>
        <a:p>
          <a:endParaRPr lang="ru-RU"/>
        </a:p>
      </dgm:t>
    </dgm:pt>
    <dgm:pt modelId="{3B3B29B3-BA39-4A1A-AEB2-66842B265493}" type="pres">
      <dgm:prSet presAssocID="{ADCABEF3-2CEC-4CB8-BE91-112BACD9636D}" presName="linearFlow" presStyleCnt="0">
        <dgm:presLayoutVars>
          <dgm:dir/>
          <dgm:animLvl val="lvl"/>
          <dgm:resizeHandles val="exact"/>
        </dgm:presLayoutVars>
      </dgm:prSet>
      <dgm:spPr/>
      <dgm:t>
        <a:bodyPr/>
        <a:lstStyle/>
        <a:p>
          <a:endParaRPr lang="ru-RU"/>
        </a:p>
      </dgm:t>
    </dgm:pt>
    <dgm:pt modelId="{DA41029F-8769-4C7F-BF05-BB2543B9294B}" type="pres">
      <dgm:prSet presAssocID="{DBA2907F-5B8E-4AA7-B68C-857373F80755}" presName="composite" presStyleCnt="0"/>
      <dgm:spPr/>
    </dgm:pt>
    <dgm:pt modelId="{C83F4ACE-EFA2-4AAE-BC44-98E2D81FDC5C}" type="pres">
      <dgm:prSet presAssocID="{DBA2907F-5B8E-4AA7-B68C-857373F80755}" presName="parentText" presStyleLbl="alignNode1" presStyleIdx="0" presStyleCnt="3" custLinFactNeighborX="-8070" custLinFactNeighborY="-12370">
        <dgm:presLayoutVars>
          <dgm:chMax val="1"/>
          <dgm:bulletEnabled val="1"/>
        </dgm:presLayoutVars>
      </dgm:prSet>
      <dgm:spPr/>
      <dgm:t>
        <a:bodyPr/>
        <a:lstStyle/>
        <a:p>
          <a:endParaRPr lang="ru-RU"/>
        </a:p>
      </dgm:t>
    </dgm:pt>
    <dgm:pt modelId="{1BCC7B19-6916-4A21-B52F-334FD76F24C2}" type="pres">
      <dgm:prSet presAssocID="{DBA2907F-5B8E-4AA7-B68C-857373F80755}" presName="descendantText" presStyleLbl="alignAcc1" presStyleIdx="0" presStyleCnt="3" custScaleY="189715" custLinFactNeighborX="555" custLinFactNeighborY="-246">
        <dgm:presLayoutVars>
          <dgm:bulletEnabled val="1"/>
        </dgm:presLayoutVars>
      </dgm:prSet>
      <dgm:spPr/>
      <dgm:t>
        <a:bodyPr/>
        <a:lstStyle/>
        <a:p>
          <a:endParaRPr lang="ru-RU"/>
        </a:p>
      </dgm:t>
    </dgm:pt>
    <dgm:pt modelId="{00B09A50-B3FB-4D4E-90B6-4BA5F61A2C71}" type="pres">
      <dgm:prSet presAssocID="{B4E354E8-8E6B-404E-990E-8EC5E8244137}" presName="sp" presStyleCnt="0"/>
      <dgm:spPr/>
    </dgm:pt>
    <dgm:pt modelId="{84A226E4-84D1-4362-A821-1E9446086AE3}" type="pres">
      <dgm:prSet presAssocID="{859F4768-0F85-4AFD-A1E3-1F3665A673D5}" presName="composite" presStyleCnt="0"/>
      <dgm:spPr/>
    </dgm:pt>
    <dgm:pt modelId="{C66FF300-62F3-4F92-85FD-27768F717250}" type="pres">
      <dgm:prSet presAssocID="{859F4768-0F85-4AFD-A1E3-1F3665A673D5}" presName="parentText" presStyleLbl="alignNode1" presStyleIdx="1" presStyleCnt="3" custLinFactNeighborY="16180">
        <dgm:presLayoutVars>
          <dgm:chMax val="1"/>
          <dgm:bulletEnabled val="1"/>
        </dgm:presLayoutVars>
      </dgm:prSet>
      <dgm:spPr/>
      <dgm:t>
        <a:bodyPr/>
        <a:lstStyle/>
        <a:p>
          <a:endParaRPr lang="ru-RU"/>
        </a:p>
      </dgm:t>
    </dgm:pt>
    <dgm:pt modelId="{55684060-50BE-45DA-9860-475097923E08}" type="pres">
      <dgm:prSet presAssocID="{859F4768-0F85-4AFD-A1E3-1F3665A673D5}" presName="descendantText" presStyleLbl="alignAcc1" presStyleIdx="1" presStyleCnt="3" custScaleY="95242" custLinFactNeighborX="0" custLinFactNeighborY="27528">
        <dgm:presLayoutVars>
          <dgm:bulletEnabled val="1"/>
        </dgm:presLayoutVars>
      </dgm:prSet>
      <dgm:spPr/>
      <dgm:t>
        <a:bodyPr/>
        <a:lstStyle/>
        <a:p>
          <a:endParaRPr lang="ru-RU"/>
        </a:p>
      </dgm:t>
    </dgm:pt>
    <dgm:pt modelId="{F9676036-2B8A-426B-9ED5-5000F5AF3BC0}" type="pres">
      <dgm:prSet presAssocID="{D3B7C57E-41EB-435A-8DAD-E740A35163AA}" presName="sp" presStyleCnt="0"/>
      <dgm:spPr/>
    </dgm:pt>
    <dgm:pt modelId="{BDD41BC7-B28F-4D8F-9A43-E17B0EBB709E}" type="pres">
      <dgm:prSet presAssocID="{36914B6C-68A1-471B-B4F2-1B3B7B470310}" presName="composite" presStyleCnt="0"/>
      <dgm:spPr/>
    </dgm:pt>
    <dgm:pt modelId="{0E1EE035-6FCD-44BB-B3EA-B601E51671C7}" type="pres">
      <dgm:prSet presAssocID="{36914B6C-68A1-471B-B4F2-1B3B7B470310}" presName="parentText" presStyleLbl="alignNode1" presStyleIdx="2" presStyleCnt="3" custLinFactNeighborY="12015">
        <dgm:presLayoutVars>
          <dgm:chMax val="1"/>
          <dgm:bulletEnabled val="1"/>
        </dgm:presLayoutVars>
      </dgm:prSet>
      <dgm:spPr/>
      <dgm:t>
        <a:bodyPr/>
        <a:lstStyle/>
        <a:p>
          <a:endParaRPr lang="ru-RU"/>
        </a:p>
      </dgm:t>
    </dgm:pt>
    <dgm:pt modelId="{27484C87-8AEF-4FD3-9379-549497E93378}" type="pres">
      <dgm:prSet presAssocID="{36914B6C-68A1-471B-B4F2-1B3B7B470310}" presName="descendantText" presStyleLbl="alignAcc1" presStyleIdx="2" presStyleCnt="3" custScaleY="112225" custLinFactNeighborX="-157" custLinFactNeighborY="19439">
        <dgm:presLayoutVars>
          <dgm:bulletEnabled val="1"/>
        </dgm:presLayoutVars>
      </dgm:prSet>
      <dgm:spPr/>
      <dgm:t>
        <a:bodyPr/>
        <a:lstStyle/>
        <a:p>
          <a:endParaRPr lang="ru-RU"/>
        </a:p>
      </dgm:t>
    </dgm:pt>
  </dgm:ptLst>
  <dgm:cxnLst>
    <dgm:cxn modelId="{A2AC87EA-CCCD-4197-82F5-42DEB5E2AB2E}" srcId="{ADCABEF3-2CEC-4CB8-BE91-112BACD9636D}" destId="{DBA2907F-5B8E-4AA7-B68C-857373F80755}" srcOrd="0" destOrd="0" parTransId="{537446AE-87B9-4143-8268-352C353FB6F0}" sibTransId="{B4E354E8-8E6B-404E-990E-8EC5E8244137}"/>
    <dgm:cxn modelId="{1590BCED-0E0D-4947-95D9-4F5A71265079}" type="presOf" srcId="{DBA2907F-5B8E-4AA7-B68C-857373F80755}" destId="{C83F4ACE-EFA2-4AAE-BC44-98E2D81FDC5C}" srcOrd="0" destOrd="0" presId="urn:microsoft.com/office/officeart/2005/8/layout/chevron2"/>
    <dgm:cxn modelId="{8C3CD5CA-C88B-4520-B0D1-8D4C9069BD44}" type="presOf" srcId="{BD94BF0A-D99E-4415-A68F-AB2E07F09D2C}" destId="{1BCC7B19-6916-4A21-B52F-334FD76F24C2}" srcOrd="0" destOrd="2" presId="urn:microsoft.com/office/officeart/2005/8/layout/chevron2"/>
    <dgm:cxn modelId="{B14EDE3A-C35D-4E73-8729-7981D866E865}" srcId="{ADCABEF3-2CEC-4CB8-BE91-112BACD9636D}" destId="{36914B6C-68A1-471B-B4F2-1B3B7B470310}" srcOrd="2" destOrd="0" parTransId="{80E518F4-BC0A-488D-A9C8-2E1E729AB081}" sibTransId="{56BAD02F-89A9-4A96-B282-49E19432938F}"/>
    <dgm:cxn modelId="{6709D1BD-28E1-4CC7-9BBD-27D81E518EC1}" type="presOf" srcId="{5B9198BA-983C-48EA-A2DA-E86452C63334}" destId="{27484C87-8AEF-4FD3-9379-549497E93378}" srcOrd="0" destOrd="0" presId="urn:microsoft.com/office/officeart/2005/8/layout/chevron2"/>
    <dgm:cxn modelId="{66A6E56E-0923-487F-81F9-59AD1A0CBC4B}" type="presOf" srcId="{DF4DBF10-6104-4905-8FEB-F7C1C94FD89B}" destId="{55684060-50BE-45DA-9860-475097923E08}" srcOrd="0" destOrd="0" presId="urn:microsoft.com/office/officeart/2005/8/layout/chevron2"/>
    <dgm:cxn modelId="{024FCDD6-7381-4C6E-AB51-96B88FFB0E69}" type="presOf" srcId="{36914B6C-68A1-471B-B4F2-1B3B7B470310}" destId="{0E1EE035-6FCD-44BB-B3EA-B601E51671C7}" srcOrd="0" destOrd="0" presId="urn:microsoft.com/office/officeart/2005/8/layout/chevron2"/>
    <dgm:cxn modelId="{4BCDB478-2728-42A8-8366-B00F07D24BD7}" type="presOf" srcId="{ADCABEF3-2CEC-4CB8-BE91-112BACD9636D}" destId="{3B3B29B3-BA39-4A1A-AEB2-66842B265493}" srcOrd="0" destOrd="0" presId="urn:microsoft.com/office/officeart/2005/8/layout/chevron2"/>
    <dgm:cxn modelId="{60277EF3-2D68-466E-AD6B-842C2DC10163}" srcId="{859F4768-0F85-4AFD-A1E3-1F3665A673D5}" destId="{DF4DBF10-6104-4905-8FEB-F7C1C94FD89B}" srcOrd="0" destOrd="0" parTransId="{A2CAD8C7-AC64-4653-B5EA-4213F8B7F439}" sibTransId="{7562AB5F-4335-4B83-BF1B-EB49E15116B3}"/>
    <dgm:cxn modelId="{A6D19B36-106E-4923-BBF6-5216CDD8CEC5}" srcId="{DBA2907F-5B8E-4AA7-B68C-857373F80755}" destId="{3617BA9C-24A8-464A-A2E8-6E6252FBDC87}" srcOrd="1" destOrd="0" parTransId="{B95B5028-E652-418E-9527-B4464596BA11}" sibTransId="{65A6706E-19FC-4DB7-A51F-2ECE56F68296}"/>
    <dgm:cxn modelId="{B1C67315-322A-443C-A917-7A1357CEAA40}" srcId="{DBA2907F-5B8E-4AA7-B68C-857373F80755}" destId="{BD94BF0A-D99E-4415-A68F-AB2E07F09D2C}" srcOrd="2" destOrd="0" parTransId="{EE6E588A-0399-45C7-8A39-847EE4E9DFFE}" sibTransId="{353B6608-2B82-41E1-BFA2-EDD5F4A8DDB5}"/>
    <dgm:cxn modelId="{893CD0E1-C073-44C8-98E4-F37F1F0A48D9}" type="presOf" srcId="{859F4768-0F85-4AFD-A1E3-1F3665A673D5}" destId="{C66FF300-62F3-4F92-85FD-27768F717250}" srcOrd="0" destOrd="0" presId="urn:microsoft.com/office/officeart/2005/8/layout/chevron2"/>
    <dgm:cxn modelId="{CC37E4B0-FD23-4982-AED7-CB0B38BDDF36}" srcId="{ADCABEF3-2CEC-4CB8-BE91-112BACD9636D}" destId="{859F4768-0F85-4AFD-A1E3-1F3665A673D5}" srcOrd="1" destOrd="0" parTransId="{B1DC1489-991E-452A-A22F-159A43648E1A}" sibTransId="{D3B7C57E-41EB-435A-8DAD-E740A35163AA}"/>
    <dgm:cxn modelId="{46CEF601-0818-4C2C-818C-62F1A7A6CE97}" type="presOf" srcId="{3617BA9C-24A8-464A-A2E8-6E6252FBDC87}" destId="{1BCC7B19-6916-4A21-B52F-334FD76F24C2}" srcOrd="0" destOrd="1" presId="urn:microsoft.com/office/officeart/2005/8/layout/chevron2"/>
    <dgm:cxn modelId="{886A47C1-79B3-4CED-B8C5-6534B8A50249}" type="presOf" srcId="{39F815AC-23BD-4D0F-A6D3-D23D6C873045}" destId="{1BCC7B19-6916-4A21-B52F-334FD76F24C2}" srcOrd="0" destOrd="0" presId="urn:microsoft.com/office/officeart/2005/8/layout/chevron2"/>
    <dgm:cxn modelId="{79F3E669-9636-45EB-BC44-3A3128222069}" srcId="{DBA2907F-5B8E-4AA7-B68C-857373F80755}" destId="{39F815AC-23BD-4D0F-A6D3-D23D6C873045}" srcOrd="0" destOrd="0" parTransId="{9AD29592-0660-41A4-A739-0FF54133A17E}" sibTransId="{2B26B313-070C-4EB8-8A92-D0C90C4F3430}"/>
    <dgm:cxn modelId="{7BF07781-20BB-45D6-A580-CA8120C8341F}" srcId="{36914B6C-68A1-471B-B4F2-1B3B7B470310}" destId="{5B9198BA-983C-48EA-A2DA-E86452C63334}" srcOrd="0" destOrd="0" parTransId="{24F048B3-CE89-4254-B4B4-1259E6127C36}" sibTransId="{1E6E274D-B148-4426-9D7C-D44A67EEAB0E}"/>
    <dgm:cxn modelId="{FB429A82-8C8F-4C39-B5F3-9570E30B967C}" type="presParOf" srcId="{3B3B29B3-BA39-4A1A-AEB2-66842B265493}" destId="{DA41029F-8769-4C7F-BF05-BB2543B9294B}" srcOrd="0" destOrd="0" presId="urn:microsoft.com/office/officeart/2005/8/layout/chevron2"/>
    <dgm:cxn modelId="{8981AE1E-F9B7-4F95-9E01-88CA809F88DD}" type="presParOf" srcId="{DA41029F-8769-4C7F-BF05-BB2543B9294B}" destId="{C83F4ACE-EFA2-4AAE-BC44-98E2D81FDC5C}" srcOrd="0" destOrd="0" presId="urn:microsoft.com/office/officeart/2005/8/layout/chevron2"/>
    <dgm:cxn modelId="{370FF8FD-0D2C-42DC-B893-16C984487C9B}" type="presParOf" srcId="{DA41029F-8769-4C7F-BF05-BB2543B9294B}" destId="{1BCC7B19-6916-4A21-B52F-334FD76F24C2}" srcOrd="1" destOrd="0" presId="urn:microsoft.com/office/officeart/2005/8/layout/chevron2"/>
    <dgm:cxn modelId="{07609D67-7ADC-4622-8074-ADA7648AD7D5}" type="presParOf" srcId="{3B3B29B3-BA39-4A1A-AEB2-66842B265493}" destId="{00B09A50-B3FB-4D4E-90B6-4BA5F61A2C71}" srcOrd="1" destOrd="0" presId="urn:microsoft.com/office/officeart/2005/8/layout/chevron2"/>
    <dgm:cxn modelId="{347939AB-FB42-47B6-81E9-9EF61F0F7610}" type="presParOf" srcId="{3B3B29B3-BA39-4A1A-AEB2-66842B265493}" destId="{84A226E4-84D1-4362-A821-1E9446086AE3}" srcOrd="2" destOrd="0" presId="urn:microsoft.com/office/officeart/2005/8/layout/chevron2"/>
    <dgm:cxn modelId="{674BCBEC-FF6A-46E1-9C9B-E9690EDA77B8}" type="presParOf" srcId="{84A226E4-84D1-4362-A821-1E9446086AE3}" destId="{C66FF300-62F3-4F92-85FD-27768F717250}" srcOrd="0" destOrd="0" presId="urn:microsoft.com/office/officeart/2005/8/layout/chevron2"/>
    <dgm:cxn modelId="{F5A3B408-0D59-4462-9D25-50A85A6C47DB}" type="presParOf" srcId="{84A226E4-84D1-4362-A821-1E9446086AE3}" destId="{55684060-50BE-45DA-9860-475097923E08}" srcOrd="1" destOrd="0" presId="urn:microsoft.com/office/officeart/2005/8/layout/chevron2"/>
    <dgm:cxn modelId="{52B5A7DB-D5D2-4B9D-AA1A-C9CA6A34EFF1}" type="presParOf" srcId="{3B3B29B3-BA39-4A1A-AEB2-66842B265493}" destId="{F9676036-2B8A-426B-9ED5-5000F5AF3BC0}" srcOrd="3" destOrd="0" presId="urn:microsoft.com/office/officeart/2005/8/layout/chevron2"/>
    <dgm:cxn modelId="{4579640D-2B5C-4F3A-B827-D2E7063E71EF}" type="presParOf" srcId="{3B3B29B3-BA39-4A1A-AEB2-66842B265493}" destId="{BDD41BC7-B28F-4D8F-9A43-E17B0EBB709E}" srcOrd="4" destOrd="0" presId="urn:microsoft.com/office/officeart/2005/8/layout/chevron2"/>
    <dgm:cxn modelId="{E7268A06-6443-44ED-B66F-DF73CEC5E933}" type="presParOf" srcId="{BDD41BC7-B28F-4D8F-9A43-E17B0EBB709E}" destId="{0E1EE035-6FCD-44BB-B3EA-B601E51671C7}" srcOrd="0" destOrd="0" presId="urn:microsoft.com/office/officeart/2005/8/layout/chevron2"/>
    <dgm:cxn modelId="{EDD4EC17-B752-40A3-AB76-E94581196799}" type="presParOf" srcId="{BDD41BC7-B28F-4D8F-9A43-E17B0EBB709E}" destId="{27484C87-8AEF-4FD3-9379-549497E933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DCABEF3-2CEC-4CB8-BE91-112BACD9636D}"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ru-RU"/>
        </a:p>
      </dgm:t>
    </dgm:pt>
    <dgm:pt modelId="{DBA2907F-5B8E-4AA7-B68C-857373F80755}">
      <dgm:prSet phldrT="[Текст]" custT="1"/>
      <dgm:spPr>
        <a:solidFill>
          <a:schemeClr val="accent2">
            <a:lumMod val="40000"/>
            <a:lumOff val="60000"/>
          </a:schemeClr>
        </a:solidFill>
        <a:ln>
          <a:solidFill>
            <a:schemeClr val="accent2">
              <a:lumMod val="40000"/>
              <a:lumOff val="60000"/>
            </a:schemeClr>
          </a:solidFill>
        </a:ln>
      </dgm:spPr>
      <dgm:t>
        <a:bodyPr/>
        <a:lstStyle/>
        <a:p>
          <a:r>
            <a:rPr lang="ru-RU" sz="1600" b="1" dirty="0" smtClean="0">
              <a:solidFill>
                <a:srgbClr val="C00000"/>
              </a:solidFill>
            </a:rPr>
            <a:t>МО-СМО</a:t>
          </a:r>
          <a:endParaRPr lang="ru-RU" sz="1600" b="1" dirty="0">
            <a:solidFill>
              <a:srgbClr val="C00000"/>
            </a:solidFill>
          </a:endParaRPr>
        </a:p>
      </dgm:t>
    </dgm:pt>
    <dgm:pt modelId="{537446AE-87B9-4143-8268-352C353FB6F0}" type="parTrans" cxnId="{A2AC87EA-CCCD-4197-82F5-42DEB5E2AB2E}">
      <dgm:prSet/>
      <dgm:spPr/>
      <dgm:t>
        <a:bodyPr/>
        <a:lstStyle/>
        <a:p>
          <a:endParaRPr lang="ru-RU" sz="1600"/>
        </a:p>
      </dgm:t>
    </dgm:pt>
    <dgm:pt modelId="{B4E354E8-8E6B-404E-990E-8EC5E8244137}" type="sibTrans" cxnId="{A2AC87EA-CCCD-4197-82F5-42DEB5E2AB2E}">
      <dgm:prSet/>
      <dgm:spPr/>
      <dgm:t>
        <a:bodyPr/>
        <a:lstStyle/>
        <a:p>
          <a:endParaRPr lang="ru-RU" sz="1600"/>
        </a:p>
      </dgm:t>
    </dgm:pt>
    <dgm:pt modelId="{39F815AC-23BD-4D0F-A6D3-D23D6C873045}">
      <dgm:prSet phldrT="[Текст]" custT="1"/>
      <dgm:spPr>
        <a:ln>
          <a:solidFill>
            <a:schemeClr val="accent2">
              <a:lumMod val="40000"/>
              <a:lumOff val="60000"/>
            </a:schemeClr>
          </a:solidFill>
        </a:ln>
      </dgm:spPr>
      <dgm:t>
        <a:bodyPr/>
        <a:lstStyle/>
        <a:p>
          <a:r>
            <a:rPr lang="ru-RU" sz="1400" dirty="0" smtClean="0"/>
            <a:t>Подписание акта сверки расчетов нарастающим итогом за период </a:t>
          </a:r>
          <a:br>
            <a:rPr lang="ru-RU" sz="1400" dirty="0" smtClean="0"/>
          </a:br>
          <a:r>
            <a:rPr lang="ru-RU" sz="1400" dirty="0" smtClean="0"/>
            <a:t>с 1 апреля по 31 июля 2020 года</a:t>
          </a:r>
          <a:endParaRPr lang="ru-RU" sz="1400" dirty="0"/>
        </a:p>
      </dgm:t>
    </dgm:pt>
    <dgm:pt modelId="{9AD29592-0660-41A4-A739-0FF54133A17E}" type="parTrans" cxnId="{79F3E669-9636-45EB-BC44-3A3128222069}">
      <dgm:prSet/>
      <dgm:spPr/>
      <dgm:t>
        <a:bodyPr/>
        <a:lstStyle/>
        <a:p>
          <a:endParaRPr lang="ru-RU" sz="1600"/>
        </a:p>
      </dgm:t>
    </dgm:pt>
    <dgm:pt modelId="{2B26B313-070C-4EB8-8A92-D0C90C4F3430}" type="sibTrans" cxnId="{79F3E669-9636-45EB-BC44-3A3128222069}">
      <dgm:prSet/>
      <dgm:spPr/>
      <dgm:t>
        <a:bodyPr/>
        <a:lstStyle/>
        <a:p>
          <a:endParaRPr lang="ru-RU" sz="1600"/>
        </a:p>
      </dgm:t>
    </dgm:pt>
    <dgm:pt modelId="{859F4768-0F85-4AFD-A1E3-1F3665A673D5}">
      <dgm:prSet phldrT="[Текст]" custT="1"/>
      <dgm:spPr>
        <a:solidFill>
          <a:schemeClr val="accent2">
            <a:lumMod val="40000"/>
            <a:lumOff val="60000"/>
          </a:schemeClr>
        </a:solidFill>
        <a:ln>
          <a:solidFill>
            <a:schemeClr val="accent2">
              <a:lumMod val="40000"/>
              <a:lumOff val="60000"/>
            </a:schemeClr>
          </a:solidFill>
        </a:ln>
      </dgm:spPr>
      <dgm:t>
        <a:bodyPr/>
        <a:lstStyle/>
        <a:p>
          <a:r>
            <a:rPr lang="ru-RU" sz="1600" b="1" dirty="0" smtClean="0">
              <a:solidFill>
                <a:srgbClr val="C00000"/>
              </a:solidFill>
            </a:rPr>
            <a:t>МО,</a:t>
          </a:r>
          <a:br>
            <a:rPr lang="ru-RU" sz="1600" b="1" dirty="0" smtClean="0">
              <a:solidFill>
                <a:srgbClr val="C00000"/>
              </a:solidFill>
            </a:rPr>
          </a:br>
          <a:r>
            <a:rPr lang="ru-RU" sz="1600" b="1" dirty="0" smtClean="0">
              <a:solidFill>
                <a:srgbClr val="C00000"/>
              </a:solidFill>
            </a:rPr>
            <a:t>СМ</a:t>
          </a:r>
          <a:endParaRPr lang="ru-RU" sz="1600" b="1" dirty="0">
            <a:solidFill>
              <a:srgbClr val="C00000"/>
            </a:solidFill>
          </a:endParaRPr>
        </a:p>
      </dgm:t>
    </dgm:pt>
    <dgm:pt modelId="{B1DC1489-991E-452A-A22F-159A43648E1A}" type="parTrans" cxnId="{CC37E4B0-FD23-4982-AED7-CB0B38BDDF36}">
      <dgm:prSet/>
      <dgm:spPr/>
      <dgm:t>
        <a:bodyPr/>
        <a:lstStyle/>
        <a:p>
          <a:endParaRPr lang="ru-RU" sz="1600"/>
        </a:p>
      </dgm:t>
    </dgm:pt>
    <dgm:pt modelId="{D3B7C57E-41EB-435A-8DAD-E740A35163AA}" type="sibTrans" cxnId="{CC37E4B0-FD23-4982-AED7-CB0B38BDDF36}">
      <dgm:prSet/>
      <dgm:spPr/>
      <dgm:t>
        <a:bodyPr/>
        <a:lstStyle/>
        <a:p>
          <a:endParaRPr lang="ru-RU" sz="1600"/>
        </a:p>
      </dgm:t>
    </dgm:pt>
    <dgm:pt modelId="{DF4DBF10-6104-4905-8FEB-F7C1C94FD89B}">
      <dgm:prSet phldrT="[Текст]" custT="1"/>
      <dgm:spPr>
        <a:ln>
          <a:solidFill>
            <a:schemeClr val="accent2">
              <a:lumMod val="40000"/>
              <a:lumOff val="60000"/>
            </a:schemeClr>
          </a:solidFill>
        </a:ln>
      </dgm:spPr>
      <dgm:t>
        <a:bodyPr/>
        <a:lstStyle/>
        <a:p>
          <a:pPr algn="l"/>
          <a:r>
            <a:rPr lang="ru-RU" sz="1400" dirty="0" smtClean="0"/>
            <a:t>Дополнительная заявка на </a:t>
          </a:r>
          <a:r>
            <a:rPr lang="ru-RU" sz="1400" dirty="0" err="1" smtClean="0"/>
            <a:t>доавансирование</a:t>
          </a:r>
          <a:r>
            <a:rPr lang="ru-RU" sz="1400" dirty="0" smtClean="0"/>
            <a:t>  </a:t>
          </a:r>
          <a:br>
            <a:rPr lang="ru-RU" sz="1400" dirty="0" smtClean="0"/>
          </a:br>
          <a:r>
            <a:rPr lang="ru-RU" sz="1400" dirty="0" smtClean="0"/>
            <a:t>или возврат средств</a:t>
          </a:r>
          <a:endParaRPr lang="ru-RU" sz="1400" dirty="0"/>
        </a:p>
      </dgm:t>
    </dgm:pt>
    <dgm:pt modelId="{A2CAD8C7-AC64-4653-B5EA-4213F8B7F439}" type="parTrans" cxnId="{60277EF3-2D68-466E-AD6B-842C2DC10163}">
      <dgm:prSet/>
      <dgm:spPr/>
      <dgm:t>
        <a:bodyPr/>
        <a:lstStyle/>
        <a:p>
          <a:endParaRPr lang="ru-RU" sz="1600"/>
        </a:p>
      </dgm:t>
    </dgm:pt>
    <dgm:pt modelId="{7562AB5F-4335-4B83-BF1B-EB49E15116B3}" type="sibTrans" cxnId="{60277EF3-2D68-466E-AD6B-842C2DC10163}">
      <dgm:prSet/>
      <dgm:spPr/>
      <dgm:t>
        <a:bodyPr/>
        <a:lstStyle/>
        <a:p>
          <a:endParaRPr lang="ru-RU" sz="1600"/>
        </a:p>
      </dgm:t>
    </dgm:pt>
    <dgm:pt modelId="{36914B6C-68A1-471B-B4F2-1B3B7B470310}">
      <dgm:prSet phldrT="[Текст]" custT="1"/>
      <dgm:spPr>
        <a:solidFill>
          <a:schemeClr val="accent2">
            <a:lumMod val="40000"/>
            <a:lumOff val="60000"/>
          </a:schemeClr>
        </a:solidFill>
        <a:ln>
          <a:solidFill>
            <a:schemeClr val="accent2">
              <a:lumMod val="40000"/>
              <a:lumOff val="60000"/>
            </a:schemeClr>
          </a:solidFill>
        </a:ln>
      </dgm:spPr>
      <dgm:t>
        <a:bodyPr/>
        <a:lstStyle/>
        <a:p>
          <a:r>
            <a:rPr lang="ru-RU" sz="1600" b="1" dirty="0" smtClean="0">
              <a:solidFill>
                <a:srgbClr val="C00000"/>
              </a:solidFill>
            </a:rPr>
            <a:t>СМО-ТФОМС</a:t>
          </a:r>
          <a:endParaRPr lang="ru-RU" sz="1600" b="1" dirty="0">
            <a:solidFill>
              <a:srgbClr val="C00000"/>
            </a:solidFill>
          </a:endParaRPr>
        </a:p>
      </dgm:t>
    </dgm:pt>
    <dgm:pt modelId="{80E518F4-BC0A-488D-A9C8-2E1E729AB081}" type="parTrans" cxnId="{B14EDE3A-C35D-4E73-8729-7981D866E865}">
      <dgm:prSet/>
      <dgm:spPr/>
      <dgm:t>
        <a:bodyPr/>
        <a:lstStyle/>
        <a:p>
          <a:endParaRPr lang="ru-RU" sz="1600"/>
        </a:p>
      </dgm:t>
    </dgm:pt>
    <dgm:pt modelId="{56BAD02F-89A9-4A96-B282-49E19432938F}" type="sibTrans" cxnId="{B14EDE3A-C35D-4E73-8729-7981D866E865}">
      <dgm:prSet/>
      <dgm:spPr/>
      <dgm:t>
        <a:bodyPr/>
        <a:lstStyle/>
        <a:p>
          <a:endParaRPr lang="ru-RU" sz="1600"/>
        </a:p>
      </dgm:t>
    </dgm:pt>
    <dgm:pt modelId="{5B9198BA-983C-48EA-A2DA-E86452C63334}">
      <dgm:prSet phldrT="[Текст]" custT="1"/>
      <dgm:spPr>
        <a:ln>
          <a:solidFill>
            <a:schemeClr val="accent2">
              <a:lumMod val="40000"/>
              <a:lumOff val="60000"/>
            </a:schemeClr>
          </a:solidFill>
        </a:ln>
      </dgm:spPr>
      <dgm:t>
        <a:bodyPr/>
        <a:lstStyle/>
        <a:p>
          <a:r>
            <a:rPr lang="ru-RU" sz="1400" dirty="0" smtClean="0"/>
            <a:t>Подписание акта сверки расчетов нарастающим итогом за период </a:t>
          </a:r>
          <a:br>
            <a:rPr lang="ru-RU" sz="1400" dirty="0" smtClean="0"/>
          </a:br>
          <a:r>
            <a:rPr lang="ru-RU" sz="1400" dirty="0" smtClean="0"/>
            <a:t>с 1 апреля по 31 июля 2020 года</a:t>
          </a:r>
          <a:endParaRPr lang="ru-RU" sz="1400" dirty="0"/>
        </a:p>
      </dgm:t>
    </dgm:pt>
    <dgm:pt modelId="{24F048B3-CE89-4254-B4B4-1259E6127C36}" type="parTrans" cxnId="{7BF07781-20BB-45D6-A580-CA8120C8341F}">
      <dgm:prSet/>
      <dgm:spPr/>
      <dgm:t>
        <a:bodyPr/>
        <a:lstStyle/>
        <a:p>
          <a:endParaRPr lang="ru-RU" sz="1600"/>
        </a:p>
      </dgm:t>
    </dgm:pt>
    <dgm:pt modelId="{1E6E274D-B148-4426-9D7C-D44A67EEAB0E}" type="sibTrans" cxnId="{7BF07781-20BB-45D6-A580-CA8120C8341F}">
      <dgm:prSet/>
      <dgm:spPr/>
      <dgm:t>
        <a:bodyPr/>
        <a:lstStyle/>
        <a:p>
          <a:endParaRPr lang="ru-RU" sz="1600"/>
        </a:p>
      </dgm:t>
    </dgm:pt>
    <dgm:pt modelId="{3B3B29B3-BA39-4A1A-AEB2-66842B265493}" type="pres">
      <dgm:prSet presAssocID="{ADCABEF3-2CEC-4CB8-BE91-112BACD9636D}" presName="linearFlow" presStyleCnt="0">
        <dgm:presLayoutVars>
          <dgm:dir/>
          <dgm:animLvl val="lvl"/>
          <dgm:resizeHandles val="exact"/>
        </dgm:presLayoutVars>
      </dgm:prSet>
      <dgm:spPr/>
      <dgm:t>
        <a:bodyPr/>
        <a:lstStyle/>
        <a:p>
          <a:endParaRPr lang="ru-RU"/>
        </a:p>
      </dgm:t>
    </dgm:pt>
    <dgm:pt modelId="{DA41029F-8769-4C7F-BF05-BB2543B9294B}" type="pres">
      <dgm:prSet presAssocID="{DBA2907F-5B8E-4AA7-B68C-857373F80755}" presName="composite" presStyleCnt="0"/>
      <dgm:spPr/>
    </dgm:pt>
    <dgm:pt modelId="{C83F4ACE-EFA2-4AAE-BC44-98E2D81FDC5C}" type="pres">
      <dgm:prSet presAssocID="{DBA2907F-5B8E-4AA7-B68C-857373F80755}" presName="parentText" presStyleLbl="alignNode1" presStyleIdx="0" presStyleCnt="3">
        <dgm:presLayoutVars>
          <dgm:chMax val="1"/>
          <dgm:bulletEnabled val="1"/>
        </dgm:presLayoutVars>
      </dgm:prSet>
      <dgm:spPr/>
      <dgm:t>
        <a:bodyPr/>
        <a:lstStyle/>
        <a:p>
          <a:endParaRPr lang="ru-RU"/>
        </a:p>
      </dgm:t>
    </dgm:pt>
    <dgm:pt modelId="{1BCC7B19-6916-4A21-B52F-334FD76F24C2}" type="pres">
      <dgm:prSet presAssocID="{DBA2907F-5B8E-4AA7-B68C-857373F80755}" presName="descendantText" presStyleLbl="alignAcc1" presStyleIdx="0" presStyleCnt="3" custScaleY="100131">
        <dgm:presLayoutVars>
          <dgm:bulletEnabled val="1"/>
        </dgm:presLayoutVars>
      </dgm:prSet>
      <dgm:spPr/>
      <dgm:t>
        <a:bodyPr/>
        <a:lstStyle/>
        <a:p>
          <a:endParaRPr lang="ru-RU"/>
        </a:p>
      </dgm:t>
    </dgm:pt>
    <dgm:pt modelId="{00B09A50-B3FB-4D4E-90B6-4BA5F61A2C71}" type="pres">
      <dgm:prSet presAssocID="{B4E354E8-8E6B-404E-990E-8EC5E8244137}" presName="sp" presStyleCnt="0"/>
      <dgm:spPr/>
    </dgm:pt>
    <dgm:pt modelId="{84A226E4-84D1-4362-A821-1E9446086AE3}" type="pres">
      <dgm:prSet presAssocID="{859F4768-0F85-4AFD-A1E3-1F3665A673D5}" presName="composite" presStyleCnt="0"/>
      <dgm:spPr/>
    </dgm:pt>
    <dgm:pt modelId="{C66FF300-62F3-4F92-85FD-27768F717250}" type="pres">
      <dgm:prSet presAssocID="{859F4768-0F85-4AFD-A1E3-1F3665A673D5}" presName="parentText" presStyleLbl="alignNode1" presStyleIdx="1" presStyleCnt="3">
        <dgm:presLayoutVars>
          <dgm:chMax val="1"/>
          <dgm:bulletEnabled val="1"/>
        </dgm:presLayoutVars>
      </dgm:prSet>
      <dgm:spPr/>
      <dgm:t>
        <a:bodyPr/>
        <a:lstStyle/>
        <a:p>
          <a:endParaRPr lang="ru-RU"/>
        </a:p>
      </dgm:t>
    </dgm:pt>
    <dgm:pt modelId="{55684060-50BE-45DA-9860-475097923E08}" type="pres">
      <dgm:prSet presAssocID="{859F4768-0F85-4AFD-A1E3-1F3665A673D5}" presName="descendantText" presStyleLbl="alignAcc1" presStyleIdx="1" presStyleCnt="3" custScaleY="100000">
        <dgm:presLayoutVars>
          <dgm:bulletEnabled val="1"/>
        </dgm:presLayoutVars>
      </dgm:prSet>
      <dgm:spPr/>
      <dgm:t>
        <a:bodyPr/>
        <a:lstStyle/>
        <a:p>
          <a:endParaRPr lang="ru-RU"/>
        </a:p>
      </dgm:t>
    </dgm:pt>
    <dgm:pt modelId="{F9676036-2B8A-426B-9ED5-5000F5AF3BC0}" type="pres">
      <dgm:prSet presAssocID="{D3B7C57E-41EB-435A-8DAD-E740A35163AA}" presName="sp" presStyleCnt="0"/>
      <dgm:spPr/>
    </dgm:pt>
    <dgm:pt modelId="{BDD41BC7-B28F-4D8F-9A43-E17B0EBB709E}" type="pres">
      <dgm:prSet presAssocID="{36914B6C-68A1-471B-B4F2-1B3B7B470310}" presName="composite" presStyleCnt="0"/>
      <dgm:spPr/>
    </dgm:pt>
    <dgm:pt modelId="{0E1EE035-6FCD-44BB-B3EA-B601E51671C7}" type="pres">
      <dgm:prSet presAssocID="{36914B6C-68A1-471B-B4F2-1B3B7B470310}" presName="parentText" presStyleLbl="alignNode1" presStyleIdx="2" presStyleCnt="3">
        <dgm:presLayoutVars>
          <dgm:chMax val="1"/>
          <dgm:bulletEnabled val="1"/>
        </dgm:presLayoutVars>
      </dgm:prSet>
      <dgm:spPr/>
      <dgm:t>
        <a:bodyPr/>
        <a:lstStyle/>
        <a:p>
          <a:endParaRPr lang="ru-RU"/>
        </a:p>
      </dgm:t>
    </dgm:pt>
    <dgm:pt modelId="{27484C87-8AEF-4FD3-9379-549497E93378}" type="pres">
      <dgm:prSet presAssocID="{36914B6C-68A1-471B-B4F2-1B3B7B470310}" presName="descendantText" presStyleLbl="alignAcc1" presStyleIdx="2" presStyleCnt="3" custScaleY="88751">
        <dgm:presLayoutVars>
          <dgm:bulletEnabled val="1"/>
        </dgm:presLayoutVars>
      </dgm:prSet>
      <dgm:spPr/>
      <dgm:t>
        <a:bodyPr/>
        <a:lstStyle/>
        <a:p>
          <a:endParaRPr lang="ru-RU"/>
        </a:p>
      </dgm:t>
    </dgm:pt>
  </dgm:ptLst>
  <dgm:cxnLst>
    <dgm:cxn modelId="{43D87375-F968-4175-B0C3-793C12BB90A9}" type="presOf" srcId="{5B9198BA-983C-48EA-A2DA-E86452C63334}" destId="{27484C87-8AEF-4FD3-9379-549497E93378}" srcOrd="0" destOrd="0" presId="urn:microsoft.com/office/officeart/2005/8/layout/chevron2"/>
    <dgm:cxn modelId="{A2AC87EA-CCCD-4197-82F5-42DEB5E2AB2E}" srcId="{ADCABEF3-2CEC-4CB8-BE91-112BACD9636D}" destId="{DBA2907F-5B8E-4AA7-B68C-857373F80755}" srcOrd="0" destOrd="0" parTransId="{537446AE-87B9-4143-8268-352C353FB6F0}" sibTransId="{B4E354E8-8E6B-404E-990E-8EC5E8244137}"/>
    <dgm:cxn modelId="{ADBEA73B-F8F6-4977-86A3-32E782C5E498}" type="presOf" srcId="{39F815AC-23BD-4D0F-A6D3-D23D6C873045}" destId="{1BCC7B19-6916-4A21-B52F-334FD76F24C2}" srcOrd="0" destOrd="0" presId="urn:microsoft.com/office/officeart/2005/8/layout/chevron2"/>
    <dgm:cxn modelId="{FDE77505-EEE4-4AF7-BE9C-9F4C68E9DFDA}" type="presOf" srcId="{36914B6C-68A1-471B-B4F2-1B3B7B470310}" destId="{0E1EE035-6FCD-44BB-B3EA-B601E51671C7}" srcOrd="0" destOrd="0" presId="urn:microsoft.com/office/officeart/2005/8/layout/chevron2"/>
    <dgm:cxn modelId="{5468BA7D-0B1E-427D-AD04-77032599470E}" type="presOf" srcId="{ADCABEF3-2CEC-4CB8-BE91-112BACD9636D}" destId="{3B3B29B3-BA39-4A1A-AEB2-66842B265493}" srcOrd="0" destOrd="0" presId="urn:microsoft.com/office/officeart/2005/8/layout/chevron2"/>
    <dgm:cxn modelId="{FE7A1182-7D9F-451D-84F8-54F3F0D7AC57}" type="presOf" srcId="{DBA2907F-5B8E-4AA7-B68C-857373F80755}" destId="{C83F4ACE-EFA2-4AAE-BC44-98E2D81FDC5C}" srcOrd="0" destOrd="0" presId="urn:microsoft.com/office/officeart/2005/8/layout/chevron2"/>
    <dgm:cxn modelId="{B14EDE3A-C35D-4E73-8729-7981D866E865}" srcId="{ADCABEF3-2CEC-4CB8-BE91-112BACD9636D}" destId="{36914B6C-68A1-471B-B4F2-1B3B7B470310}" srcOrd="2" destOrd="0" parTransId="{80E518F4-BC0A-488D-A9C8-2E1E729AB081}" sibTransId="{56BAD02F-89A9-4A96-B282-49E19432938F}"/>
    <dgm:cxn modelId="{60277EF3-2D68-466E-AD6B-842C2DC10163}" srcId="{859F4768-0F85-4AFD-A1E3-1F3665A673D5}" destId="{DF4DBF10-6104-4905-8FEB-F7C1C94FD89B}" srcOrd="0" destOrd="0" parTransId="{A2CAD8C7-AC64-4653-B5EA-4213F8B7F439}" sibTransId="{7562AB5F-4335-4B83-BF1B-EB49E15116B3}"/>
    <dgm:cxn modelId="{CC37E4B0-FD23-4982-AED7-CB0B38BDDF36}" srcId="{ADCABEF3-2CEC-4CB8-BE91-112BACD9636D}" destId="{859F4768-0F85-4AFD-A1E3-1F3665A673D5}" srcOrd="1" destOrd="0" parTransId="{B1DC1489-991E-452A-A22F-159A43648E1A}" sibTransId="{D3B7C57E-41EB-435A-8DAD-E740A35163AA}"/>
    <dgm:cxn modelId="{E171C7E5-2045-48B6-B551-78F4AEC0E123}" type="presOf" srcId="{859F4768-0F85-4AFD-A1E3-1F3665A673D5}" destId="{C66FF300-62F3-4F92-85FD-27768F717250}" srcOrd="0" destOrd="0" presId="urn:microsoft.com/office/officeart/2005/8/layout/chevron2"/>
    <dgm:cxn modelId="{B4D4B62C-96F1-4886-901E-3C2D36B7EF1A}" type="presOf" srcId="{DF4DBF10-6104-4905-8FEB-F7C1C94FD89B}" destId="{55684060-50BE-45DA-9860-475097923E08}" srcOrd="0" destOrd="0" presId="urn:microsoft.com/office/officeart/2005/8/layout/chevron2"/>
    <dgm:cxn modelId="{79F3E669-9636-45EB-BC44-3A3128222069}" srcId="{DBA2907F-5B8E-4AA7-B68C-857373F80755}" destId="{39F815AC-23BD-4D0F-A6D3-D23D6C873045}" srcOrd="0" destOrd="0" parTransId="{9AD29592-0660-41A4-A739-0FF54133A17E}" sibTransId="{2B26B313-070C-4EB8-8A92-D0C90C4F3430}"/>
    <dgm:cxn modelId="{7BF07781-20BB-45D6-A580-CA8120C8341F}" srcId="{36914B6C-68A1-471B-B4F2-1B3B7B470310}" destId="{5B9198BA-983C-48EA-A2DA-E86452C63334}" srcOrd="0" destOrd="0" parTransId="{24F048B3-CE89-4254-B4B4-1259E6127C36}" sibTransId="{1E6E274D-B148-4426-9D7C-D44A67EEAB0E}"/>
    <dgm:cxn modelId="{BDC2A0B7-8F80-4680-A947-3CE860D11649}" type="presParOf" srcId="{3B3B29B3-BA39-4A1A-AEB2-66842B265493}" destId="{DA41029F-8769-4C7F-BF05-BB2543B9294B}" srcOrd="0" destOrd="0" presId="urn:microsoft.com/office/officeart/2005/8/layout/chevron2"/>
    <dgm:cxn modelId="{69920935-5682-4E9A-920C-F00D33D25D4F}" type="presParOf" srcId="{DA41029F-8769-4C7F-BF05-BB2543B9294B}" destId="{C83F4ACE-EFA2-4AAE-BC44-98E2D81FDC5C}" srcOrd="0" destOrd="0" presId="urn:microsoft.com/office/officeart/2005/8/layout/chevron2"/>
    <dgm:cxn modelId="{DF5F5521-FA1D-426A-9C3D-E5D834945C22}" type="presParOf" srcId="{DA41029F-8769-4C7F-BF05-BB2543B9294B}" destId="{1BCC7B19-6916-4A21-B52F-334FD76F24C2}" srcOrd="1" destOrd="0" presId="urn:microsoft.com/office/officeart/2005/8/layout/chevron2"/>
    <dgm:cxn modelId="{6209832B-BA2E-4A55-B9D5-0825A40C209F}" type="presParOf" srcId="{3B3B29B3-BA39-4A1A-AEB2-66842B265493}" destId="{00B09A50-B3FB-4D4E-90B6-4BA5F61A2C71}" srcOrd="1" destOrd="0" presId="urn:microsoft.com/office/officeart/2005/8/layout/chevron2"/>
    <dgm:cxn modelId="{C79CB0A6-B57C-4EAC-925A-973D8C8F2198}" type="presParOf" srcId="{3B3B29B3-BA39-4A1A-AEB2-66842B265493}" destId="{84A226E4-84D1-4362-A821-1E9446086AE3}" srcOrd="2" destOrd="0" presId="urn:microsoft.com/office/officeart/2005/8/layout/chevron2"/>
    <dgm:cxn modelId="{CB5A75D0-F7A5-44DB-B0B6-4A65E405C428}" type="presParOf" srcId="{84A226E4-84D1-4362-A821-1E9446086AE3}" destId="{C66FF300-62F3-4F92-85FD-27768F717250}" srcOrd="0" destOrd="0" presId="urn:microsoft.com/office/officeart/2005/8/layout/chevron2"/>
    <dgm:cxn modelId="{8A73192F-9FB6-414B-82D5-242D46CCF788}" type="presParOf" srcId="{84A226E4-84D1-4362-A821-1E9446086AE3}" destId="{55684060-50BE-45DA-9860-475097923E08}" srcOrd="1" destOrd="0" presId="urn:microsoft.com/office/officeart/2005/8/layout/chevron2"/>
    <dgm:cxn modelId="{071ABE24-07C6-4B30-9FE5-1C2FEC75BC31}" type="presParOf" srcId="{3B3B29B3-BA39-4A1A-AEB2-66842B265493}" destId="{F9676036-2B8A-426B-9ED5-5000F5AF3BC0}" srcOrd="3" destOrd="0" presId="urn:microsoft.com/office/officeart/2005/8/layout/chevron2"/>
    <dgm:cxn modelId="{152A5D00-F5CE-4FCD-9CCF-CD4108C5BC88}" type="presParOf" srcId="{3B3B29B3-BA39-4A1A-AEB2-66842B265493}" destId="{BDD41BC7-B28F-4D8F-9A43-E17B0EBB709E}" srcOrd="4" destOrd="0" presId="urn:microsoft.com/office/officeart/2005/8/layout/chevron2"/>
    <dgm:cxn modelId="{FD3C498D-7949-4D52-9060-D5841A8EF2BC}" type="presParOf" srcId="{BDD41BC7-B28F-4D8F-9A43-E17B0EBB709E}" destId="{0E1EE035-6FCD-44BB-B3EA-B601E51671C7}" srcOrd="0" destOrd="0" presId="urn:microsoft.com/office/officeart/2005/8/layout/chevron2"/>
    <dgm:cxn modelId="{8356BEA0-69AE-4553-B5C6-CD185A149540}" type="presParOf" srcId="{BDD41BC7-B28F-4D8F-9A43-E17B0EBB709E}" destId="{27484C87-8AEF-4FD3-9379-549497E933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3F4ACE-EFA2-4AAE-BC44-98E2D81FDC5C}">
      <dsp:nvSpPr>
        <dsp:cNvPr id="0" name=""/>
        <dsp:cNvSpPr/>
      </dsp:nvSpPr>
      <dsp:spPr>
        <a:xfrm rot="5400000">
          <a:off x="-203526" y="433542"/>
          <a:ext cx="1356840" cy="949788"/>
        </a:xfrm>
        <a:prstGeom prst="chevron">
          <a:avLst/>
        </a:prstGeom>
        <a:solidFill>
          <a:schemeClr val="accent2">
            <a:lumMod val="40000"/>
            <a:lumOff val="6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C00000"/>
              </a:solidFill>
            </a:rPr>
            <a:t>ТФОМС</a:t>
          </a:r>
          <a:endParaRPr lang="ru-RU" sz="1600" b="1" kern="1200" dirty="0">
            <a:solidFill>
              <a:srgbClr val="C00000"/>
            </a:solidFill>
          </a:endParaRPr>
        </a:p>
      </dsp:txBody>
      <dsp:txXfrm rot="-5400000">
        <a:off x="0" y="704910"/>
        <a:ext cx="949788" cy="407052"/>
      </dsp:txXfrm>
    </dsp:sp>
    <dsp:sp modelId="{1BCC7B19-6916-4A21-B52F-334FD76F24C2}">
      <dsp:nvSpPr>
        <dsp:cNvPr id="0" name=""/>
        <dsp:cNvSpPr/>
      </dsp:nvSpPr>
      <dsp:spPr>
        <a:xfrm rot="5400000">
          <a:off x="4066794" y="-3116937"/>
          <a:ext cx="1673184" cy="7907195"/>
        </a:xfrm>
        <a:prstGeom prst="round2SameRect">
          <a:avLst/>
        </a:prstGeom>
        <a:solidFill>
          <a:schemeClr val="lt1">
            <a:alpha val="90000"/>
            <a:hueOff val="0"/>
            <a:satOff val="0"/>
            <a:lumOff val="0"/>
            <a:alphaOff val="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t>Расчет размера 1/12 годового финансового плана в разрезе медицинских организаций на период с 1 апреля до 31 июля 2020 года (от первоначально установленного Комиссией плана) для медицинской помощи, оплачиваемой за фактически выполненные объемы по результатам контрольно-экспертных мероприятий</a:t>
          </a:r>
          <a:endParaRPr lang="ru-RU" sz="1400" kern="1200" dirty="0"/>
        </a:p>
        <a:p>
          <a:pPr marL="114300" lvl="1" indent="-114300" algn="l" defTabSz="622300">
            <a:lnSpc>
              <a:spcPct val="90000"/>
            </a:lnSpc>
            <a:spcBef>
              <a:spcPct val="0"/>
            </a:spcBef>
            <a:spcAft>
              <a:spcPct val="15000"/>
            </a:spcAft>
            <a:buChar char="••"/>
          </a:pPr>
          <a:r>
            <a:rPr lang="ru-RU" sz="1400" kern="1200" dirty="0" smtClean="0"/>
            <a:t>Расчет доли разрешенных подпунктом «н» пункта 1 постановления №432 расходов в разрезе медицинских организаций (на основе сведений формы №14ф за 2019 год)</a:t>
          </a:r>
          <a:endParaRPr lang="ru-RU" sz="1400" kern="1200" dirty="0"/>
        </a:p>
        <a:p>
          <a:pPr marL="114300" lvl="1" indent="-114300" algn="l" defTabSz="622300">
            <a:lnSpc>
              <a:spcPct val="90000"/>
            </a:lnSpc>
            <a:spcBef>
              <a:spcPct val="0"/>
            </a:spcBef>
            <a:spcAft>
              <a:spcPct val="15000"/>
            </a:spcAft>
            <a:buChar char="••"/>
          </a:pPr>
          <a:r>
            <a:rPr lang="ru-RU" sz="1400" kern="1200" dirty="0" smtClean="0"/>
            <a:t>Доведение расчетного плана и доли разрешенных расходов до СМО</a:t>
          </a:r>
          <a:endParaRPr lang="ru-RU" sz="1400" kern="1200" dirty="0"/>
        </a:p>
      </dsp:txBody>
      <dsp:txXfrm rot="-5400000">
        <a:off x="949789" y="81746"/>
        <a:ext cx="7825517" cy="1509828"/>
      </dsp:txXfrm>
    </dsp:sp>
    <dsp:sp modelId="{C66FF300-62F3-4F92-85FD-27768F717250}">
      <dsp:nvSpPr>
        <dsp:cNvPr id="0" name=""/>
        <dsp:cNvSpPr/>
      </dsp:nvSpPr>
      <dsp:spPr>
        <a:xfrm rot="5400000">
          <a:off x="-203526" y="2003729"/>
          <a:ext cx="1356840" cy="949788"/>
        </a:xfrm>
        <a:prstGeom prst="chevron">
          <a:avLst/>
        </a:prstGeom>
        <a:solidFill>
          <a:schemeClr val="accent2">
            <a:lumMod val="40000"/>
            <a:lumOff val="6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C00000"/>
              </a:solidFill>
            </a:rPr>
            <a:t>СМО-МО</a:t>
          </a:r>
          <a:endParaRPr lang="ru-RU" sz="1600" b="1" kern="1200" dirty="0">
            <a:solidFill>
              <a:srgbClr val="C00000"/>
            </a:solidFill>
          </a:endParaRPr>
        </a:p>
      </dsp:txBody>
      <dsp:txXfrm rot="-5400000">
        <a:off x="0" y="2275097"/>
        <a:ext cx="949788" cy="407052"/>
      </dsp:txXfrm>
    </dsp:sp>
    <dsp:sp modelId="{55684060-50BE-45DA-9860-475097923E08}">
      <dsp:nvSpPr>
        <dsp:cNvPr id="0" name=""/>
        <dsp:cNvSpPr/>
      </dsp:nvSpPr>
      <dsp:spPr>
        <a:xfrm rot="5400000">
          <a:off x="4483394" y="-1689175"/>
          <a:ext cx="839983" cy="7907195"/>
        </a:xfrm>
        <a:prstGeom prst="round2SameRect">
          <a:avLst/>
        </a:prstGeom>
        <a:solidFill>
          <a:schemeClr val="lt1">
            <a:alpha val="90000"/>
            <a:hueOff val="0"/>
            <a:satOff val="0"/>
            <a:lumOff val="0"/>
            <a:alphaOff val="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t>Сверка данных о суммах полученных авансов и принятых счетов за период с 1 апреля до 31 июля 2020 года	</a:t>
          </a:r>
          <a:endParaRPr lang="ru-RU" sz="1400" kern="1200" dirty="0"/>
        </a:p>
      </dsp:txBody>
      <dsp:txXfrm rot="-5400000">
        <a:off x="949789" y="1885435"/>
        <a:ext cx="7866190" cy="757973"/>
      </dsp:txXfrm>
    </dsp:sp>
    <dsp:sp modelId="{0E1EE035-6FCD-44BB-B3EA-B601E51671C7}">
      <dsp:nvSpPr>
        <dsp:cNvPr id="0" name=""/>
        <dsp:cNvSpPr/>
      </dsp:nvSpPr>
      <dsp:spPr>
        <a:xfrm rot="5400000">
          <a:off x="-203526" y="3023149"/>
          <a:ext cx="1356840" cy="949788"/>
        </a:xfrm>
        <a:prstGeom prst="chevron">
          <a:avLst/>
        </a:prstGeom>
        <a:solidFill>
          <a:schemeClr val="accent2">
            <a:lumMod val="40000"/>
            <a:lumOff val="6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C00000"/>
              </a:solidFill>
            </a:rPr>
            <a:t>СМО</a:t>
          </a:r>
          <a:endParaRPr lang="ru-RU" sz="1600" b="1" kern="1200" dirty="0">
            <a:solidFill>
              <a:srgbClr val="C00000"/>
            </a:solidFill>
          </a:endParaRPr>
        </a:p>
      </dsp:txBody>
      <dsp:txXfrm rot="-5400000">
        <a:off x="0" y="3294517"/>
        <a:ext cx="949788" cy="407052"/>
      </dsp:txXfrm>
    </dsp:sp>
    <dsp:sp modelId="{27484C87-8AEF-4FD3-9379-549497E93378}">
      <dsp:nvSpPr>
        <dsp:cNvPr id="0" name=""/>
        <dsp:cNvSpPr/>
      </dsp:nvSpPr>
      <dsp:spPr>
        <a:xfrm rot="5400000">
          <a:off x="4396089" y="-523797"/>
          <a:ext cx="989764" cy="7907195"/>
        </a:xfrm>
        <a:prstGeom prst="round2SameRect">
          <a:avLst/>
        </a:prstGeom>
        <a:solidFill>
          <a:schemeClr val="lt1">
            <a:alpha val="90000"/>
            <a:hueOff val="0"/>
            <a:satOff val="0"/>
            <a:lumOff val="0"/>
            <a:alphaOff val="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t>Расчет сумм, подлежащих возмещению или возврату, исходя из аванса в размере 1/12 годового финансового плана в разрезе медицинских организаций за период с 1 апреля до 31 июля 2020  года</a:t>
          </a:r>
          <a:endParaRPr lang="ru-RU" sz="1400" kern="1200" dirty="0"/>
        </a:p>
      </dsp:txBody>
      <dsp:txXfrm rot="-5400000">
        <a:off x="937374" y="2983234"/>
        <a:ext cx="7858879" cy="8931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3F4ACE-EFA2-4AAE-BC44-98E2D81FDC5C}">
      <dsp:nvSpPr>
        <dsp:cNvPr id="0" name=""/>
        <dsp:cNvSpPr/>
      </dsp:nvSpPr>
      <dsp:spPr>
        <a:xfrm rot="5400000">
          <a:off x="-222429" y="225908"/>
          <a:ext cx="1482862" cy="1038004"/>
        </a:xfrm>
        <a:prstGeom prst="chevron">
          <a:avLst/>
        </a:prstGeom>
        <a:solidFill>
          <a:schemeClr val="accent2">
            <a:lumMod val="40000"/>
            <a:lumOff val="6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C00000"/>
              </a:solidFill>
            </a:rPr>
            <a:t>МО-СМО</a:t>
          </a:r>
          <a:endParaRPr lang="ru-RU" sz="1600" b="1" kern="1200" dirty="0">
            <a:solidFill>
              <a:srgbClr val="C00000"/>
            </a:solidFill>
          </a:endParaRPr>
        </a:p>
      </dsp:txBody>
      <dsp:txXfrm rot="-5400000">
        <a:off x="0" y="522481"/>
        <a:ext cx="1038004" cy="444858"/>
      </dsp:txXfrm>
    </dsp:sp>
    <dsp:sp modelId="{1BCC7B19-6916-4A21-B52F-334FD76F24C2}">
      <dsp:nvSpPr>
        <dsp:cNvPr id="0" name=""/>
        <dsp:cNvSpPr/>
      </dsp:nvSpPr>
      <dsp:spPr>
        <a:xfrm rot="5400000">
          <a:off x="1944652" y="-903800"/>
          <a:ext cx="965123" cy="2778419"/>
        </a:xfrm>
        <a:prstGeom prst="round2SameRect">
          <a:avLst/>
        </a:prstGeom>
        <a:solidFill>
          <a:schemeClr val="lt1">
            <a:alpha val="90000"/>
            <a:hueOff val="0"/>
            <a:satOff val="0"/>
            <a:lumOff val="0"/>
            <a:alphaOff val="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t>Подписание акта сверки расчетов нарастающим итогом за период </a:t>
          </a:r>
          <a:br>
            <a:rPr lang="ru-RU" sz="1400" kern="1200" dirty="0" smtClean="0"/>
          </a:br>
          <a:r>
            <a:rPr lang="ru-RU" sz="1400" kern="1200" dirty="0" smtClean="0"/>
            <a:t>с 1 апреля по 31 июля 2020 года</a:t>
          </a:r>
          <a:endParaRPr lang="ru-RU" sz="1400" kern="1200" dirty="0"/>
        </a:p>
      </dsp:txBody>
      <dsp:txXfrm rot="-5400000">
        <a:off x="1038005" y="49960"/>
        <a:ext cx="2731306" cy="870897"/>
      </dsp:txXfrm>
    </dsp:sp>
    <dsp:sp modelId="{C66FF300-62F3-4F92-85FD-27768F717250}">
      <dsp:nvSpPr>
        <dsp:cNvPr id="0" name=""/>
        <dsp:cNvSpPr/>
      </dsp:nvSpPr>
      <dsp:spPr>
        <a:xfrm rot="5400000">
          <a:off x="-222429" y="1513313"/>
          <a:ext cx="1482862" cy="1038004"/>
        </a:xfrm>
        <a:prstGeom prst="chevron">
          <a:avLst/>
        </a:prstGeom>
        <a:solidFill>
          <a:schemeClr val="accent2">
            <a:lumMod val="40000"/>
            <a:lumOff val="6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C00000"/>
              </a:solidFill>
            </a:rPr>
            <a:t>МО,</a:t>
          </a:r>
          <a:br>
            <a:rPr lang="ru-RU" sz="1600" b="1" kern="1200" dirty="0" smtClean="0">
              <a:solidFill>
                <a:srgbClr val="C00000"/>
              </a:solidFill>
            </a:rPr>
          </a:br>
          <a:r>
            <a:rPr lang="ru-RU" sz="1600" b="1" kern="1200" dirty="0" smtClean="0">
              <a:solidFill>
                <a:srgbClr val="C00000"/>
              </a:solidFill>
            </a:rPr>
            <a:t>СМ</a:t>
          </a:r>
          <a:endParaRPr lang="ru-RU" sz="1600" b="1" kern="1200" dirty="0">
            <a:solidFill>
              <a:srgbClr val="C00000"/>
            </a:solidFill>
          </a:endParaRPr>
        </a:p>
      </dsp:txBody>
      <dsp:txXfrm rot="-5400000">
        <a:off x="0" y="1809886"/>
        <a:ext cx="1038004" cy="444858"/>
      </dsp:txXfrm>
    </dsp:sp>
    <dsp:sp modelId="{55684060-50BE-45DA-9860-475097923E08}">
      <dsp:nvSpPr>
        <dsp:cNvPr id="0" name=""/>
        <dsp:cNvSpPr/>
      </dsp:nvSpPr>
      <dsp:spPr>
        <a:xfrm rot="5400000">
          <a:off x="1945030" y="383858"/>
          <a:ext cx="964367" cy="2778419"/>
        </a:xfrm>
        <a:prstGeom prst="round2SameRect">
          <a:avLst/>
        </a:prstGeom>
        <a:solidFill>
          <a:schemeClr val="lt1">
            <a:alpha val="90000"/>
            <a:hueOff val="0"/>
            <a:satOff val="0"/>
            <a:lumOff val="0"/>
            <a:alphaOff val="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t>Дополнительная заявка на </a:t>
          </a:r>
          <a:r>
            <a:rPr lang="ru-RU" sz="1400" kern="1200" dirty="0" err="1" smtClean="0"/>
            <a:t>доавансирование</a:t>
          </a:r>
          <a:r>
            <a:rPr lang="ru-RU" sz="1400" kern="1200" dirty="0" smtClean="0"/>
            <a:t>  </a:t>
          </a:r>
          <a:br>
            <a:rPr lang="ru-RU" sz="1400" kern="1200" dirty="0" smtClean="0"/>
          </a:br>
          <a:r>
            <a:rPr lang="ru-RU" sz="1400" kern="1200" dirty="0" smtClean="0"/>
            <a:t>или возврат средств</a:t>
          </a:r>
          <a:endParaRPr lang="ru-RU" sz="1400" kern="1200" dirty="0"/>
        </a:p>
      </dsp:txBody>
      <dsp:txXfrm rot="-5400000">
        <a:off x="1038005" y="1337961"/>
        <a:ext cx="2731342" cy="870213"/>
      </dsp:txXfrm>
    </dsp:sp>
    <dsp:sp modelId="{0E1EE035-6FCD-44BB-B3EA-B601E51671C7}">
      <dsp:nvSpPr>
        <dsp:cNvPr id="0" name=""/>
        <dsp:cNvSpPr/>
      </dsp:nvSpPr>
      <dsp:spPr>
        <a:xfrm rot="5400000">
          <a:off x="-222429" y="2800718"/>
          <a:ext cx="1482862" cy="1038004"/>
        </a:xfrm>
        <a:prstGeom prst="chevron">
          <a:avLst/>
        </a:prstGeom>
        <a:solidFill>
          <a:schemeClr val="accent2">
            <a:lumMod val="40000"/>
            <a:lumOff val="6000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ru-RU" sz="1600" b="1" kern="1200" dirty="0" smtClean="0">
              <a:solidFill>
                <a:srgbClr val="C00000"/>
              </a:solidFill>
            </a:rPr>
            <a:t>СМО-ТФОМС</a:t>
          </a:r>
          <a:endParaRPr lang="ru-RU" sz="1600" b="1" kern="1200" dirty="0">
            <a:solidFill>
              <a:srgbClr val="C00000"/>
            </a:solidFill>
          </a:endParaRPr>
        </a:p>
      </dsp:txBody>
      <dsp:txXfrm rot="-5400000">
        <a:off x="0" y="3097291"/>
        <a:ext cx="1038004" cy="444858"/>
      </dsp:txXfrm>
    </dsp:sp>
    <dsp:sp modelId="{27484C87-8AEF-4FD3-9379-549497E93378}">
      <dsp:nvSpPr>
        <dsp:cNvPr id="0" name=""/>
        <dsp:cNvSpPr/>
      </dsp:nvSpPr>
      <dsp:spPr>
        <a:xfrm rot="5400000">
          <a:off x="1999495" y="1671009"/>
          <a:ext cx="855436" cy="2778419"/>
        </a:xfrm>
        <a:prstGeom prst="round2SameRect">
          <a:avLst/>
        </a:prstGeom>
        <a:solidFill>
          <a:schemeClr val="lt1">
            <a:alpha val="90000"/>
            <a:hueOff val="0"/>
            <a:satOff val="0"/>
            <a:lumOff val="0"/>
            <a:alphaOff val="0"/>
          </a:schemeClr>
        </a:solidFill>
        <a:ln w="25400" cap="flat" cmpd="sng" algn="ctr">
          <a:solidFill>
            <a:schemeClr val="accent2">
              <a:lumMod val="40000"/>
              <a:lumOff val="6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ru-RU" sz="1400" kern="1200" dirty="0" smtClean="0"/>
            <a:t>Подписание акта сверки расчетов нарастающим итогом за период </a:t>
          </a:r>
          <a:br>
            <a:rPr lang="ru-RU" sz="1400" kern="1200" dirty="0" smtClean="0"/>
          </a:br>
          <a:r>
            <a:rPr lang="ru-RU" sz="1400" kern="1200" dirty="0" smtClean="0"/>
            <a:t>с 1 апреля по 31 июля 2020 года</a:t>
          </a:r>
          <a:endParaRPr lang="ru-RU" sz="1400" kern="1200" dirty="0"/>
        </a:p>
      </dsp:txBody>
      <dsp:txXfrm rot="-5400000">
        <a:off x="1038004" y="2674260"/>
        <a:ext cx="2736660" cy="77191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9C69B52C-4CEF-47BC-A571-6E802B18EEB1}" type="datetimeFigureOut">
              <a:rPr lang="ru-RU" smtClean="0"/>
              <a:t>20.08.2020</a:t>
            </a:fld>
            <a:endParaRPr lang="ru-RU"/>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03E50BA4-FC1E-4943-BA85-1EF3EFA7903D}" type="slidenum">
              <a:rPr lang="ru-RU" smtClean="0"/>
              <a:t>‹#›</a:t>
            </a:fld>
            <a:endParaRPr lang="ru-RU"/>
          </a:p>
        </p:txBody>
      </p:sp>
    </p:spTree>
    <p:extLst>
      <p:ext uri="{BB962C8B-B14F-4D97-AF65-F5344CB8AC3E}">
        <p14:creationId xmlns:p14="http://schemas.microsoft.com/office/powerpoint/2010/main" val="1603290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44290B6-7FF5-4D85-81B4-F0967974976C}" type="datetime1">
              <a:rPr lang="ru-RU" smtClean="0"/>
              <a:t>20.08.2020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865955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2B1E014-194E-42CB-9276-AF4B46B45811}" type="datetime1">
              <a:rPr lang="ru-RU" smtClean="0"/>
              <a:t>20.08.2020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2501951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D9D1B7A-0B66-4A96-B553-628193A084A4}" type="datetime1">
              <a:rPr lang="ru-RU" smtClean="0"/>
              <a:t>20.08.2020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1787249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50EA6C2-4DF4-4657-844E-DA25DA1948A2}" type="datetime1">
              <a:rPr lang="ru-RU" smtClean="0"/>
              <a:t>20.08.2020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173897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C5A6BE0-22F1-4659-A6C9-440866ED85E9}" type="datetime1">
              <a:rPr lang="ru-RU" smtClean="0"/>
              <a:t>20.08.2020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422363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D2BE8E8-9DEA-46A3-8CF2-5212B9D064D7}" type="datetime1">
              <a:rPr lang="ru-RU" smtClean="0"/>
              <a:t>20.08.2020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2292528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3549543-D283-431A-8A00-780ED67F0B0E}" type="datetime1">
              <a:rPr lang="ru-RU" smtClean="0"/>
              <a:t>20.08.2020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1987268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CBDB19-994D-4E26-8D30-8D3F37EDCAD6}" type="datetime1">
              <a:rPr lang="ru-RU" smtClean="0"/>
              <a:t>20.08.2020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2080932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657AA6E-1B7B-4F9E-9DC2-24B4436F0433}" type="datetime1">
              <a:rPr lang="ru-RU" smtClean="0"/>
              <a:t>20.08.2020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4228631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874E089-3A2E-4A8F-ADDE-1F8B2F18BEA0}" type="datetime1">
              <a:rPr lang="ru-RU" smtClean="0"/>
              <a:t>20.08.2020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3143672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E02F2D3-6FA3-460F-BF1F-04D485753239}" type="datetime1">
              <a:rPr lang="ru-RU" smtClean="0"/>
              <a:t>20.08.2020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8FF33BB-423A-4D9E-A027-BEE023059907}" type="slidenum">
              <a:rPr lang="ru-RU" smtClean="0"/>
              <a:t>‹#›</a:t>
            </a:fld>
            <a:endParaRPr lang="ru-RU"/>
          </a:p>
        </p:txBody>
      </p:sp>
    </p:spTree>
    <p:extLst>
      <p:ext uri="{BB962C8B-B14F-4D97-AF65-F5344CB8AC3E}">
        <p14:creationId xmlns:p14="http://schemas.microsoft.com/office/powerpoint/2010/main" val="3270162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E7D3446-F28A-4459-AD0A-E2BAA5898D40}" type="datetime1">
              <a:rPr lang="ru-RU" smtClean="0"/>
              <a:t>20.08.2020</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8FF33BB-423A-4D9E-A027-BEE023059907}" type="slidenum">
              <a:rPr lang="ru-RU" smtClean="0"/>
              <a:t>‹#›</a:t>
            </a:fld>
            <a:endParaRPr lang="ru-RU"/>
          </a:p>
        </p:txBody>
      </p:sp>
    </p:spTree>
    <p:extLst>
      <p:ext uri="{BB962C8B-B14F-4D97-AF65-F5344CB8AC3E}">
        <p14:creationId xmlns:p14="http://schemas.microsoft.com/office/powerpoint/2010/main" val="956456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686345" y="139024"/>
            <a:ext cx="7779529" cy="307740"/>
          </a:xfrm>
          <a:prstGeom prst="rect">
            <a:avLst/>
          </a:prstGeom>
        </p:spPr>
        <p:txBody>
          <a:bodyPr wrap="square" lIns="91404" tIns="45702" rIns="91404" bIns="45702">
            <a:spAutoFit/>
          </a:bodyPr>
          <a:lstStyle/>
          <a:p>
            <a:pPr algn="l" defTabSz="913765" hangingPunct="1"/>
            <a:r>
              <a:rPr lang="ru-RU" sz="1400" kern="1200" dirty="0">
                <a:solidFill>
                  <a:prstClr val="black"/>
                </a:solidFill>
                <a:latin typeface="Segoe UI" panose="020B0502040204020203" pitchFamily="34" charset="0"/>
                <a:ea typeface="Segoe UI" panose="020B0502040204020203" pitchFamily="34" charset="0"/>
                <a:cs typeface="Segoe UI" panose="020B0502040204020203" pitchFamily="34" charset="0"/>
              </a:rPr>
              <a:t>ФЕДЕРАЛЬНЫЙ ФОНД ОБЯЗАТЕЛЬНОГО МЕДИЦИНСКОГО СТРАХОВАНИЯ</a:t>
            </a:r>
          </a:p>
        </p:txBody>
      </p:sp>
      <p:pic>
        <p:nvPicPr>
          <p:cNvPr id="12" name="Picture 2" descr="http://www.ffoms.ru/bitrix/templates/ffoms/images/logo3.png"/>
          <p:cNvPicPr>
            <a:picLocks noChangeAspect="1" noChangeArrowheads="1"/>
          </p:cNvPicPr>
          <p:nvPr/>
        </p:nvPicPr>
        <p:blipFill rotWithShape="1">
          <a:blip r:embed="rId2">
            <a:extLst>
              <a:ext uri="{28A0092B-C50C-407E-A947-70E740481C1C}">
                <a14:useLocalDpi xmlns:a14="http://schemas.microsoft.com/office/drawing/2010/main" val="0"/>
              </a:ext>
            </a:extLst>
          </a:blip>
          <a:srcRect r="81669"/>
          <a:stretch>
            <a:fillRect/>
          </a:stretch>
        </p:blipFill>
        <p:spPr bwMode="auto">
          <a:xfrm>
            <a:off x="107505" y="77450"/>
            <a:ext cx="573856" cy="461666"/>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Прямая соединительная линия 15"/>
          <p:cNvCxnSpPr/>
          <p:nvPr/>
        </p:nvCxnSpPr>
        <p:spPr>
          <a:xfrm>
            <a:off x="781204" y="3219822"/>
            <a:ext cx="7967260" cy="0"/>
          </a:xfrm>
          <a:prstGeom prst="line">
            <a:avLst/>
          </a:prstGeom>
          <a:ln w="19050">
            <a:solidFill>
              <a:srgbClr val="EF141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772501" y="1347614"/>
            <a:ext cx="7920880" cy="830997"/>
          </a:xfrm>
          <a:prstGeom prst="rect">
            <a:avLst/>
          </a:prstGeom>
          <a:noFill/>
        </p:spPr>
        <p:txBody>
          <a:bodyPr wrap="square" rtlCol="0">
            <a:spAutoFit/>
          </a:bodyPr>
          <a:lstStyle/>
          <a:p>
            <a:pPr algn="ctr"/>
            <a:r>
              <a:rPr lang="ru-RU" sz="2400" dirty="0" smtClean="0"/>
              <a:t>Реализация базовой программы ОМС с учетом принятых актов Правительства Российской Федерации</a:t>
            </a:r>
            <a:endParaRPr lang="ru-RU" sz="2400" dirty="0"/>
          </a:p>
        </p:txBody>
      </p:sp>
    </p:spTree>
    <p:extLst>
      <p:ext uri="{BB962C8B-B14F-4D97-AF65-F5344CB8AC3E}">
        <p14:creationId xmlns:p14="http://schemas.microsoft.com/office/powerpoint/2010/main" val="2167527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55944"/>
            <a:ext cx="8928992" cy="540060"/>
          </a:xfrm>
        </p:spPr>
        <p:txBody>
          <a:bodyPr>
            <a:noAutofit/>
          </a:bodyPr>
          <a:lstStyle/>
          <a:p>
            <a:pPr>
              <a:lnSpc>
                <a:spcPts val="1900"/>
              </a:lnSpc>
            </a:pPr>
            <a:r>
              <a:rPr lang="ru-RU" sz="1800" b="1" dirty="0" smtClean="0">
                <a:solidFill>
                  <a:srgbClr val="C00000"/>
                </a:solidFill>
              </a:rPr>
              <a:t>Постановление </a:t>
            </a:r>
            <a:r>
              <a:rPr lang="ru-RU" sz="1800" b="1" dirty="0">
                <a:solidFill>
                  <a:srgbClr val="C00000"/>
                </a:solidFill>
              </a:rPr>
              <a:t>Правительства Российской Федерации от 03.08.2020 № 1166</a:t>
            </a:r>
            <a:endParaRPr lang="ru-RU" sz="1200" i="1" dirty="0"/>
          </a:p>
        </p:txBody>
      </p:sp>
      <p:cxnSp>
        <p:nvCxnSpPr>
          <p:cNvPr id="5" name="Прямая соединительная линия 4"/>
          <p:cNvCxnSpPr/>
          <p:nvPr/>
        </p:nvCxnSpPr>
        <p:spPr>
          <a:xfrm>
            <a:off x="287524" y="483518"/>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79512" y="483518"/>
            <a:ext cx="8676964" cy="4585871"/>
          </a:xfrm>
          <a:prstGeom prst="rect">
            <a:avLst/>
          </a:prstGeom>
          <a:noFill/>
        </p:spPr>
        <p:txBody>
          <a:bodyPr wrap="square" rtlCol="0">
            <a:spAutoFit/>
          </a:bodyPr>
          <a:lstStyle/>
          <a:p>
            <a:pPr algn="ctr">
              <a:spcBef>
                <a:spcPts val="600"/>
              </a:spcBef>
            </a:pPr>
            <a:r>
              <a:rPr lang="ru-RU" sz="1600" b="1" dirty="0" smtClean="0">
                <a:solidFill>
                  <a:srgbClr val="C00000"/>
                </a:solidFill>
              </a:rPr>
              <a:t>Постановление Правительства Российской Федерации от 03.04.2020  № 432</a:t>
            </a:r>
            <a:br>
              <a:rPr lang="ru-RU" sz="1600" b="1" dirty="0" smtClean="0">
                <a:solidFill>
                  <a:srgbClr val="C00000"/>
                </a:solidFill>
              </a:rPr>
            </a:br>
            <a:r>
              <a:rPr lang="ru-RU" sz="1600" b="1" dirty="0" smtClean="0">
                <a:solidFill>
                  <a:srgbClr val="C00000"/>
                </a:solidFill>
              </a:rPr>
              <a:t>(в редакции постановления Правительства Российской Федерации от 03.08.2020 № 1166):</a:t>
            </a:r>
          </a:p>
          <a:p>
            <a:pPr marL="71438" indent="471488">
              <a:spcBef>
                <a:spcPts val="600"/>
              </a:spcBef>
            </a:pPr>
            <a:r>
              <a:rPr lang="ru-RU" sz="1600" b="1" dirty="0" smtClean="0"/>
              <a:t>м) финансовое обеспечение </a:t>
            </a:r>
            <a:r>
              <a:rPr lang="ru-RU" sz="1600" dirty="0" smtClean="0"/>
              <a:t>медицинских организаций осуществляется в порядке </a:t>
            </a:r>
            <a:r>
              <a:rPr lang="ru-RU" sz="1600" b="1" dirty="0" smtClean="0"/>
              <a:t>ежемесячного авансирования </a:t>
            </a:r>
            <a:r>
              <a:rPr lang="ru-RU" sz="1600" dirty="0" smtClean="0"/>
              <a:t>оплаты медицинской помощи </a:t>
            </a:r>
            <a:r>
              <a:rPr lang="ru-RU" sz="1600" b="1" dirty="0" smtClean="0"/>
              <a:t>в размере до 1/12 объема годового</a:t>
            </a:r>
            <a:r>
              <a:rPr lang="ru-RU" sz="1600" dirty="0" smtClean="0"/>
              <a:t> </a:t>
            </a:r>
            <a:r>
              <a:rPr lang="ru-RU" sz="1600" b="1" dirty="0" smtClean="0"/>
              <a:t>финансового обеспечения </a:t>
            </a:r>
            <a:r>
              <a:rPr lang="ru-RU" sz="1600" dirty="0" smtClean="0"/>
              <a:t>объема предоставления медицинской помощи по ОМС, распределенного решением Комиссии по разработке территориальной программы ОМС </a:t>
            </a:r>
            <a:r>
              <a:rPr lang="ru-RU" sz="1600" b="1" dirty="0" smtClean="0"/>
              <a:t>без учета фактического выполнения объемов</a:t>
            </a:r>
            <a:r>
              <a:rPr lang="ru-RU" sz="1600" dirty="0" smtClean="0"/>
              <a:t> предоставления медицинской помощи;</a:t>
            </a:r>
          </a:p>
          <a:p>
            <a:pPr marL="71438" indent="471488">
              <a:spcBef>
                <a:spcPts val="600"/>
              </a:spcBef>
            </a:pPr>
            <a:r>
              <a:rPr lang="ru-RU" sz="1600" b="1" dirty="0" smtClean="0"/>
              <a:t>н)</a:t>
            </a:r>
            <a:r>
              <a:rPr lang="ru-RU" sz="1600" dirty="0" smtClean="0"/>
              <a:t> медицинские организации осуществляют расходы по </a:t>
            </a:r>
            <a:r>
              <a:rPr lang="ru-RU" sz="1600" b="1" dirty="0" smtClean="0"/>
              <a:t>оплате труда </a:t>
            </a:r>
            <a:r>
              <a:rPr lang="ru-RU" sz="1600" dirty="0" smtClean="0"/>
              <a:t>своих работников, </a:t>
            </a:r>
            <a:r>
              <a:rPr lang="ru-RU" sz="1600" b="1" dirty="0" smtClean="0"/>
              <a:t>уплате налогов и сборов, страховых взносов</a:t>
            </a:r>
            <a:r>
              <a:rPr lang="ru-RU" sz="1600" dirty="0" smtClean="0"/>
              <a:t>, установленных законодательством Российской Федерации, и расходов, связанных с </a:t>
            </a:r>
            <a:r>
              <a:rPr lang="ru-RU" sz="1600" b="1" dirty="0" smtClean="0"/>
              <a:t>оплатой коммунальных услуг и содержания имущества</a:t>
            </a:r>
            <a:r>
              <a:rPr lang="ru-RU" sz="1600" dirty="0" smtClean="0"/>
              <a:t>, за счет средств ОМС. </a:t>
            </a:r>
            <a:r>
              <a:rPr lang="ru-RU" sz="1600" b="1" dirty="0" smtClean="0"/>
              <a:t>Оставшиеся после оплаты указанных расходов средства ОМС подлежат возврату</a:t>
            </a:r>
            <a:r>
              <a:rPr lang="ru-RU" sz="1600" dirty="0" smtClean="0"/>
              <a:t> в бюджет территориального фонда.</a:t>
            </a:r>
            <a:endParaRPr lang="ru-RU" sz="1600" dirty="0"/>
          </a:p>
          <a:p>
            <a:pPr marL="71438" indent="471488">
              <a:spcBef>
                <a:spcPts val="600"/>
              </a:spcBef>
            </a:pPr>
            <a:r>
              <a:rPr lang="ru-RU" sz="1600" b="1" dirty="0" smtClean="0"/>
              <a:t>о) положения договора на оказание и оплату медицинской помощи по обязательному медицинскому страхованию  применяются с учетом данных особенностей без внесения в них соответствующих изменений.</a:t>
            </a:r>
          </a:p>
          <a:p>
            <a:pPr algn="ctr">
              <a:spcBef>
                <a:spcPts val="600"/>
              </a:spcBef>
            </a:pPr>
            <a:r>
              <a:rPr lang="ru-RU" sz="1600" b="1" dirty="0" smtClean="0">
                <a:solidFill>
                  <a:srgbClr val="C00000"/>
                </a:solidFill>
              </a:rPr>
              <a:t>Действие пунктов «м» - «о»  Постановления № </a:t>
            </a:r>
            <a:r>
              <a:rPr lang="ru-RU" sz="1600" b="1" dirty="0">
                <a:solidFill>
                  <a:srgbClr val="C00000"/>
                </a:solidFill>
              </a:rPr>
              <a:t>432  распространяется на правоотношения, возникшие с 1 апреля 2020 года по 31 июля </a:t>
            </a:r>
            <a:r>
              <a:rPr lang="ru-RU" sz="1600" b="1" dirty="0" smtClean="0">
                <a:solidFill>
                  <a:srgbClr val="C00000"/>
                </a:solidFill>
              </a:rPr>
              <a:t>2020 года.</a:t>
            </a:r>
          </a:p>
        </p:txBody>
      </p:sp>
      <p:sp>
        <p:nvSpPr>
          <p:cNvPr id="6"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2</a:t>
            </a:fld>
            <a:endParaRPr lang="ru-RU" dirty="0"/>
          </a:p>
        </p:txBody>
      </p:sp>
    </p:spTree>
    <p:extLst>
      <p:ext uri="{BB962C8B-B14F-4D97-AF65-F5344CB8AC3E}">
        <p14:creationId xmlns:p14="http://schemas.microsoft.com/office/powerpoint/2010/main" val="10584068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55944"/>
            <a:ext cx="8928992" cy="540060"/>
          </a:xfrm>
        </p:spPr>
        <p:txBody>
          <a:bodyPr>
            <a:noAutofit/>
          </a:bodyPr>
          <a:lstStyle/>
          <a:p>
            <a:pPr>
              <a:lnSpc>
                <a:spcPts val="1900"/>
              </a:lnSpc>
            </a:pPr>
            <a:r>
              <a:rPr lang="ru-RU" sz="1800" b="1" dirty="0" smtClean="0">
                <a:solidFill>
                  <a:srgbClr val="C00000"/>
                </a:solidFill>
              </a:rPr>
              <a:t>Реализация постановления </a:t>
            </a:r>
            <a:r>
              <a:rPr lang="ru-RU" sz="1800" b="1" dirty="0">
                <a:solidFill>
                  <a:srgbClr val="C00000"/>
                </a:solidFill>
              </a:rPr>
              <a:t>Правительства Российской </a:t>
            </a:r>
            <a:r>
              <a:rPr lang="ru-RU" sz="1800" b="1" dirty="0" smtClean="0">
                <a:solidFill>
                  <a:srgbClr val="C00000"/>
                </a:solidFill>
              </a:rPr>
              <a:t>Федерации</a:t>
            </a:r>
            <a:br>
              <a:rPr lang="ru-RU" sz="1800" b="1" dirty="0" smtClean="0">
                <a:solidFill>
                  <a:srgbClr val="C00000"/>
                </a:solidFill>
              </a:rPr>
            </a:br>
            <a:r>
              <a:rPr lang="ru-RU" sz="1800" b="1" dirty="0" smtClean="0">
                <a:solidFill>
                  <a:srgbClr val="C00000"/>
                </a:solidFill>
              </a:rPr>
              <a:t>от </a:t>
            </a:r>
            <a:r>
              <a:rPr lang="ru-RU" sz="1800" b="1" dirty="0">
                <a:solidFill>
                  <a:srgbClr val="C00000"/>
                </a:solidFill>
              </a:rPr>
              <a:t>03.08.2020 № 1166</a:t>
            </a:r>
            <a:endParaRPr lang="ru-RU" sz="1200" i="1" dirty="0"/>
          </a:p>
        </p:txBody>
      </p:sp>
      <p:cxnSp>
        <p:nvCxnSpPr>
          <p:cNvPr id="5" name="Прямая соединительная линия 4"/>
          <p:cNvCxnSpPr/>
          <p:nvPr/>
        </p:nvCxnSpPr>
        <p:spPr>
          <a:xfrm>
            <a:off x="287524" y="555526"/>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 name="Схема 2"/>
          <p:cNvGraphicFramePr/>
          <p:nvPr>
            <p:extLst>
              <p:ext uri="{D42A27DB-BD31-4B8C-83A1-F6EECF244321}">
                <p14:modId xmlns:p14="http://schemas.microsoft.com/office/powerpoint/2010/main" val="402672477"/>
              </p:ext>
            </p:extLst>
          </p:nvPr>
        </p:nvGraphicFramePr>
        <p:xfrm>
          <a:off x="179512" y="771550"/>
          <a:ext cx="8856984"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3</a:t>
            </a:fld>
            <a:endParaRPr lang="ru-RU" dirty="0"/>
          </a:p>
        </p:txBody>
      </p:sp>
    </p:spTree>
    <p:extLst>
      <p:ext uri="{BB962C8B-B14F-4D97-AF65-F5344CB8AC3E}">
        <p14:creationId xmlns:p14="http://schemas.microsoft.com/office/powerpoint/2010/main" val="29712644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55944"/>
            <a:ext cx="8928992" cy="540060"/>
          </a:xfrm>
        </p:spPr>
        <p:txBody>
          <a:bodyPr>
            <a:noAutofit/>
          </a:bodyPr>
          <a:lstStyle/>
          <a:p>
            <a:pPr>
              <a:lnSpc>
                <a:spcPts val="1900"/>
              </a:lnSpc>
            </a:pPr>
            <a:r>
              <a:rPr lang="ru-RU" sz="1800" b="1" dirty="0">
                <a:solidFill>
                  <a:srgbClr val="C00000"/>
                </a:solidFill>
              </a:rPr>
              <a:t>Расчет </a:t>
            </a:r>
            <a:r>
              <a:rPr lang="ru-RU" sz="1800" b="1" dirty="0" smtClean="0">
                <a:solidFill>
                  <a:srgbClr val="C00000"/>
                </a:solidFill>
              </a:rPr>
              <a:t>суммы аванса и средств, </a:t>
            </a:r>
            <a:r>
              <a:rPr lang="ru-RU" sz="1800" b="1" dirty="0">
                <a:solidFill>
                  <a:srgbClr val="C00000"/>
                </a:solidFill>
              </a:rPr>
              <a:t>подлежащих возмещению или возврату</a:t>
            </a:r>
          </a:p>
        </p:txBody>
      </p:sp>
      <p:cxnSp>
        <p:nvCxnSpPr>
          <p:cNvPr id="5" name="Прямая соединительная линия 4"/>
          <p:cNvCxnSpPr/>
          <p:nvPr/>
        </p:nvCxnSpPr>
        <p:spPr>
          <a:xfrm>
            <a:off x="287524" y="555526"/>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4</a:t>
            </a:fld>
            <a:endParaRPr lang="ru-RU" dirty="0"/>
          </a:p>
        </p:txBody>
      </p:sp>
      <p:sp>
        <p:nvSpPr>
          <p:cNvPr id="4" name="TextBox 3"/>
          <p:cNvSpPr txBox="1"/>
          <p:nvPr/>
        </p:nvSpPr>
        <p:spPr>
          <a:xfrm>
            <a:off x="199703" y="522809"/>
            <a:ext cx="8568952" cy="4632037"/>
          </a:xfrm>
          <a:prstGeom prst="rect">
            <a:avLst/>
          </a:prstGeom>
          <a:noFill/>
        </p:spPr>
        <p:txBody>
          <a:bodyPr wrap="square" rtlCol="0">
            <a:spAutoFit/>
          </a:bodyPr>
          <a:lstStyle/>
          <a:p>
            <a:pPr lvl="0"/>
            <a:r>
              <a:rPr lang="ru-RU" sz="1400" b="1" dirty="0" smtClean="0">
                <a:solidFill>
                  <a:srgbClr val="C00000"/>
                </a:solidFill>
              </a:rPr>
              <a:t>1. Расчет </a:t>
            </a:r>
            <a:r>
              <a:rPr lang="ru-RU" sz="1400" b="1" dirty="0">
                <a:solidFill>
                  <a:srgbClr val="C00000"/>
                </a:solidFill>
              </a:rPr>
              <a:t>предельной суммы аванса </a:t>
            </a:r>
            <a:r>
              <a:rPr lang="ru-RU" sz="1400" b="1" dirty="0" smtClean="0">
                <a:solidFill>
                  <a:srgbClr val="C00000"/>
                </a:solidFill>
              </a:rPr>
              <a:t>(</a:t>
            </a:r>
            <a:r>
              <a:rPr lang="ru-RU" sz="1400" b="1" dirty="0" err="1" smtClean="0">
                <a:solidFill>
                  <a:srgbClr val="C00000"/>
                </a:solidFill>
              </a:rPr>
              <a:t>А</a:t>
            </a:r>
            <a:r>
              <a:rPr lang="ru-RU" sz="1400" b="1" baseline="-25000" dirty="0" err="1" smtClean="0">
                <a:solidFill>
                  <a:srgbClr val="C00000"/>
                </a:solidFill>
              </a:rPr>
              <a:t>план</a:t>
            </a:r>
            <a:r>
              <a:rPr lang="ru-RU" sz="1400" b="1" dirty="0" smtClean="0">
                <a:solidFill>
                  <a:srgbClr val="C00000"/>
                </a:solidFill>
              </a:rPr>
              <a:t>):</a:t>
            </a:r>
            <a:endParaRPr lang="ru-RU" sz="1400" b="1" dirty="0">
              <a:solidFill>
                <a:srgbClr val="C00000"/>
              </a:solidFill>
            </a:endParaRPr>
          </a:p>
          <a:p>
            <a:pPr algn="ctr"/>
            <a:r>
              <a:rPr lang="ru-RU" sz="1600" b="1" dirty="0" err="1" smtClean="0"/>
              <a:t>А</a:t>
            </a:r>
            <a:r>
              <a:rPr lang="ru-RU" sz="1600" b="1" baseline="-25000" dirty="0" err="1" smtClean="0"/>
              <a:t>план</a:t>
            </a:r>
            <a:r>
              <a:rPr lang="ru-RU" sz="1600" b="1" dirty="0" smtClean="0"/>
              <a:t> </a:t>
            </a:r>
            <a:r>
              <a:rPr lang="ru-RU" sz="1600" b="1" dirty="0"/>
              <a:t>= (П / 12 * 4),</a:t>
            </a:r>
            <a:endParaRPr lang="ru-RU" sz="1600" dirty="0"/>
          </a:p>
          <a:p>
            <a:pPr indent="542925"/>
            <a:r>
              <a:rPr lang="ru-RU" sz="1200" dirty="0"/>
              <a:t>где:</a:t>
            </a:r>
          </a:p>
          <a:p>
            <a:pPr indent="542925"/>
            <a:r>
              <a:rPr lang="ru-RU" sz="1200" b="1" dirty="0">
                <a:solidFill>
                  <a:srgbClr val="C00000"/>
                </a:solidFill>
              </a:rPr>
              <a:t>П</a:t>
            </a:r>
            <a:r>
              <a:rPr lang="ru-RU" sz="1200" dirty="0"/>
              <a:t> – первоначальный годовой план финансового обеспечения объемов медицинской помощи, распределенных Комиссией по разработке территориальной программы ОМС на 2020 год для конкретной медицинской организации (тыс. руб.), в случае оказания медицинской помощи в различных условиях расчет предельного размер аванса медицинской организации осуществляется отдельно по каждому условию - амбулаторно, скорая медицинская помощь, круглосуточный и дневной стационары);</a:t>
            </a:r>
          </a:p>
          <a:p>
            <a:pPr indent="542925"/>
            <a:r>
              <a:rPr lang="ru-RU" sz="1200" b="1" dirty="0">
                <a:solidFill>
                  <a:srgbClr val="C00000"/>
                </a:solidFill>
              </a:rPr>
              <a:t>4</a:t>
            </a:r>
            <a:r>
              <a:rPr lang="ru-RU" sz="1200" dirty="0"/>
              <a:t> – период апрель – </a:t>
            </a:r>
            <a:r>
              <a:rPr lang="ru-RU" sz="1200" dirty="0" smtClean="0"/>
              <a:t>июль </a:t>
            </a:r>
            <a:r>
              <a:rPr lang="ru-RU" sz="1200" dirty="0"/>
              <a:t>2020 года</a:t>
            </a:r>
            <a:r>
              <a:rPr lang="ru-RU" sz="1200" dirty="0" smtClean="0"/>
              <a:t>.</a:t>
            </a:r>
          </a:p>
          <a:p>
            <a:pPr indent="542925"/>
            <a:endParaRPr lang="ru-RU" sz="300" dirty="0" smtClean="0"/>
          </a:p>
          <a:p>
            <a:r>
              <a:rPr lang="ru-RU" sz="1400" b="1" dirty="0" smtClean="0">
                <a:solidFill>
                  <a:srgbClr val="C00000"/>
                </a:solidFill>
              </a:rPr>
              <a:t>2. Расчет суммы средств, подлежащих возмещению или возврату (С):</a:t>
            </a:r>
            <a:endParaRPr lang="ru-RU" sz="1400" b="1" dirty="0">
              <a:solidFill>
                <a:srgbClr val="C00000"/>
              </a:solidFill>
            </a:endParaRPr>
          </a:p>
          <a:p>
            <a:pPr algn="ctr"/>
            <a:r>
              <a:rPr lang="ru-RU" sz="1600" b="1" dirty="0" smtClean="0"/>
              <a:t>С </a:t>
            </a:r>
            <a:r>
              <a:rPr lang="ru-RU" sz="1600" b="1" dirty="0"/>
              <a:t>= </a:t>
            </a:r>
            <a:r>
              <a:rPr lang="ru-RU" sz="1600" b="1" dirty="0" err="1" smtClean="0"/>
              <a:t>А</a:t>
            </a:r>
            <a:r>
              <a:rPr lang="ru-RU" sz="1600" b="1" baseline="-25000" dirty="0" err="1" smtClean="0"/>
              <a:t>факт</a:t>
            </a:r>
            <a:r>
              <a:rPr lang="ru-RU" sz="1600" b="1" dirty="0" smtClean="0"/>
              <a:t> – Ф </a:t>
            </a:r>
            <a:r>
              <a:rPr lang="ru-RU" sz="1600" b="1" dirty="0"/>
              <a:t>– (</a:t>
            </a:r>
            <a:r>
              <a:rPr lang="ru-RU" sz="1600" b="1" dirty="0" err="1"/>
              <a:t>А</a:t>
            </a:r>
            <a:r>
              <a:rPr lang="ru-RU" sz="1600" b="1" baseline="-25000" dirty="0" err="1"/>
              <a:t>план</a:t>
            </a:r>
            <a:r>
              <a:rPr lang="ru-RU" sz="1600" b="1" dirty="0" smtClean="0"/>
              <a:t> </a:t>
            </a:r>
            <a:r>
              <a:rPr lang="ru-RU" sz="1600" b="1" dirty="0"/>
              <a:t>– Ф)*Д</a:t>
            </a:r>
            <a:r>
              <a:rPr lang="ru-RU" sz="1200" dirty="0"/>
              <a:t>,</a:t>
            </a:r>
          </a:p>
          <a:p>
            <a:pPr indent="542925"/>
            <a:r>
              <a:rPr lang="ru-RU" sz="1200" dirty="0"/>
              <a:t>где:</a:t>
            </a:r>
          </a:p>
          <a:p>
            <a:pPr indent="542925" algn="just"/>
            <a:r>
              <a:rPr lang="ru-RU" sz="1400" b="1" dirty="0">
                <a:solidFill>
                  <a:srgbClr val="C00000"/>
                </a:solidFill>
              </a:rPr>
              <a:t>С –</a:t>
            </a:r>
            <a:r>
              <a:rPr lang="ru-RU" sz="1400" dirty="0"/>
              <a:t> </a:t>
            </a:r>
            <a:r>
              <a:rPr lang="ru-RU" sz="1400" b="1" dirty="0">
                <a:solidFill>
                  <a:srgbClr val="C00000"/>
                </a:solidFill>
              </a:rPr>
              <a:t>размер средств, подлежащих дополнительному авансированию </a:t>
            </a:r>
            <a:r>
              <a:rPr lang="ru-RU" sz="1400" b="1" dirty="0" smtClean="0">
                <a:solidFill>
                  <a:srgbClr val="C00000"/>
                </a:solidFill>
              </a:rPr>
              <a:t>(</a:t>
            </a:r>
            <a:r>
              <a:rPr lang="ru-RU" sz="1400" b="1" dirty="0">
                <a:solidFill>
                  <a:srgbClr val="C00000"/>
                </a:solidFill>
              </a:rPr>
              <a:t>значение со знаком «-») или возврату в бюджет территориального фонда (значение со знаком «+»);</a:t>
            </a:r>
          </a:p>
          <a:p>
            <a:pPr indent="542925" algn="just"/>
            <a:r>
              <a:rPr lang="ru-RU" sz="1200" b="1" dirty="0" err="1">
                <a:solidFill>
                  <a:srgbClr val="C00000"/>
                </a:solidFill>
              </a:rPr>
              <a:t>А</a:t>
            </a:r>
            <a:r>
              <a:rPr lang="ru-RU" sz="1200" b="1" baseline="-25000" dirty="0" err="1">
                <a:solidFill>
                  <a:srgbClr val="C00000"/>
                </a:solidFill>
              </a:rPr>
              <a:t>план</a:t>
            </a:r>
            <a:r>
              <a:rPr lang="ru-RU" sz="1200" dirty="0" smtClean="0"/>
              <a:t> </a:t>
            </a:r>
            <a:r>
              <a:rPr lang="ru-RU" sz="1200" dirty="0"/>
              <a:t>– размер аванса, исходя из 1/12 объема годового финансового обеспечения объема предоставления медицинской помощи по обязательному медицинскому страхованию, распределенного на 2020 год для медицинской организации первоначальным решением комиссии по разработке территориальной программы обязательного медицинского страхования (подпункт «м» пункта 1 постановления № 432), на период с 1 апреля по 31 июля 2020 года</a:t>
            </a:r>
            <a:r>
              <a:rPr lang="ru-RU" sz="1200" dirty="0" smtClean="0"/>
              <a:t>;</a:t>
            </a:r>
          </a:p>
          <a:p>
            <a:pPr indent="542925" algn="just"/>
            <a:r>
              <a:rPr lang="ru-RU" sz="1200" b="1" dirty="0" err="1" smtClean="0">
                <a:solidFill>
                  <a:srgbClr val="C00000"/>
                </a:solidFill>
              </a:rPr>
              <a:t>А</a:t>
            </a:r>
            <a:r>
              <a:rPr lang="ru-RU" sz="1200" b="1" baseline="-25000" dirty="0" err="1" smtClean="0">
                <a:solidFill>
                  <a:srgbClr val="C00000"/>
                </a:solidFill>
              </a:rPr>
              <a:t>факт</a:t>
            </a:r>
            <a:r>
              <a:rPr lang="ru-RU" sz="1200" dirty="0" smtClean="0"/>
              <a:t> – размер перечисленного аванса за период с 1 апреля по 31 июля 2020 года;</a:t>
            </a:r>
            <a:endParaRPr lang="ru-RU" sz="1200" dirty="0"/>
          </a:p>
          <a:p>
            <a:pPr indent="542925" algn="just"/>
            <a:r>
              <a:rPr lang="ru-RU" sz="1200" b="1" dirty="0">
                <a:solidFill>
                  <a:srgbClr val="C00000"/>
                </a:solidFill>
              </a:rPr>
              <a:t>Ф</a:t>
            </a:r>
            <a:r>
              <a:rPr lang="ru-RU" sz="1200" dirty="0"/>
              <a:t> – размер финансового обеспечения медицинской помощи, оказанной в период с 1 апреля по 31 июля 2020 года, по данным принятых к оплате счетов и реестров </a:t>
            </a:r>
            <a:r>
              <a:rPr lang="ru-RU" sz="1200" dirty="0" smtClean="0"/>
              <a:t>счетов;</a:t>
            </a:r>
            <a:endParaRPr lang="ru-RU" sz="1200" dirty="0"/>
          </a:p>
          <a:p>
            <a:pPr indent="542925" algn="just"/>
            <a:r>
              <a:rPr lang="ru-RU" sz="1200" b="1" dirty="0">
                <a:solidFill>
                  <a:srgbClr val="C00000"/>
                </a:solidFill>
              </a:rPr>
              <a:t>Д</a:t>
            </a:r>
            <a:r>
              <a:rPr lang="ru-RU" sz="1200" dirty="0"/>
              <a:t> – доля расходов, осуществление которых предусмотрено подпунктом «н» пункта 1 постановления № </a:t>
            </a:r>
            <a:r>
              <a:rPr lang="ru-RU" sz="1200" dirty="0" smtClean="0"/>
              <a:t>432, к общим расходам медицинских организаций на основании формы №14-Ф (ОМС) за 2019 год.</a:t>
            </a:r>
            <a:endParaRPr lang="ru-RU" sz="1200" dirty="0"/>
          </a:p>
        </p:txBody>
      </p:sp>
    </p:spTree>
    <p:extLst>
      <p:ext uri="{BB962C8B-B14F-4D97-AF65-F5344CB8AC3E}">
        <p14:creationId xmlns:p14="http://schemas.microsoft.com/office/powerpoint/2010/main" val="22987217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20538"/>
            <a:ext cx="8928992" cy="540060"/>
          </a:xfrm>
        </p:spPr>
        <p:txBody>
          <a:bodyPr>
            <a:noAutofit/>
          </a:bodyPr>
          <a:lstStyle/>
          <a:p>
            <a:pPr>
              <a:lnSpc>
                <a:spcPts val="1900"/>
              </a:lnSpc>
            </a:pPr>
            <a:r>
              <a:rPr lang="ru-RU" sz="1800" b="1" dirty="0" smtClean="0">
                <a:solidFill>
                  <a:srgbClr val="C00000"/>
                </a:solidFill>
              </a:rPr>
              <a:t>Примеры расчета</a:t>
            </a:r>
            <a:endParaRPr lang="ru-RU" sz="1200" i="1" dirty="0"/>
          </a:p>
        </p:txBody>
      </p:sp>
      <p:cxnSp>
        <p:nvCxnSpPr>
          <p:cNvPr id="5" name="Прямая соединительная линия 4"/>
          <p:cNvCxnSpPr/>
          <p:nvPr/>
        </p:nvCxnSpPr>
        <p:spPr>
          <a:xfrm>
            <a:off x="287524" y="411510"/>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5496" y="1779662"/>
            <a:ext cx="3960440" cy="1908215"/>
          </a:xfrm>
          <a:prstGeom prst="rect">
            <a:avLst/>
          </a:prstGeom>
          <a:noFill/>
        </p:spPr>
        <p:txBody>
          <a:bodyPr wrap="square" rtlCol="0">
            <a:spAutoFit/>
          </a:bodyPr>
          <a:lstStyle/>
          <a:p>
            <a:r>
              <a:rPr lang="ru-RU" sz="1400" b="1" i="1" dirty="0" smtClean="0"/>
              <a:t>Пример 1 </a:t>
            </a:r>
            <a:endParaRPr lang="ru-RU" sz="1400" b="1" i="1" dirty="0"/>
          </a:p>
          <a:p>
            <a:r>
              <a:rPr lang="ru-RU" sz="1400" dirty="0" err="1" smtClean="0"/>
              <a:t>А</a:t>
            </a:r>
            <a:r>
              <a:rPr lang="ru-RU" sz="1400" baseline="-25000" dirty="0" err="1" smtClean="0"/>
              <a:t>факт</a:t>
            </a:r>
            <a:r>
              <a:rPr lang="ru-RU" sz="1400" dirty="0" smtClean="0"/>
              <a:t> = 100 тыс. руб. (</a:t>
            </a:r>
            <a:r>
              <a:rPr lang="ru-RU" sz="1400" b="1" dirty="0" smtClean="0">
                <a:solidFill>
                  <a:srgbClr val="C00000"/>
                </a:solidFill>
              </a:rPr>
              <a:t>равен </a:t>
            </a:r>
            <a:r>
              <a:rPr lang="ru-RU" sz="1400" b="1" dirty="0" err="1" smtClean="0">
                <a:solidFill>
                  <a:srgbClr val="C00000"/>
                </a:solidFill>
              </a:rPr>
              <a:t>А</a:t>
            </a:r>
            <a:r>
              <a:rPr lang="ru-RU" sz="1400" b="1" baseline="-25000" dirty="0" err="1" smtClean="0">
                <a:solidFill>
                  <a:srgbClr val="C00000"/>
                </a:solidFill>
              </a:rPr>
              <a:t>план</a:t>
            </a:r>
            <a:r>
              <a:rPr lang="ru-RU" sz="1400" dirty="0" smtClean="0"/>
              <a:t>)</a:t>
            </a:r>
          </a:p>
          <a:p>
            <a:r>
              <a:rPr lang="ru-RU" sz="1400" dirty="0" smtClean="0"/>
              <a:t>Ф = 70 тыс. руб.</a:t>
            </a:r>
          </a:p>
          <a:p>
            <a:endParaRPr lang="ru-RU" sz="1400" dirty="0" smtClean="0"/>
          </a:p>
          <a:p>
            <a:r>
              <a:rPr lang="ru-RU" sz="1400" b="1" dirty="0" smtClean="0"/>
              <a:t>Расчет</a:t>
            </a:r>
            <a:r>
              <a:rPr lang="ru-RU" sz="1400" dirty="0" smtClean="0"/>
              <a:t>:</a:t>
            </a:r>
          </a:p>
          <a:p>
            <a:r>
              <a:rPr lang="ru-RU" sz="1400" dirty="0" smtClean="0"/>
              <a:t>С = 100 – 70 - (100 – 70) х 0,85</a:t>
            </a:r>
            <a:r>
              <a:rPr lang="ru-RU" sz="2000" dirty="0" smtClean="0"/>
              <a:t> </a:t>
            </a:r>
            <a:r>
              <a:rPr lang="ru-RU" sz="1400" dirty="0" smtClean="0"/>
              <a:t>=</a:t>
            </a:r>
            <a:br>
              <a:rPr lang="ru-RU" sz="1400" dirty="0" smtClean="0"/>
            </a:br>
            <a:r>
              <a:rPr lang="ru-RU" sz="1400" dirty="0" smtClean="0"/>
              <a:t>                    = </a:t>
            </a:r>
            <a:r>
              <a:rPr lang="ru-RU" sz="1400" b="1" dirty="0" smtClean="0">
                <a:solidFill>
                  <a:srgbClr val="C00000"/>
                </a:solidFill>
              </a:rPr>
              <a:t>4,5 тыс. руб.</a:t>
            </a:r>
          </a:p>
          <a:p>
            <a:r>
              <a:rPr lang="ru-RU" sz="1400" b="1" dirty="0" smtClean="0">
                <a:solidFill>
                  <a:srgbClr val="C00000"/>
                </a:solidFill>
              </a:rPr>
              <a:t>                подлежат возврату</a:t>
            </a:r>
          </a:p>
        </p:txBody>
      </p:sp>
      <p:sp>
        <p:nvSpPr>
          <p:cNvPr id="10" name="TextBox 9"/>
          <p:cNvSpPr txBox="1"/>
          <p:nvPr/>
        </p:nvSpPr>
        <p:spPr>
          <a:xfrm>
            <a:off x="3027065" y="1779662"/>
            <a:ext cx="3384376" cy="1908215"/>
          </a:xfrm>
          <a:prstGeom prst="rect">
            <a:avLst/>
          </a:prstGeom>
          <a:noFill/>
        </p:spPr>
        <p:txBody>
          <a:bodyPr wrap="square" rtlCol="0">
            <a:spAutoFit/>
          </a:bodyPr>
          <a:lstStyle/>
          <a:p>
            <a:r>
              <a:rPr lang="ru-RU" sz="1400" b="1" i="1" dirty="0" smtClean="0"/>
              <a:t>Пример 2 </a:t>
            </a:r>
            <a:endParaRPr lang="ru-RU" sz="1400" b="1" i="1" dirty="0"/>
          </a:p>
          <a:p>
            <a:r>
              <a:rPr lang="ru-RU" sz="1400" dirty="0" err="1" smtClean="0"/>
              <a:t>А</a:t>
            </a:r>
            <a:r>
              <a:rPr lang="ru-RU" sz="1400" baseline="-25000" dirty="0" err="1" smtClean="0"/>
              <a:t>факт</a:t>
            </a:r>
            <a:r>
              <a:rPr lang="ru-RU" sz="1400" dirty="0" smtClean="0"/>
              <a:t> = 80 тыс. руб. (</a:t>
            </a:r>
            <a:r>
              <a:rPr lang="ru-RU" sz="1400" b="1" dirty="0" smtClean="0">
                <a:solidFill>
                  <a:srgbClr val="C00000"/>
                </a:solidFill>
              </a:rPr>
              <a:t>меньше </a:t>
            </a:r>
            <a:r>
              <a:rPr lang="ru-RU" sz="1400" b="1" dirty="0" err="1">
                <a:solidFill>
                  <a:srgbClr val="C00000"/>
                </a:solidFill>
              </a:rPr>
              <a:t>А</a:t>
            </a:r>
            <a:r>
              <a:rPr lang="ru-RU" sz="1400" b="1" baseline="-25000" dirty="0" err="1">
                <a:solidFill>
                  <a:srgbClr val="C00000"/>
                </a:solidFill>
              </a:rPr>
              <a:t>план</a:t>
            </a:r>
            <a:r>
              <a:rPr lang="ru-RU" sz="1400" dirty="0" smtClean="0"/>
              <a:t>)</a:t>
            </a:r>
          </a:p>
          <a:p>
            <a:r>
              <a:rPr lang="ru-RU" sz="1400" dirty="0" smtClean="0"/>
              <a:t>Ф = 70 тыс. руб.</a:t>
            </a:r>
          </a:p>
          <a:p>
            <a:endParaRPr lang="ru-RU" sz="1400" dirty="0"/>
          </a:p>
          <a:p>
            <a:r>
              <a:rPr lang="ru-RU" sz="1400" b="1" dirty="0"/>
              <a:t>Расчет</a:t>
            </a:r>
            <a:r>
              <a:rPr lang="ru-RU" sz="1400" dirty="0"/>
              <a:t>:</a:t>
            </a:r>
          </a:p>
          <a:p>
            <a:r>
              <a:rPr lang="ru-RU" sz="1400" dirty="0"/>
              <a:t>С = 8</a:t>
            </a:r>
            <a:r>
              <a:rPr lang="ru-RU" sz="1400" dirty="0" smtClean="0"/>
              <a:t>0 </a:t>
            </a:r>
            <a:r>
              <a:rPr lang="ru-RU" sz="1400" dirty="0"/>
              <a:t>– </a:t>
            </a:r>
            <a:r>
              <a:rPr lang="ru-RU" sz="1400" dirty="0" smtClean="0"/>
              <a:t>70 - </a:t>
            </a:r>
            <a:r>
              <a:rPr lang="ru-RU" sz="1400" dirty="0"/>
              <a:t>(100 – 70) х </a:t>
            </a:r>
            <a:r>
              <a:rPr lang="ru-RU" sz="1400" dirty="0" smtClean="0"/>
              <a:t>0,85</a:t>
            </a:r>
            <a:r>
              <a:rPr lang="ru-RU" sz="2000" dirty="0" smtClean="0"/>
              <a:t> </a:t>
            </a:r>
            <a:r>
              <a:rPr lang="ru-RU" sz="1400" dirty="0" smtClean="0"/>
              <a:t>=</a:t>
            </a:r>
            <a:br>
              <a:rPr lang="ru-RU" sz="1400" dirty="0" smtClean="0"/>
            </a:br>
            <a:r>
              <a:rPr lang="ru-RU" sz="1400" dirty="0" smtClean="0"/>
              <a:t>               = </a:t>
            </a:r>
            <a:r>
              <a:rPr lang="ru-RU" sz="1400" b="1" dirty="0" smtClean="0">
                <a:solidFill>
                  <a:srgbClr val="C00000"/>
                </a:solidFill>
              </a:rPr>
              <a:t>-15,5 тыс. руб.</a:t>
            </a:r>
            <a:br>
              <a:rPr lang="ru-RU" sz="1400" b="1" dirty="0" smtClean="0">
                <a:solidFill>
                  <a:srgbClr val="C00000"/>
                </a:solidFill>
              </a:rPr>
            </a:br>
            <a:r>
              <a:rPr lang="ru-RU" sz="1400" b="1" dirty="0" smtClean="0">
                <a:solidFill>
                  <a:srgbClr val="C00000"/>
                </a:solidFill>
              </a:rPr>
              <a:t>       подлежат </a:t>
            </a:r>
            <a:r>
              <a:rPr lang="ru-RU" sz="1400" b="1" dirty="0" err="1" smtClean="0">
                <a:solidFill>
                  <a:srgbClr val="C00000"/>
                </a:solidFill>
              </a:rPr>
              <a:t>доавансированию</a:t>
            </a:r>
            <a:endParaRPr lang="ru-RU" sz="1400" b="1" dirty="0" smtClean="0">
              <a:solidFill>
                <a:srgbClr val="C00000"/>
              </a:solidFill>
            </a:endParaRPr>
          </a:p>
        </p:txBody>
      </p:sp>
      <p:sp>
        <p:nvSpPr>
          <p:cNvPr id="13"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5</a:t>
            </a:fld>
            <a:endParaRPr lang="ru-RU" dirty="0"/>
          </a:p>
        </p:txBody>
      </p:sp>
      <p:sp>
        <p:nvSpPr>
          <p:cNvPr id="6" name="TextBox 5"/>
          <p:cNvSpPr txBox="1"/>
          <p:nvPr/>
        </p:nvSpPr>
        <p:spPr>
          <a:xfrm>
            <a:off x="35496" y="559008"/>
            <a:ext cx="4104456" cy="892552"/>
          </a:xfrm>
          <a:prstGeom prst="rect">
            <a:avLst/>
          </a:prstGeom>
          <a:noFill/>
        </p:spPr>
        <p:txBody>
          <a:bodyPr wrap="square" rtlCol="0">
            <a:spAutoFit/>
          </a:bodyPr>
          <a:lstStyle/>
          <a:p>
            <a:r>
              <a:rPr lang="ru-RU" sz="1300" b="1" dirty="0">
                <a:solidFill>
                  <a:srgbClr val="C00000"/>
                </a:solidFill>
              </a:rPr>
              <a:t>С</a:t>
            </a:r>
            <a:r>
              <a:rPr lang="ru-RU" sz="1300" dirty="0"/>
              <a:t> – размер средств, подлежащих </a:t>
            </a:r>
            <a:r>
              <a:rPr lang="ru-RU" sz="1300" dirty="0" smtClean="0"/>
              <a:t>дополнительному</a:t>
            </a:r>
          </a:p>
          <a:p>
            <a:r>
              <a:rPr lang="ru-RU" sz="1300" dirty="0" smtClean="0"/>
              <a:t>авансированию </a:t>
            </a:r>
            <a:r>
              <a:rPr lang="ru-RU" sz="1300" dirty="0"/>
              <a:t>(значение со знаком «-») или </a:t>
            </a:r>
            <a:r>
              <a:rPr lang="ru-RU" sz="1300" dirty="0" smtClean="0"/>
              <a:t>возврату</a:t>
            </a:r>
            <a:br>
              <a:rPr lang="ru-RU" sz="1300" dirty="0" smtClean="0"/>
            </a:br>
            <a:r>
              <a:rPr lang="ru-RU" sz="1300" dirty="0" smtClean="0"/>
              <a:t>в </a:t>
            </a:r>
            <a:r>
              <a:rPr lang="ru-RU" sz="1300" dirty="0"/>
              <a:t>бюджет </a:t>
            </a:r>
            <a:r>
              <a:rPr lang="ru-RU" sz="1300" dirty="0" smtClean="0"/>
              <a:t>ТФОМС (значение </a:t>
            </a:r>
            <a:r>
              <a:rPr lang="ru-RU" sz="1300" dirty="0"/>
              <a:t>со знаком «+»)</a:t>
            </a:r>
          </a:p>
          <a:p>
            <a:r>
              <a:rPr lang="ru-RU" sz="1300" b="1" dirty="0" err="1" smtClean="0">
                <a:solidFill>
                  <a:srgbClr val="C00000"/>
                </a:solidFill>
              </a:rPr>
              <a:t>А</a:t>
            </a:r>
            <a:r>
              <a:rPr lang="ru-RU" sz="1300" b="1" baseline="-25000" dirty="0" err="1" smtClean="0">
                <a:solidFill>
                  <a:srgbClr val="C00000"/>
                </a:solidFill>
              </a:rPr>
              <a:t>факт</a:t>
            </a:r>
            <a:r>
              <a:rPr lang="ru-RU" sz="1300" dirty="0" smtClean="0"/>
              <a:t> – размер предоставленного аванса</a:t>
            </a:r>
          </a:p>
        </p:txBody>
      </p:sp>
      <p:sp>
        <p:nvSpPr>
          <p:cNvPr id="15" name="TextBox 14"/>
          <p:cNvSpPr txBox="1"/>
          <p:nvPr/>
        </p:nvSpPr>
        <p:spPr>
          <a:xfrm>
            <a:off x="4785928" y="559008"/>
            <a:ext cx="4322576" cy="692497"/>
          </a:xfrm>
          <a:prstGeom prst="rect">
            <a:avLst/>
          </a:prstGeom>
          <a:noFill/>
        </p:spPr>
        <p:txBody>
          <a:bodyPr wrap="square" rtlCol="0">
            <a:spAutoFit/>
          </a:bodyPr>
          <a:lstStyle/>
          <a:p>
            <a:r>
              <a:rPr lang="ru-RU" sz="1300" b="1" dirty="0" err="1">
                <a:solidFill>
                  <a:srgbClr val="C00000"/>
                </a:solidFill>
              </a:rPr>
              <a:t>А</a:t>
            </a:r>
            <a:r>
              <a:rPr lang="ru-RU" sz="1300" b="1" baseline="-25000" dirty="0" err="1">
                <a:solidFill>
                  <a:srgbClr val="C00000"/>
                </a:solidFill>
              </a:rPr>
              <a:t>план</a:t>
            </a:r>
            <a:r>
              <a:rPr lang="ru-RU" sz="1300" dirty="0"/>
              <a:t> – размер аванса в соответствии с постановлением №</a:t>
            </a:r>
            <a:r>
              <a:rPr lang="ru-RU" sz="1300" dirty="0" smtClean="0"/>
              <a:t>1166 (100 </a:t>
            </a:r>
            <a:r>
              <a:rPr lang="ru-RU" sz="1300" dirty="0"/>
              <a:t>тыс. руб.)</a:t>
            </a:r>
          </a:p>
          <a:p>
            <a:r>
              <a:rPr lang="ru-RU" sz="1300" b="1" dirty="0" smtClean="0">
                <a:solidFill>
                  <a:srgbClr val="C00000"/>
                </a:solidFill>
              </a:rPr>
              <a:t>Д</a:t>
            </a:r>
            <a:r>
              <a:rPr lang="ru-RU" sz="1300" dirty="0" smtClean="0"/>
              <a:t> – доля разрешенных расходов (0,85)</a:t>
            </a:r>
          </a:p>
        </p:txBody>
      </p:sp>
      <p:sp>
        <p:nvSpPr>
          <p:cNvPr id="16" name="TextBox 15"/>
          <p:cNvSpPr txBox="1"/>
          <p:nvPr/>
        </p:nvSpPr>
        <p:spPr>
          <a:xfrm>
            <a:off x="6084168" y="1779662"/>
            <a:ext cx="3168352" cy="1908215"/>
          </a:xfrm>
          <a:prstGeom prst="rect">
            <a:avLst/>
          </a:prstGeom>
          <a:noFill/>
        </p:spPr>
        <p:txBody>
          <a:bodyPr wrap="square" rtlCol="0">
            <a:spAutoFit/>
          </a:bodyPr>
          <a:lstStyle/>
          <a:p>
            <a:r>
              <a:rPr lang="ru-RU" sz="1400" b="1" i="1" dirty="0" smtClean="0"/>
              <a:t>Пример </a:t>
            </a:r>
            <a:r>
              <a:rPr lang="ru-RU" sz="1400" b="1" i="1" dirty="0"/>
              <a:t>3 </a:t>
            </a:r>
          </a:p>
          <a:p>
            <a:r>
              <a:rPr lang="ru-RU" sz="1400" dirty="0" err="1" smtClean="0"/>
              <a:t>А</a:t>
            </a:r>
            <a:r>
              <a:rPr lang="ru-RU" sz="1400" baseline="-25000" dirty="0" err="1" smtClean="0"/>
              <a:t>факт</a:t>
            </a:r>
            <a:r>
              <a:rPr lang="ru-RU" sz="1400" dirty="0" smtClean="0"/>
              <a:t> = 120 тыс. руб. (</a:t>
            </a:r>
            <a:r>
              <a:rPr lang="ru-RU" sz="1400" b="1" dirty="0" smtClean="0">
                <a:solidFill>
                  <a:srgbClr val="C00000"/>
                </a:solidFill>
              </a:rPr>
              <a:t>больше </a:t>
            </a:r>
            <a:r>
              <a:rPr lang="ru-RU" sz="1400" b="1" dirty="0" err="1">
                <a:solidFill>
                  <a:srgbClr val="C00000"/>
                </a:solidFill>
              </a:rPr>
              <a:t>А</a:t>
            </a:r>
            <a:r>
              <a:rPr lang="ru-RU" sz="1400" b="1" baseline="-25000" dirty="0" err="1">
                <a:solidFill>
                  <a:srgbClr val="C00000"/>
                </a:solidFill>
              </a:rPr>
              <a:t>план</a:t>
            </a:r>
            <a:r>
              <a:rPr lang="ru-RU" sz="1400" dirty="0" smtClean="0"/>
              <a:t>)</a:t>
            </a:r>
          </a:p>
          <a:p>
            <a:r>
              <a:rPr lang="ru-RU" sz="1400" dirty="0" smtClean="0"/>
              <a:t>Ф = 70 тыс. руб.</a:t>
            </a:r>
          </a:p>
          <a:p>
            <a:endParaRPr lang="ru-RU" sz="1400" dirty="0"/>
          </a:p>
          <a:p>
            <a:r>
              <a:rPr lang="ru-RU" sz="1400" b="1" dirty="0"/>
              <a:t>Расчет</a:t>
            </a:r>
            <a:r>
              <a:rPr lang="ru-RU" sz="1400" dirty="0"/>
              <a:t>:</a:t>
            </a:r>
          </a:p>
          <a:p>
            <a:r>
              <a:rPr lang="ru-RU" sz="1400" dirty="0"/>
              <a:t>С = </a:t>
            </a:r>
            <a:r>
              <a:rPr lang="ru-RU" sz="1400" dirty="0" smtClean="0"/>
              <a:t>120 </a:t>
            </a:r>
            <a:r>
              <a:rPr lang="ru-RU" sz="1400" dirty="0"/>
              <a:t>– </a:t>
            </a:r>
            <a:r>
              <a:rPr lang="ru-RU" sz="1400" dirty="0" smtClean="0"/>
              <a:t>70 - </a:t>
            </a:r>
            <a:r>
              <a:rPr lang="ru-RU" sz="1400" dirty="0"/>
              <a:t>(100 – 70) х </a:t>
            </a:r>
            <a:r>
              <a:rPr lang="ru-RU" sz="1400" dirty="0" smtClean="0"/>
              <a:t>0,85</a:t>
            </a:r>
            <a:r>
              <a:rPr lang="ru-RU" sz="2000" dirty="0" smtClean="0"/>
              <a:t> </a:t>
            </a:r>
            <a:r>
              <a:rPr lang="ru-RU" sz="1400" dirty="0" smtClean="0"/>
              <a:t>=</a:t>
            </a:r>
          </a:p>
          <a:p>
            <a:r>
              <a:rPr lang="ru-RU" sz="1400" dirty="0" smtClean="0"/>
              <a:t>                 = </a:t>
            </a:r>
            <a:r>
              <a:rPr lang="ru-RU" sz="1400" b="1" dirty="0" smtClean="0">
                <a:solidFill>
                  <a:srgbClr val="C00000"/>
                </a:solidFill>
              </a:rPr>
              <a:t>24,5 тыс. руб.</a:t>
            </a:r>
            <a:br>
              <a:rPr lang="ru-RU" sz="1400" b="1" dirty="0" smtClean="0">
                <a:solidFill>
                  <a:srgbClr val="C00000"/>
                </a:solidFill>
              </a:rPr>
            </a:br>
            <a:r>
              <a:rPr lang="ru-RU" sz="1400" b="1" dirty="0" smtClean="0">
                <a:solidFill>
                  <a:srgbClr val="C00000"/>
                </a:solidFill>
              </a:rPr>
              <a:t>              подлежат возврату</a:t>
            </a:r>
          </a:p>
        </p:txBody>
      </p:sp>
      <p:cxnSp>
        <p:nvCxnSpPr>
          <p:cNvPr id="4" name="Прямая соединительная линия 3"/>
          <p:cNvCxnSpPr/>
          <p:nvPr/>
        </p:nvCxnSpPr>
        <p:spPr>
          <a:xfrm>
            <a:off x="3031257" y="1797085"/>
            <a:ext cx="0" cy="1716578"/>
          </a:xfrm>
          <a:prstGeom prst="line">
            <a:avLst/>
          </a:prstGeom>
          <a:ln w="19050">
            <a:solidFill>
              <a:schemeClr val="accent2">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6012160" y="1797085"/>
            <a:ext cx="0" cy="1716578"/>
          </a:xfrm>
          <a:prstGeom prst="line">
            <a:avLst/>
          </a:prstGeom>
          <a:ln w="19050">
            <a:solidFill>
              <a:schemeClr val="accent2">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11449" y="3939902"/>
            <a:ext cx="3300511" cy="738664"/>
          </a:xfrm>
          <a:prstGeom prst="rect">
            <a:avLst/>
          </a:prstGeom>
          <a:noFill/>
        </p:spPr>
        <p:txBody>
          <a:bodyPr wrap="square" rtlCol="0">
            <a:spAutoFit/>
          </a:bodyPr>
          <a:lstStyle/>
          <a:p>
            <a:r>
              <a:rPr lang="ru-RU" sz="1400" b="1" i="1" dirty="0" smtClean="0"/>
              <a:t>Пример 4 </a:t>
            </a:r>
            <a:endParaRPr lang="ru-RU" sz="1400" b="1" i="1" dirty="0"/>
          </a:p>
          <a:p>
            <a:r>
              <a:rPr lang="ru-RU" sz="1400" dirty="0" err="1" smtClean="0"/>
              <a:t>А</a:t>
            </a:r>
            <a:r>
              <a:rPr lang="ru-RU" sz="1400" baseline="-25000" dirty="0" err="1" smtClean="0"/>
              <a:t>факт</a:t>
            </a:r>
            <a:r>
              <a:rPr lang="ru-RU" sz="1400" dirty="0" smtClean="0"/>
              <a:t> = 100 тыс. руб. (</a:t>
            </a:r>
            <a:r>
              <a:rPr lang="ru-RU" sz="1400" b="1" dirty="0" smtClean="0">
                <a:solidFill>
                  <a:srgbClr val="C00000"/>
                </a:solidFill>
              </a:rPr>
              <a:t>равен </a:t>
            </a:r>
            <a:r>
              <a:rPr lang="ru-RU" sz="1400" b="1" dirty="0" err="1" smtClean="0">
                <a:solidFill>
                  <a:srgbClr val="C00000"/>
                </a:solidFill>
              </a:rPr>
              <a:t>А</a:t>
            </a:r>
            <a:r>
              <a:rPr lang="ru-RU" sz="1400" b="1" baseline="-25000" dirty="0" err="1" smtClean="0">
                <a:solidFill>
                  <a:srgbClr val="C00000"/>
                </a:solidFill>
              </a:rPr>
              <a:t>план</a:t>
            </a:r>
            <a:r>
              <a:rPr lang="ru-RU" sz="1400" dirty="0" smtClean="0"/>
              <a:t>)</a:t>
            </a:r>
          </a:p>
          <a:p>
            <a:r>
              <a:rPr lang="ru-RU" sz="1400" dirty="0" smtClean="0"/>
              <a:t>Ф = 120 тыс. руб.</a:t>
            </a:r>
          </a:p>
        </p:txBody>
      </p:sp>
      <p:sp>
        <p:nvSpPr>
          <p:cNvPr id="23" name="TextBox 22"/>
          <p:cNvSpPr txBox="1"/>
          <p:nvPr/>
        </p:nvSpPr>
        <p:spPr>
          <a:xfrm>
            <a:off x="3926024" y="3864446"/>
            <a:ext cx="5182480" cy="1169551"/>
          </a:xfrm>
          <a:prstGeom prst="rect">
            <a:avLst/>
          </a:prstGeom>
          <a:noFill/>
        </p:spPr>
        <p:txBody>
          <a:bodyPr wrap="square" rtlCol="0">
            <a:spAutoFit/>
          </a:bodyPr>
          <a:lstStyle/>
          <a:p>
            <a:r>
              <a:rPr lang="ru-RU" sz="1400" b="1" i="1" dirty="0" smtClean="0"/>
              <a:t>СМО обращается в Комиссию по разработке территориальной программы ОМС (пункт 151 Правил ОМС);</a:t>
            </a:r>
          </a:p>
          <a:p>
            <a:r>
              <a:rPr lang="ru-RU" sz="1400" b="1" i="1" dirty="0" smtClean="0"/>
              <a:t>Комиссия по разработке территориальной программы ОМС рассматривает объемы медицинской помощи (пункт 139 Правил ОМС)</a:t>
            </a:r>
            <a:endParaRPr lang="ru-RU" sz="1400" dirty="0" smtClean="0"/>
          </a:p>
        </p:txBody>
      </p:sp>
      <p:cxnSp>
        <p:nvCxnSpPr>
          <p:cNvPr id="25" name="Прямая соединительная линия 24"/>
          <p:cNvCxnSpPr/>
          <p:nvPr/>
        </p:nvCxnSpPr>
        <p:spPr>
          <a:xfrm>
            <a:off x="287524" y="3864446"/>
            <a:ext cx="8568952" cy="0"/>
          </a:xfrm>
          <a:prstGeom prst="line">
            <a:avLst/>
          </a:prstGeom>
          <a:ln w="22225">
            <a:solidFill>
              <a:schemeClr val="accent2">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0632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20256"/>
            <a:ext cx="8928992" cy="540060"/>
          </a:xfrm>
        </p:spPr>
        <p:txBody>
          <a:bodyPr>
            <a:noAutofit/>
          </a:bodyPr>
          <a:lstStyle/>
          <a:p>
            <a:pPr>
              <a:lnSpc>
                <a:spcPts val="1900"/>
              </a:lnSpc>
            </a:pPr>
            <a:r>
              <a:rPr lang="ru-RU" sz="1800" b="1" dirty="0" smtClean="0">
                <a:solidFill>
                  <a:srgbClr val="C00000"/>
                </a:solidFill>
              </a:rPr>
              <a:t>Реализация постановления </a:t>
            </a:r>
            <a:r>
              <a:rPr lang="ru-RU" sz="1800" b="1" dirty="0">
                <a:solidFill>
                  <a:srgbClr val="C00000"/>
                </a:solidFill>
              </a:rPr>
              <a:t>Правительства Российской </a:t>
            </a:r>
            <a:r>
              <a:rPr lang="ru-RU" sz="1800" b="1" dirty="0" smtClean="0">
                <a:solidFill>
                  <a:srgbClr val="C00000"/>
                </a:solidFill>
              </a:rPr>
              <a:t>Федерации</a:t>
            </a:r>
            <a:br>
              <a:rPr lang="ru-RU" sz="1800" b="1" dirty="0" smtClean="0">
                <a:solidFill>
                  <a:srgbClr val="C00000"/>
                </a:solidFill>
              </a:rPr>
            </a:br>
            <a:r>
              <a:rPr lang="ru-RU" sz="1800" b="1" dirty="0" smtClean="0">
                <a:solidFill>
                  <a:srgbClr val="C00000"/>
                </a:solidFill>
              </a:rPr>
              <a:t>от </a:t>
            </a:r>
            <a:r>
              <a:rPr lang="ru-RU" sz="1800" b="1" dirty="0">
                <a:solidFill>
                  <a:srgbClr val="C00000"/>
                </a:solidFill>
              </a:rPr>
              <a:t>03.08.2020 № </a:t>
            </a:r>
            <a:r>
              <a:rPr lang="ru-RU" sz="1800" b="1" dirty="0" smtClean="0">
                <a:solidFill>
                  <a:srgbClr val="C00000"/>
                </a:solidFill>
              </a:rPr>
              <a:t>1166</a:t>
            </a:r>
            <a:endParaRPr lang="ru-RU" sz="1200" i="1" dirty="0"/>
          </a:p>
        </p:txBody>
      </p:sp>
      <p:cxnSp>
        <p:nvCxnSpPr>
          <p:cNvPr id="5" name="Прямая соединительная линия 4"/>
          <p:cNvCxnSpPr/>
          <p:nvPr/>
        </p:nvCxnSpPr>
        <p:spPr>
          <a:xfrm>
            <a:off x="287524" y="479326"/>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 name="Схема 2"/>
          <p:cNvGraphicFramePr/>
          <p:nvPr>
            <p:extLst>
              <p:ext uri="{D42A27DB-BD31-4B8C-83A1-F6EECF244321}">
                <p14:modId xmlns:p14="http://schemas.microsoft.com/office/powerpoint/2010/main" val="1521987300"/>
              </p:ext>
            </p:extLst>
          </p:nvPr>
        </p:nvGraphicFramePr>
        <p:xfrm>
          <a:off x="179512" y="739998"/>
          <a:ext cx="381642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4104134" y="510411"/>
            <a:ext cx="5004048" cy="4662815"/>
          </a:xfrm>
          <a:prstGeom prst="rect">
            <a:avLst/>
          </a:prstGeom>
          <a:noFill/>
        </p:spPr>
        <p:txBody>
          <a:bodyPr wrap="square" rtlCol="0">
            <a:spAutoFit/>
          </a:bodyPr>
          <a:lstStyle/>
          <a:p>
            <a:pPr algn="ctr"/>
            <a:r>
              <a:rPr lang="ru-RU" sz="1600" b="1" dirty="0" smtClean="0"/>
              <a:t>Сведения, отражаемые в акте сверки МО-СМО:</a:t>
            </a:r>
          </a:p>
          <a:p>
            <a:pPr marL="171450" lvl="1" indent="-171450">
              <a:buFont typeface="Wingdings" panose="05000000000000000000" pitchFamily="2" charset="2"/>
              <a:buChar char="v"/>
            </a:pPr>
            <a:r>
              <a:rPr lang="ru-RU" sz="1400" dirty="0" smtClean="0"/>
              <a:t>размер планового аванса на период с 1 апреля по 31 июля 2020 года;</a:t>
            </a:r>
          </a:p>
          <a:p>
            <a:pPr marL="171450" lvl="1" indent="-171450">
              <a:buFont typeface="Wingdings" panose="05000000000000000000" pitchFamily="2" charset="2"/>
              <a:buChar char="v"/>
            </a:pPr>
            <a:r>
              <a:rPr lang="ru-RU" sz="1400" dirty="0" smtClean="0"/>
              <a:t>размер </a:t>
            </a:r>
            <a:r>
              <a:rPr lang="ru-RU" sz="1400" dirty="0"/>
              <a:t>перечисленного аванса за период с 1 апреля по 31 июля 2020 года;</a:t>
            </a:r>
          </a:p>
          <a:p>
            <a:pPr marL="171450" lvl="1" indent="-171450">
              <a:buFont typeface="Wingdings" panose="05000000000000000000" pitchFamily="2" charset="2"/>
              <a:buChar char="v"/>
            </a:pPr>
            <a:r>
              <a:rPr lang="ru-RU" sz="1400" dirty="0" smtClean="0"/>
              <a:t>размер принятых к оплате счетов за оказанную </a:t>
            </a:r>
            <a:r>
              <a:rPr lang="ru-RU" sz="1400" dirty="0"/>
              <a:t>в период </a:t>
            </a:r>
            <a:r>
              <a:rPr lang="ru-RU" sz="1400" dirty="0" smtClean="0"/>
              <a:t/>
            </a:r>
            <a:br>
              <a:rPr lang="ru-RU" sz="1400" dirty="0" smtClean="0"/>
            </a:br>
            <a:r>
              <a:rPr lang="ru-RU" sz="1400" dirty="0" smtClean="0"/>
              <a:t>с </a:t>
            </a:r>
            <a:r>
              <a:rPr lang="ru-RU" sz="1400" dirty="0"/>
              <a:t>1 апреля по 31 июля 2020 </a:t>
            </a:r>
            <a:r>
              <a:rPr lang="ru-RU" sz="1400" dirty="0" smtClean="0"/>
              <a:t>года</a:t>
            </a:r>
            <a:r>
              <a:rPr lang="ru-RU" sz="1400" dirty="0"/>
              <a:t> </a:t>
            </a:r>
            <a:r>
              <a:rPr lang="ru-RU" sz="1400" dirty="0" smtClean="0"/>
              <a:t>медицинскую помощь;</a:t>
            </a:r>
            <a:endParaRPr lang="ru-RU" sz="1400" dirty="0"/>
          </a:p>
          <a:p>
            <a:pPr marL="171450" lvl="1" indent="-171450">
              <a:buFont typeface="Wingdings" panose="05000000000000000000" pitchFamily="2" charset="2"/>
              <a:buChar char="v"/>
            </a:pPr>
            <a:r>
              <a:rPr lang="ru-RU" sz="1400" dirty="0" smtClean="0"/>
              <a:t>доля расходов</a:t>
            </a:r>
            <a:r>
              <a:rPr lang="ru-RU" sz="1400" dirty="0"/>
              <a:t>, осуществление которых предусмотрено подпунктом «н» пункта 1 постановления № </a:t>
            </a:r>
            <a:r>
              <a:rPr lang="ru-RU" sz="1400" dirty="0" smtClean="0"/>
              <a:t>432;</a:t>
            </a:r>
          </a:p>
          <a:p>
            <a:pPr marL="171450" lvl="1" indent="-171450">
              <a:buFont typeface="Wingdings" panose="05000000000000000000" pitchFamily="2" charset="2"/>
              <a:buChar char="v"/>
            </a:pPr>
            <a:r>
              <a:rPr lang="ru-RU" sz="1400" dirty="0" smtClean="0"/>
              <a:t>расчетная сумма </a:t>
            </a:r>
            <a:r>
              <a:rPr lang="ru-RU" sz="1400" dirty="0"/>
              <a:t>расходов, осуществление которых предусмотрено подпунктом «н» пункта 1 постановления № 432</a:t>
            </a:r>
            <a:r>
              <a:rPr lang="ru-RU" sz="1400" dirty="0" smtClean="0"/>
              <a:t>;</a:t>
            </a:r>
          </a:p>
          <a:p>
            <a:pPr marL="171450" lvl="1" indent="-171450">
              <a:buFont typeface="Wingdings" panose="05000000000000000000" pitchFamily="2" charset="2"/>
              <a:buChar char="v"/>
            </a:pPr>
            <a:r>
              <a:rPr lang="ru-RU" sz="1400" dirty="0"/>
              <a:t>с</a:t>
            </a:r>
            <a:r>
              <a:rPr lang="ru-RU" sz="1400" dirty="0" smtClean="0"/>
              <a:t>альдо (сумма </a:t>
            </a:r>
            <a:r>
              <a:rPr lang="ru-RU" sz="1400" dirty="0" err="1" smtClean="0"/>
              <a:t>доавансирования</a:t>
            </a:r>
            <a:r>
              <a:rPr lang="ru-RU" sz="1400" dirty="0" smtClean="0"/>
              <a:t> или возврата средств).</a:t>
            </a:r>
          </a:p>
          <a:p>
            <a:pPr marL="171450" lvl="1" indent="-171450">
              <a:buFont typeface="Wingdings" panose="05000000000000000000" pitchFamily="2" charset="2"/>
              <a:buChar char="v"/>
            </a:pPr>
            <a:endParaRPr lang="ru-RU" sz="100" dirty="0" smtClean="0"/>
          </a:p>
          <a:p>
            <a:pPr marL="0" lvl="1" algn="ctr"/>
            <a:r>
              <a:rPr lang="ru-RU" sz="1600" b="1" dirty="0" smtClean="0"/>
              <a:t>Акт сверки СМО-ТФОМС составляется на основании свода показателей, предусмотренных в актах сверки МО-СМО (доля расходов, осуществление которых предусмотрено подпунктом «н» пункта 1 постановления №432, указывается как средневзвешенная) с отдельным отражением сумм </a:t>
            </a:r>
            <a:r>
              <a:rPr lang="ru-RU" sz="1600" b="1" dirty="0" err="1" smtClean="0"/>
              <a:t>доавансирования</a:t>
            </a:r>
            <a:r>
              <a:rPr lang="ru-RU" sz="1600" b="1" dirty="0" smtClean="0"/>
              <a:t> и возврата средств</a:t>
            </a:r>
            <a:endParaRPr lang="ru-RU" sz="1400" dirty="0"/>
          </a:p>
        </p:txBody>
      </p:sp>
      <p:sp>
        <p:nvSpPr>
          <p:cNvPr id="9" name="TextBox 8"/>
          <p:cNvSpPr txBox="1"/>
          <p:nvPr/>
        </p:nvSpPr>
        <p:spPr>
          <a:xfrm>
            <a:off x="1043608" y="4209931"/>
            <a:ext cx="3096344" cy="892552"/>
          </a:xfrm>
          <a:prstGeom prst="rect">
            <a:avLst/>
          </a:prstGeom>
          <a:noFill/>
        </p:spPr>
        <p:txBody>
          <a:bodyPr wrap="square" rtlCol="0">
            <a:spAutoFit/>
          </a:bodyPr>
          <a:lstStyle/>
          <a:p>
            <a:pPr lvl="0" algn="ctr"/>
            <a:r>
              <a:rPr lang="ru-RU" sz="1300" b="1" dirty="0">
                <a:solidFill>
                  <a:srgbClr val="C00000"/>
                </a:solidFill>
              </a:rPr>
              <a:t>Акты сверки составляются на 1 </a:t>
            </a:r>
            <a:r>
              <a:rPr lang="ru-RU" sz="1300" b="1" dirty="0" smtClean="0">
                <a:solidFill>
                  <a:srgbClr val="C00000"/>
                </a:solidFill>
              </a:rPr>
              <a:t>августа </a:t>
            </a:r>
            <a:r>
              <a:rPr lang="ru-RU" sz="1300" b="1" dirty="0">
                <a:solidFill>
                  <a:srgbClr val="C00000"/>
                </a:solidFill>
              </a:rPr>
              <a:t>2020 года и являются основанием для корректировки размера кредиторской </a:t>
            </a:r>
            <a:r>
              <a:rPr lang="ru-RU" sz="1300" b="1" dirty="0" smtClean="0">
                <a:solidFill>
                  <a:srgbClr val="C00000"/>
                </a:solidFill>
              </a:rPr>
              <a:t>задолженности.</a:t>
            </a:r>
            <a:endParaRPr lang="ru-RU" sz="1300" b="1" dirty="0">
              <a:solidFill>
                <a:srgbClr val="C00000"/>
              </a:solidFill>
            </a:endParaRPr>
          </a:p>
        </p:txBody>
      </p:sp>
      <p:sp>
        <p:nvSpPr>
          <p:cNvPr id="7"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6</a:t>
            </a:fld>
            <a:endParaRPr lang="ru-RU" dirty="0"/>
          </a:p>
        </p:txBody>
      </p:sp>
    </p:spTree>
    <p:extLst>
      <p:ext uri="{BB962C8B-B14F-4D97-AF65-F5344CB8AC3E}">
        <p14:creationId xmlns:p14="http://schemas.microsoft.com/office/powerpoint/2010/main" val="35917448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55944"/>
            <a:ext cx="8928992" cy="540060"/>
          </a:xfrm>
        </p:spPr>
        <p:txBody>
          <a:bodyPr>
            <a:noAutofit/>
          </a:bodyPr>
          <a:lstStyle/>
          <a:p>
            <a:pPr>
              <a:lnSpc>
                <a:spcPts val="1900"/>
              </a:lnSpc>
            </a:pPr>
            <a:r>
              <a:rPr lang="ru-RU" sz="1800" b="1" dirty="0" smtClean="0">
                <a:solidFill>
                  <a:srgbClr val="C00000"/>
                </a:solidFill>
              </a:rPr>
              <a:t>Вопросы по реализации постановления Правительства Российской Федерации от 03.08.2020 №1166</a:t>
            </a:r>
            <a:endParaRPr lang="ru-RU" sz="1200" i="1" dirty="0"/>
          </a:p>
        </p:txBody>
      </p:sp>
      <p:cxnSp>
        <p:nvCxnSpPr>
          <p:cNvPr id="5" name="Прямая соединительная линия 4"/>
          <p:cNvCxnSpPr/>
          <p:nvPr/>
        </p:nvCxnSpPr>
        <p:spPr>
          <a:xfrm>
            <a:off x="287524" y="555526"/>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07504" y="555526"/>
            <a:ext cx="9001000" cy="4278094"/>
          </a:xfrm>
          <a:prstGeom prst="rect">
            <a:avLst/>
          </a:prstGeom>
          <a:noFill/>
        </p:spPr>
        <p:txBody>
          <a:bodyPr wrap="square" rtlCol="0">
            <a:spAutoFit/>
          </a:bodyPr>
          <a:lstStyle/>
          <a:p>
            <a:pPr marL="285750" indent="-285750">
              <a:buFont typeface="Wingdings" panose="05000000000000000000" pitchFamily="2" charset="2"/>
              <a:buChar char="Ø"/>
            </a:pPr>
            <a:r>
              <a:rPr lang="ru-RU" sz="1600" dirty="0"/>
              <a:t>Возврат медицинской организацией в бюджет территориального фонда средств остатка после окончательного расчета осуществляется в порядке, установленном пунктом 126 Правил </a:t>
            </a:r>
            <a:r>
              <a:rPr lang="ru-RU" sz="1600" dirty="0" smtClean="0"/>
              <a:t>ОМС.</a:t>
            </a:r>
            <a:endParaRPr lang="ru-RU" sz="1600" dirty="0"/>
          </a:p>
          <a:p>
            <a:pPr marL="285750" indent="-285750">
              <a:buFont typeface="Wingdings" panose="05000000000000000000" pitchFamily="2" charset="2"/>
              <a:buChar char="Ø"/>
            </a:pPr>
            <a:r>
              <a:rPr lang="ru-RU" sz="1600" dirty="0" smtClean="0"/>
              <a:t>Средства </a:t>
            </a:r>
            <a:r>
              <a:rPr lang="ru-RU" sz="1600" dirty="0"/>
              <a:t>нормированного страхового запаса территориального фонда обязательного медицинского страхования на финансовое обеспечение мероприятий по повышению квалификации, ремонту и приобретению оборудования не учитываются при определении расходов медицинских организаций на оказание медицинской помощи в период введения ограничительных мер</a:t>
            </a:r>
            <a:r>
              <a:rPr lang="ru-RU" sz="1600" dirty="0" smtClean="0"/>
              <a:t>.</a:t>
            </a:r>
          </a:p>
          <a:p>
            <a:pPr marL="285750" indent="-285750">
              <a:buFont typeface="Wingdings" panose="05000000000000000000" pitchFamily="2" charset="2"/>
              <a:buChar char="Ø"/>
            </a:pPr>
            <a:r>
              <a:rPr lang="ru-RU" sz="1600" dirty="0"/>
              <a:t>П</a:t>
            </a:r>
            <a:r>
              <a:rPr lang="ru-RU" sz="1600" dirty="0" smtClean="0"/>
              <a:t>орядок </a:t>
            </a:r>
            <a:r>
              <a:rPr lang="ru-RU" sz="1600" dirty="0"/>
              <a:t>расчета применяется для медицинских организаций независимо от формы </a:t>
            </a:r>
            <a:r>
              <a:rPr lang="ru-RU" sz="1600" dirty="0" smtClean="0"/>
              <a:t>собственности. </a:t>
            </a:r>
          </a:p>
          <a:p>
            <a:pPr marL="285750" indent="-285750">
              <a:buFont typeface="Wingdings" panose="05000000000000000000" pitchFamily="2" charset="2"/>
              <a:buChar char="Ø"/>
            </a:pPr>
            <a:r>
              <a:rPr lang="ru-RU" sz="1600" dirty="0"/>
              <a:t>Порядок расчета </a:t>
            </a:r>
            <a:r>
              <a:rPr lang="ru-RU" sz="1600" dirty="0" smtClean="0"/>
              <a:t>не применяется </a:t>
            </a:r>
            <a:r>
              <a:rPr lang="ru-RU" sz="1600" dirty="0"/>
              <a:t>для медицинских организаций </a:t>
            </a:r>
            <a:r>
              <a:rPr lang="ru-RU" sz="1600" dirty="0" smtClean="0"/>
              <a:t>финансируемых </a:t>
            </a:r>
            <a:r>
              <a:rPr lang="ru-RU" sz="1600" dirty="0"/>
              <a:t>на основе </a:t>
            </a:r>
            <a:r>
              <a:rPr lang="ru-RU" sz="1600" dirty="0" err="1"/>
              <a:t>подушевого</a:t>
            </a:r>
            <a:r>
              <a:rPr lang="ru-RU" sz="1600" dirty="0"/>
              <a:t> норматива </a:t>
            </a:r>
            <a:r>
              <a:rPr lang="ru-RU" sz="1600" dirty="0" smtClean="0"/>
              <a:t>на </a:t>
            </a:r>
            <a:r>
              <a:rPr lang="ru-RU" sz="1600" dirty="0"/>
              <a:t>прикрепленное </a:t>
            </a:r>
            <a:r>
              <a:rPr lang="ru-RU" sz="1600" dirty="0" smtClean="0"/>
              <a:t>население</a:t>
            </a:r>
            <a:r>
              <a:rPr lang="ru-RU" sz="1600" i="1" dirty="0" smtClean="0"/>
              <a:t>.</a:t>
            </a:r>
          </a:p>
          <a:p>
            <a:pPr marL="285750" indent="-285750">
              <a:buFont typeface="Wingdings" panose="05000000000000000000" pitchFamily="2" charset="2"/>
              <a:buChar char="Ø"/>
            </a:pPr>
            <a:r>
              <a:rPr lang="ru-RU" sz="1600" dirty="0" smtClean="0"/>
              <a:t>Положения </a:t>
            </a:r>
            <a:r>
              <a:rPr lang="ru-RU" sz="1600" dirty="0"/>
              <a:t>подпункта «н» пункта 1 постановления № 432 не применяются к медицинским </a:t>
            </a:r>
            <a:r>
              <a:rPr lang="ru-RU" sz="1600" dirty="0" smtClean="0"/>
              <a:t>организациям</a:t>
            </a:r>
            <a:r>
              <a:rPr lang="ru-RU" sz="1600" dirty="0"/>
              <a:t>, у которых размер принятых к оплате счетов </a:t>
            </a:r>
            <a:r>
              <a:rPr lang="ru-RU" sz="1600" dirty="0" smtClean="0"/>
              <a:t>превышает расчетный (1/12) </a:t>
            </a:r>
            <a:r>
              <a:rPr lang="ru-RU" sz="1600" dirty="0"/>
              <a:t>размер </a:t>
            </a:r>
            <a:r>
              <a:rPr lang="ru-RU" sz="1600" dirty="0" smtClean="0"/>
              <a:t>авансов </a:t>
            </a:r>
            <a:r>
              <a:rPr lang="ru-RU" sz="1600" dirty="0"/>
              <a:t>в рассматриваемый период. В целях урегулирования оплаты медицинской помощи указанным медицинским организациям Комиссия по разработке территориальной программы ОМС должна </a:t>
            </a:r>
            <a:r>
              <a:rPr lang="ru-RU" sz="1600" dirty="0" smtClean="0"/>
              <a:t>оценить </a:t>
            </a:r>
            <a:r>
              <a:rPr lang="ru-RU" sz="1600" dirty="0"/>
              <a:t>установленные объемы медицинской помощи. (</a:t>
            </a:r>
            <a:r>
              <a:rPr lang="ru-RU" sz="1600" dirty="0" smtClean="0"/>
              <a:t>пункты 139 и 151 Правил ОМС).</a:t>
            </a:r>
            <a:endParaRPr lang="ru-RU" sz="1600" dirty="0"/>
          </a:p>
        </p:txBody>
      </p:sp>
      <p:sp>
        <p:nvSpPr>
          <p:cNvPr id="6"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7</a:t>
            </a:fld>
            <a:endParaRPr lang="ru-RU" dirty="0"/>
          </a:p>
        </p:txBody>
      </p:sp>
    </p:spTree>
    <p:extLst>
      <p:ext uri="{BB962C8B-B14F-4D97-AF65-F5344CB8AC3E}">
        <p14:creationId xmlns:p14="http://schemas.microsoft.com/office/powerpoint/2010/main" val="2891234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7504" y="55944"/>
            <a:ext cx="8928992" cy="540060"/>
          </a:xfrm>
        </p:spPr>
        <p:txBody>
          <a:bodyPr>
            <a:noAutofit/>
          </a:bodyPr>
          <a:lstStyle/>
          <a:p>
            <a:pPr>
              <a:lnSpc>
                <a:spcPts val="1900"/>
              </a:lnSpc>
            </a:pPr>
            <a:r>
              <a:rPr lang="ru-RU" sz="1800" b="1" dirty="0" smtClean="0">
                <a:solidFill>
                  <a:srgbClr val="C00000"/>
                </a:solidFill>
              </a:rPr>
              <a:t>Порядок авансирования медицинской помощи с 1 августа 2020 года</a:t>
            </a:r>
            <a:endParaRPr lang="ru-RU" sz="1200" i="1" dirty="0"/>
          </a:p>
        </p:txBody>
      </p:sp>
      <p:cxnSp>
        <p:nvCxnSpPr>
          <p:cNvPr id="5" name="Прямая соединительная линия 4"/>
          <p:cNvCxnSpPr/>
          <p:nvPr/>
        </p:nvCxnSpPr>
        <p:spPr>
          <a:xfrm>
            <a:off x="287524" y="555526"/>
            <a:ext cx="856895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79512" y="627534"/>
            <a:ext cx="8676964" cy="4185761"/>
          </a:xfrm>
          <a:prstGeom prst="rect">
            <a:avLst/>
          </a:prstGeom>
          <a:noFill/>
        </p:spPr>
        <p:txBody>
          <a:bodyPr wrap="square" rtlCol="0">
            <a:spAutoFit/>
          </a:bodyPr>
          <a:lstStyle/>
          <a:p>
            <a:pPr marL="742950" lvl="1" indent="-285750" algn="just">
              <a:buFont typeface="Wingdings" panose="05000000000000000000" pitchFamily="2" charset="2"/>
              <a:buChar char="q"/>
            </a:pPr>
            <a:r>
              <a:rPr lang="ru-RU" dirty="0"/>
              <a:t>при условии сохранения ограничительных мер – в соответствии с пунктами 123.1 и 125.1: до 100 процентов от среднемесячного объема средств, направляемых на оплату медицинской помощи за последние три месяца либо с периода начала действия договора о финансовом обеспечении обязательного медицинского страхования (в случае периода действия договора менее трех месяцев</a:t>
            </a:r>
            <a:r>
              <a:rPr lang="ru-RU" dirty="0" smtClean="0"/>
              <a:t>);</a:t>
            </a:r>
          </a:p>
          <a:p>
            <a:pPr marL="742950" lvl="1" indent="-285750" algn="just">
              <a:buFont typeface="Wingdings" panose="05000000000000000000" pitchFamily="2" charset="2"/>
              <a:buChar char="q"/>
            </a:pPr>
            <a:r>
              <a:rPr lang="ru-RU" dirty="0" smtClean="0"/>
              <a:t>при </a:t>
            </a:r>
            <a:r>
              <a:rPr lang="ru-RU" dirty="0"/>
              <a:t>снятии ограничительных мер </a:t>
            </a:r>
            <a:r>
              <a:rPr lang="ru-RU" dirty="0" smtClean="0"/>
              <a:t>– размер </a:t>
            </a:r>
            <a:r>
              <a:rPr lang="ru-RU" dirty="0"/>
              <a:t>средств </a:t>
            </a:r>
            <a:r>
              <a:rPr lang="ru-RU" dirty="0" smtClean="0"/>
              <a:t>в заявке </a:t>
            </a:r>
            <a:r>
              <a:rPr lang="ru-RU" dirty="0"/>
              <a:t>на </a:t>
            </a:r>
            <a:r>
              <a:rPr lang="ru-RU" dirty="0" smtClean="0"/>
              <a:t>авансирование </a:t>
            </a:r>
            <a:r>
              <a:rPr lang="ru-RU" dirty="0"/>
              <a:t>оплаты медицинской </a:t>
            </a:r>
            <a:r>
              <a:rPr lang="ru-RU" dirty="0" smtClean="0"/>
              <a:t>помощи устанавливается в </a:t>
            </a:r>
            <a:r>
              <a:rPr lang="ru-RU" dirty="0"/>
              <a:t>III квартале года - не </a:t>
            </a:r>
            <a:r>
              <a:rPr lang="ru-RU" dirty="0" smtClean="0"/>
              <a:t>более 70%, </a:t>
            </a:r>
            <a:r>
              <a:rPr lang="ru-RU" dirty="0"/>
              <a:t>на декабрь - до 95% от размера среднемесячного объема средств, направляемых на оплату медицинской </a:t>
            </a:r>
            <a:r>
              <a:rPr lang="ru-RU" dirty="0" smtClean="0"/>
              <a:t>помощи</a:t>
            </a:r>
            <a:r>
              <a:rPr lang="ru-RU" sz="1400" dirty="0"/>
              <a:t> </a:t>
            </a:r>
            <a:r>
              <a:rPr lang="ru-RU" sz="1400" dirty="0" smtClean="0"/>
              <a:t>(в </a:t>
            </a:r>
            <a:r>
              <a:rPr lang="ru-RU" sz="1400" dirty="0"/>
              <a:t>соответствии с пунктом 2 приказа </a:t>
            </a:r>
            <a:r>
              <a:rPr lang="ru-RU" sz="1400" dirty="0" err="1"/>
              <a:t>Минздравсоцразвития</a:t>
            </a:r>
            <a:r>
              <a:rPr lang="ru-RU" sz="1400" dirty="0"/>
              <a:t> России от 09.09.2011 № 1030н «Об утверждении формы типового договора о финансовом обеспечении обязательного медицинского страхования</a:t>
            </a:r>
            <a:r>
              <a:rPr lang="ru-RU" sz="1400" dirty="0" smtClean="0"/>
              <a:t>»)</a:t>
            </a:r>
            <a:r>
              <a:rPr lang="ru-RU" dirty="0"/>
              <a:t>;</a:t>
            </a:r>
          </a:p>
          <a:p>
            <a:pPr marL="742950" lvl="1" indent="-285750" algn="just">
              <a:buFont typeface="Wingdings" panose="05000000000000000000" pitchFamily="2" charset="2"/>
              <a:buChar char="q"/>
            </a:pPr>
            <a:r>
              <a:rPr lang="ru-RU" dirty="0"/>
              <a:t>Остаток средств по результатам окончательного расчета возвращается медицинской организацией/ удерживается страховой медицинской организацией в последующие периоды (пункт 151 Правил)</a:t>
            </a:r>
          </a:p>
        </p:txBody>
      </p:sp>
      <p:sp>
        <p:nvSpPr>
          <p:cNvPr id="6" name="Номер слайда 5"/>
          <p:cNvSpPr>
            <a:spLocks noGrp="1"/>
          </p:cNvSpPr>
          <p:nvPr>
            <p:ph type="sldNum" sz="quarter" idx="12"/>
          </p:nvPr>
        </p:nvSpPr>
        <p:spPr>
          <a:xfrm>
            <a:off x="7010400" y="4839146"/>
            <a:ext cx="2133600" cy="273844"/>
          </a:xfrm>
        </p:spPr>
        <p:txBody>
          <a:bodyPr/>
          <a:lstStyle/>
          <a:p>
            <a:fld id="{E8FF33BB-423A-4D9E-A027-BEE023059907}" type="slidenum">
              <a:rPr lang="ru-RU" smtClean="0"/>
              <a:t>8</a:t>
            </a:fld>
            <a:endParaRPr lang="ru-RU" dirty="0"/>
          </a:p>
        </p:txBody>
      </p:sp>
    </p:spTree>
    <p:extLst>
      <p:ext uri="{BB962C8B-B14F-4D97-AF65-F5344CB8AC3E}">
        <p14:creationId xmlns:p14="http://schemas.microsoft.com/office/powerpoint/2010/main" val="2540688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1760</TotalTime>
  <Words>968</Words>
  <Application>Microsoft Office PowerPoint</Application>
  <PresentationFormat>Экран (16:9)</PresentationFormat>
  <Paragraphs>97</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Презентация PowerPoint</vt:lpstr>
      <vt:lpstr>Постановление Правительства Российской Федерации от 03.08.2020 № 1166</vt:lpstr>
      <vt:lpstr>Реализация постановления Правительства Российской Федерации от 03.08.2020 № 1166</vt:lpstr>
      <vt:lpstr>Расчет суммы аванса и средств, подлежащих возмещению или возврату</vt:lpstr>
      <vt:lpstr>Примеры расчета</vt:lpstr>
      <vt:lpstr>Реализация постановления Правительства Российской Федерации от 03.08.2020 № 1166</vt:lpstr>
      <vt:lpstr>Вопросы по реализации постановления Правительства Российской Федерации от 03.08.2020 №1166</vt:lpstr>
      <vt:lpstr>Порядок авансирования медицинской помощи с 1 августа 2020 года</vt:lpstr>
    </vt:vector>
  </TitlesOfParts>
  <Company>Foms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Верховодова Ольга Владимировна</dc:creator>
  <cp:lastModifiedBy>Ковалева Наталья Николаевна</cp:lastModifiedBy>
  <cp:revision>148</cp:revision>
  <cp:lastPrinted>2020-08-19T18:52:34Z</cp:lastPrinted>
  <dcterms:created xsi:type="dcterms:W3CDTF">2020-04-29T10:03:42Z</dcterms:created>
  <dcterms:modified xsi:type="dcterms:W3CDTF">2020-08-20T07:53:02Z</dcterms:modified>
</cp:coreProperties>
</file>