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90" r:id="rId1"/>
  </p:sldMasterIdLst>
  <p:notesMasterIdLst>
    <p:notesMasterId r:id="rId9"/>
  </p:notesMasterIdLst>
  <p:handoutMasterIdLst>
    <p:handoutMasterId r:id="rId10"/>
  </p:handoutMasterIdLst>
  <p:sldIdLst>
    <p:sldId id="581" r:id="rId2"/>
    <p:sldId id="594" r:id="rId3"/>
    <p:sldId id="604" r:id="rId4"/>
    <p:sldId id="605" r:id="rId5"/>
    <p:sldId id="610" r:id="rId6"/>
    <p:sldId id="606" r:id="rId7"/>
    <p:sldId id="612" r:id="rId8"/>
  </p:sldIdLst>
  <p:sldSz cx="13433425" cy="7556500"/>
  <p:notesSz cx="9928225" cy="6797675"/>
  <p:defaultTextStyle>
    <a:lvl1pPr>
      <a:defRPr>
        <a:latin typeface="Calibri"/>
        <a:ea typeface="Calibri"/>
        <a:cs typeface="Calibri"/>
        <a:sym typeface="Calibri"/>
      </a:defRPr>
    </a:lvl1pPr>
    <a:lvl2pPr indent="457200">
      <a:defRPr>
        <a:latin typeface="Calibri"/>
        <a:ea typeface="Calibri"/>
        <a:cs typeface="Calibri"/>
        <a:sym typeface="Calibri"/>
      </a:defRPr>
    </a:lvl2pPr>
    <a:lvl3pPr indent="914400">
      <a:defRPr>
        <a:latin typeface="Calibri"/>
        <a:ea typeface="Calibri"/>
        <a:cs typeface="Calibri"/>
        <a:sym typeface="Calibri"/>
      </a:defRPr>
    </a:lvl3pPr>
    <a:lvl4pPr indent="1371600">
      <a:defRPr>
        <a:latin typeface="Calibri"/>
        <a:ea typeface="Calibri"/>
        <a:cs typeface="Calibri"/>
        <a:sym typeface="Calibri"/>
      </a:defRPr>
    </a:lvl4pPr>
    <a:lvl5pPr indent="1828800">
      <a:defRPr>
        <a:latin typeface="Calibri"/>
        <a:ea typeface="Calibri"/>
        <a:cs typeface="Calibri"/>
        <a:sym typeface="Calibri"/>
      </a:defRPr>
    </a:lvl5pPr>
    <a:lvl6pPr indent="2286000">
      <a:defRPr>
        <a:latin typeface="Calibri"/>
        <a:ea typeface="Calibri"/>
        <a:cs typeface="Calibri"/>
        <a:sym typeface="Calibri"/>
      </a:defRPr>
    </a:lvl6pPr>
    <a:lvl7pPr indent="2743200">
      <a:defRPr>
        <a:latin typeface="Calibri"/>
        <a:ea typeface="Calibri"/>
        <a:cs typeface="Calibri"/>
        <a:sym typeface="Calibri"/>
      </a:defRPr>
    </a:lvl7pPr>
    <a:lvl8pPr indent="3200400">
      <a:defRPr>
        <a:latin typeface="Calibri"/>
        <a:ea typeface="Calibri"/>
        <a:cs typeface="Calibri"/>
        <a:sym typeface="Calibri"/>
      </a:defRPr>
    </a:lvl8pPr>
    <a:lvl9pPr indent="3657600">
      <a:defRPr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62" userDrawn="1">
          <p15:clr>
            <a:srgbClr val="A4A3A4"/>
          </p15:clr>
        </p15:guide>
        <p15:guide id="2" pos="421" userDrawn="1">
          <p15:clr>
            <a:srgbClr val="A4A3A4"/>
          </p15:clr>
        </p15:guide>
        <p15:guide id="3" pos="2167" userDrawn="1">
          <p15:clr>
            <a:srgbClr val="A4A3A4"/>
          </p15:clr>
        </p15:guide>
        <p15:guide id="4" orient="horz" pos="4444" userDrawn="1">
          <p15:clr>
            <a:srgbClr val="A4A3A4"/>
          </p15:clr>
        </p15:guide>
        <p15:guide id="5" orient="horz" pos="2380" userDrawn="1">
          <p15:clr>
            <a:srgbClr val="A4A3A4"/>
          </p15:clr>
        </p15:guide>
        <p15:guide id="6" pos="2870" userDrawn="1">
          <p15:clr>
            <a:srgbClr val="A4A3A4"/>
          </p15:clr>
        </p15:guide>
        <p15:guide id="7" pos="81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хотинская Елена Васильевна" initials="ЛЕВ" lastIdx="6" clrIdx="0"/>
  <p:cmAuthor id="2" name="Васильев Никита Андреевич" initials="ВНА" lastIdx="6" clrIdx="1"/>
  <p:cmAuthor id="3" name="Алексеев Владимир Геннадьевич" initials="АВГ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956"/>
    <a:srgbClr val="B2B2B2"/>
    <a:srgbClr val="FFEAD9"/>
    <a:srgbClr val="FCCCCC"/>
    <a:srgbClr val="FFF2E7"/>
    <a:srgbClr val="F2F2F2"/>
    <a:srgbClr val="BFBFBF"/>
    <a:srgbClr val="FFD8B9"/>
    <a:srgbClr val="595959"/>
    <a:srgbClr val="CECE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6224" autoAdjust="0"/>
  </p:normalViewPr>
  <p:slideViewPr>
    <p:cSldViewPr snapToGrid="0">
      <p:cViewPr varScale="1">
        <p:scale>
          <a:sx n="98" d="100"/>
          <a:sy n="98" d="100"/>
        </p:scale>
        <p:origin x="-246" y="-108"/>
      </p:cViewPr>
      <p:guideLst>
        <p:guide orient="horz" pos="362"/>
        <p:guide orient="horz" pos="4444"/>
        <p:guide orient="horz" pos="2380"/>
        <p:guide pos="421"/>
        <p:guide pos="2167"/>
        <p:guide pos="2870"/>
        <p:guide pos="81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hPercent val="70"/>
      <c:rotY val="10"/>
      <c:depthPercent val="100"/>
      <c:rAngAx val="1"/>
    </c:view3D>
    <c:floor>
      <c:thickness val="0"/>
      <c:spPr>
        <a:noFill/>
        <a:ln w="25400">
          <a:noFill/>
        </a:ln>
        <a:scene3d>
          <a:camera prst="orthographicFront"/>
          <a:lightRig rig="threePt" dir="t"/>
        </a:scene3d>
        <a:sp3d>
          <a:bevelB w="57150" h="101600"/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4637724882090734E-4"/>
          <c:y val="5.9858150923425876E-2"/>
          <c:w val="0.98880283621263765"/>
          <c:h val="0.7151125459790751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Дебиторская задолженность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8275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0966168599003864E-2"/>
                  <c:y val="-3.0923176433408843E-3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>
                        <a:latin typeface="+mn-lt"/>
                      </a:rPr>
                      <a:t>5 </a:t>
                    </a:r>
                    <a:r>
                      <a:rPr lang="en-US" sz="1800" dirty="0" smtClean="0">
                        <a:latin typeface="+mn-lt"/>
                      </a:rPr>
                      <a:t>654</a:t>
                    </a:r>
                    <a:r>
                      <a:rPr lang="ru-RU" sz="1800" dirty="0" smtClean="0">
                        <a:latin typeface="+mn-lt"/>
                      </a:rPr>
                      <a:t>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28505590344513E-2"/>
                  <c:y val="2.37313966229646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906510753320014E-2"/>
                  <c:y val="4.927746291205308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latin typeface="+mn-lt"/>
                      </a:rPr>
                      <a:t>7 629,3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042845944365324E-2"/>
                  <c:y val="-3.49391840751495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6549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+mn-lt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на 1 января 2020</c:v>
                </c:pt>
                <c:pt idx="1">
                  <c:v>на 1 апреля 2020</c:v>
                </c:pt>
                <c:pt idx="2">
                  <c:v>на 1 июня 2020</c:v>
                </c:pt>
              </c:strCache>
            </c:strRef>
          </c:cat>
          <c:val>
            <c:numRef>
              <c:f>Sheet1!$B$3:$D$3</c:f>
              <c:numCache>
                <c:formatCode>\О\с\н\о\в\н\о\й</c:formatCode>
                <c:ptCount val="3"/>
                <c:pt idx="0">
                  <c:v>5654.2993999999999</c:v>
                </c:pt>
                <c:pt idx="1">
                  <c:v>6621.9031999999997</c:v>
                </c:pt>
                <c:pt idx="2">
                  <c:v>7629.3402999999998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Кредиторская задолженность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0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5424390848781697E-2"/>
                  <c:y val="1.5746232068544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11976357286048E-2"/>
                  <c:y val="1.3393397739388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729431458862918E-2"/>
                  <c:y val="1.215661835720256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latin typeface="+mn-lt"/>
                      </a:rPr>
                      <a:t>4 846,2</a:t>
                    </a:r>
                    <a:endParaRPr lang="ru-RU" sz="1300" dirty="0" smtClean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5709253840561393E-2"/>
                  <c:y val="-2.0302666057026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6549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+mn-lt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на 1 января 2020</c:v>
                </c:pt>
                <c:pt idx="1">
                  <c:v>на 1 апреля 2020</c:v>
                </c:pt>
                <c:pt idx="2">
                  <c:v>на 1 июня 2020</c:v>
                </c:pt>
              </c:strCache>
            </c:strRef>
          </c:cat>
          <c:val>
            <c:numRef>
              <c:f>Sheet1!$B$2:$D$2</c:f>
              <c:numCache>
                <c:formatCode>\О\с\н\о\в\н\о\й</c:formatCode>
                <c:ptCount val="3"/>
                <c:pt idx="0">
                  <c:v>4004.3454000000002</c:v>
                </c:pt>
                <c:pt idx="1">
                  <c:v>4381.2440999999999</c:v>
                </c:pt>
                <c:pt idx="2">
                  <c:v>4846.1679000000004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gapDepth val="0"/>
        <c:shape val="box"/>
        <c:axId val="50924160"/>
        <c:axId val="50925952"/>
        <c:axId val="0"/>
      </c:bar3DChart>
      <c:catAx>
        <c:axId val="50924160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low"/>
        <c:spPr>
          <a:ln w="456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0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ru-RU"/>
          </a:p>
        </c:txPr>
        <c:crossAx val="509259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0925952"/>
        <c:scaling>
          <c:orientation val="minMax"/>
        </c:scaling>
        <c:delete val="1"/>
        <c:axPos val="l"/>
        <c:majorGridlines>
          <c:spPr>
            <a:ln w="4568">
              <a:noFill/>
              <a:prstDash val="solid"/>
            </a:ln>
          </c:spPr>
        </c:majorGridlines>
        <c:numFmt formatCode="\О\с\н\о\в\н\о\й" sourceLinked="1"/>
        <c:majorTickMark val="out"/>
        <c:minorTickMark val="none"/>
        <c:tickLblPos val="nextTo"/>
        <c:crossAx val="50924160"/>
        <c:crosses val="autoZero"/>
        <c:crossBetween val="between"/>
      </c:valAx>
      <c:spPr>
        <a:solidFill>
          <a:schemeClr val="bg1">
            <a:lumMod val="95000"/>
          </a:schemeClr>
        </a:solidFill>
        <a:ln w="27974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583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583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</c:legendEntry>
      <c:layout>
        <c:manualLayout>
          <c:xMode val="edge"/>
          <c:yMode val="edge"/>
          <c:x val="0.816741480149627"/>
          <c:y val="0.50962703121825415"/>
          <c:w val="0.18174075681484697"/>
          <c:h val="0.23670296029605914"/>
        </c:manualLayout>
      </c:layout>
      <c:overlay val="0"/>
      <c:spPr>
        <a:noFill/>
        <a:ln w="4568">
          <a:noFill/>
          <a:prstDash val="solid"/>
        </a:ln>
      </c:spPr>
      <c:txPr>
        <a:bodyPr/>
        <a:lstStyle/>
        <a:p>
          <a:pPr>
            <a:defRPr sz="1583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>
      <a:noFill/>
    </a:ln>
  </c:spPr>
  <c:txPr>
    <a:bodyPr/>
    <a:lstStyle/>
    <a:p>
      <a:pPr>
        <a:defRPr sz="266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hPercent val="70"/>
      <c:rotY val="10"/>
      <c:depthPercent val="100"/>
      <c:rAngAx val="1"/>
    </c:view3D>
    <c:floor>
      <c:thickness val="0"/>
      <c:spPr>
        <a:noFill/>
        <a:ln w="25400">
          <a:noFill/>
        </a:ln>
        <a:scene3d>
          <a:camera prst="orthographicFront"/>
          <a:lightRig rig="threePt" dir="t"/>
        </a:scene3d>
        <a:sp3d>
          <a:bevelB w="57150" h="101600"/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6107012452185921E-3"/>
          <c:y val="1.8024600499402656E-2"/>
          <c:w val="0.98241128988601722"/>
          <c:h val="0.7270152394320760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Дебиторская задолженность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8275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0239970803672073E-2"/>
                  <c:y val="4.0383451681186483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latin typeface="+mn-lt"/>
                      </a:rPr>
                      <a:t>8 109,0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73920444001519E-2"/>
                  <c:y val="8.1706885284778402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ru-RU" dirty="0" smtClean="0"/>
                      <a:t>8 561,4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906510753320014E-2"/>
                  <c:y val="4.927746291205308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>
                        <a:latin typeface="+mn-lt"/>
                      </a:rPr>
                      <a:t>8 109,0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042845944365324E-2"/>
                  <c:y val="-3.49391840751495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6549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+mn-lt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на 1 июля 2020 г.</c:v>
                </c:pt>
                <c:pt idx="1">
                  <c:v>на 1 июля 2020 г. с изменениями от 17.08.2020</c:v>
                </c:pt>
              </c:strCache>
            </c:strRef>
          </c:cat>
          <c:val>
            <c:numRef>
              <c:f>Sheet1!$B$3:$C$3</c:f>
              <c:numCache>
                <c:formatCode>#\ #,#00</c:formatCode>
                <c:ptCount val="2"/>
                <c:pt idx="0">
                  <c:v>8109</c:v>
                </c:pt>
                <c:pt idx="1">
                  <c:v>8561.4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Кредиторская задолженность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0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1.1693011321346026E-2"/>
                  <c:y val="9.5134254400781309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</a:t>
                    </a:r>
                    <a:r>
                      <a:rPr lang="ru-RU" dirty="0" smtClean="0"/>
                      <a:t>3 976,5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341746454182279E-2"/>
                  <c:y val="1.208811658359857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 4 </a:t>
                    </a:r>
                    <a:r>
                      <a:rPr lang="en-US" dirty="0" smtClean="0"/>
                      <a:t>120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729431458862918E-2"/>
                  <c:y val="1.215661835720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5709253840561393E-2"/>
                  <c:y val="-2.03026660570266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6549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+mn-lt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на 1 июля 2020 г.</c:v>
                </c:pt>
                <c:pt idx="1">
                  <c:v>на 1 июля 2020 г. с изменениями от 17.08.2020</c:v>
                </c:pt>
              </c:strCache>
            </c:strRef>
          </c:cat>
          <c:val>
            <c:numRef>
              <c:f>Sheet1!$B$2:$C$2</c:f>
              <c:numCache>
                <c:formatCode>#\ #,#00</c:formatCode>
                <c:ptCount val="2"/>
                <c:pt idx="0">
                  <c:v>3976.5</c:v>
                </c:pt>
                <c:pt idx="1">
                  <c:v>4120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gapDepth val="0"/>
        <c:shape val="box"/>
        <c:axId val="60739584"/>
        <c:axId val="60741120"/>
        <c:axId val="0"/>
      </c:bar3DChart>
      <c:catAx>
        <c:axId val="60739584"/>
        <c:scaling>
          <c:orientation val="minMax"/>
        </c:scaling>
        <c:delete val="0"/>
        <c:axPos val="b"/>
        <c:numFmt formatCode="\О\с\н\о\в\н\о\й" sourceLinked="1"/>
        <c:majorTickMark val="out"/>
        <c:minorTickMark val="none"/>
        <c:tickLblPos val="low"/>
        <c:spPr>
          <a:ln w="456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0" i="0" u="none" strike="noStrike" baseline="0">
                <a:solidFill>
                  <a:schemeClr val="tx1"/>
                </a:solidFill>
                <a:latin typeface="+mn-lt"/>
                <a:ea typeface="Arial"/>
                <a:cs typeface="Arial"/>
              </a:defRPr>
            </a:pPr>
            <a:endParaRPr lang="ru-RU"/>
          </a:p>
        </c:txPr>
        <c:crossAx val="60741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0741120"/>
        <c:scaling>
          <c:orientation val="minMax"/>
        </c:scaling>
        <c:delete val="1"/>
        <c:axPos val="l"/>
        <c:majorGridlines>
          <c:spPr>
            <a:ln w="4568">
              <a:noFill/>
              <a:prstDash val="solid"/>
            </a:ln>
          </c:spPr>
        </c:majorGridlines>
        <c:numFmt formatCode="#\ #,#00" sourceLinked="1"/>
        <c:majorTickMark val="out"/>
        <c:minorTickMark val="none"/>
        <c:tickLblPos val="nextTo"/>
        <c:crossAx val="60739584"/>
        <c:crosses val="autoZero"/>
        <c:crossBetween val="between"/>
      </c:valAx>
      <c:spPr>
        <a:solidFill>
          <a:schemeClr val="bg1">
            <a:lumMod val="95000"/>
          </a:schemeClr>
        </a:solidFill>
        <a:ln w="27974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583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583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</c:legendEntry>
      <c:layout>
        <c:manualLayout>
          <c:xMode val="edge"/>
          <c:yMode val="edge"/>
          <c:x val="0.816741480149627"/>
          <c:y val="0.50962703121825415"/>
          <c:w val="0.18174075681484697"/>
          <c:h val="0.23670296029605914"/>
        </c:manualLayout>
      </c:layout>
      <c:overlay val="0"/>
      <c:spPr>
        <a:noFill/>
        <a:ln w="4568">
          <a:noFill/>
          <a:prstDash val="solid"/>
        </a:ln>
      </c:spPr>
      <c:txPr>
        <a:bodyPr/>
        <a:lstStyle/>
        <a:p>
          <a:pPr>
            <a:defRPr sz="1583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  <a:ln>
      <a:noFill/>
    </a:ln>
  </c:spPr>
  <c:txPr>
    <a:bodyPr/>
    <a:lstStyle/>
    <a:p>
      <a:pPr>
        <a:defRPr sz="266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751876482730242E-2"/>
          <c:y val="3.4484667197693643E-2"/>
          <c:w val="0.4886941611040525"/>
          <c:h val="0.8851874757849292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Pt>
            <c:idx val="0"/>
            <c:bubble3D val="0"/>
            <c:explosion val="10"/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3894296671235873E-2"/>
                  <c:y val="-0.51706024428845188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</a:t>
                    </a:r>
                    <a:r>
                      <a:rPr lang="ru-RU" sz="20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en-US" sz="20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559,6</a:t>
                    </a:r>
                    <a:r>
                      <a:rPr lang="ru-RU" sz="20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ru-RU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млн. рублей</a:t>
                    </a:r>
                    <a:r>
                      <a:rPr lang="en-US" dirty="0" smtClean="0"/>
                      <a:t>;</a:t>
                    </a:r>
                    <a:endParaRPr lang="ru-RU" dirty="0" smtClean="0"/>
                  </a:p>
                  <a:p>
                    <a:r>
                      <a:rPr lang="en-US" dirty="0" smtClean="0"/>
                      <a:t> </a:t>
                    </a:r>
                    <a:r>
                      <a:rPr lang="en-US" b="1" dirty="0"/>
                      <a:t>62,1%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2336268647959596E-3"/>
                  <c:y val="8.4590511622832876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686,1</a:t>
                    </a:r>
                    <a:r>
                      <a:rPr lang="ru-RU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млн. рублей</a:t>
                    </a:r>
                    <a:r>
                      <a:rPr lang="en-US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; </a:t>
                    </a:r>
                    <a:endParaRPr lang="ru-RU" sz="1400" dirty="0" smtClean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r>
                      <a:rPr lang="en-US" b="1" dirty="0" smtClean="0">
                        <a:latin typeface="Calibri (основной)"/>
                      </a:rPr>
                      <a:t>16,7</a:t>
                    </a:r>
                    <a:r>
                      <a:rPr lang="en-US" b="1" dirty="0">
                        <a:latin typeface="Calibri "/>
                      </a:rPr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1511076949656678E-2"/>
                  <c:y val="5.5601412114634442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C00000"/>
                        </a:solidFill>
                      </a:rPr>
                      <a:t> </a:t>
                    </a:r>
                    <a:r>
                      <a:rPr lang="en-US" sz="18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58,4</a:t>
                    </a:r>
                    <a:r>
                      <a:rPr lang="ru-RU" sz="18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млн. рублей</a:t>
                    </a:r>
                    <a:r>
                      <a: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; </a:t>
                    </a:r>
                    <a:endParaRPr lang="ru-RU" sz="18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r>
                      <a:rPr lang="en-US" b="1" dirty="0"/>
                      <a:t>1,4%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5.010739077909402E-2"/>
                  <c:y val="0.1024713610413904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 smtClean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816,0</a:t>
                    </a:r>
                    <a:r>
                      <a:rPr lang="ru-RU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млн. рублей</a:t>
                    </a:r>
                    <a:r>
                      <a:rPr lang="en-US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; </a:t>
                    </a:r>
                  </a:p>
                  <a:p>
                    <a:r>
                      <a:rPr lang="en-US" b="1" dirty="0" smtClean="0"/>
                      <a:t>19,8</a:t>
                    </a:r>
                    <a:r>
                      <a:rPr lang="en-US" b="1" dirty="0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\О\с\н\о\в\н\о\й" sourceLinked="0"/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фактически погашено на 17.08.2020</c:v>
                </c:pt>
                <c:pt idx="1">
                  <c:v>планируется к погашению до конца 2020 года</c:v>
                </c:pt>
                <c:pt idx="2">
                  <c:v>планируется погашение в 2021 году</c:v>
                </c:pt>
                <c:pt idx="3">
                  <c:v>отказано в оплате</c:v>
                </c:pt>
              </c:strCache>
            </c:strRef>
          </c:cat>
          <c:val>
            <c:numRef>
              <c:f>Лист1!$C$2:$C$5</c:f>
              <c:numCache>
                <c:formatCode>\О\с\н\о\в\н\о\й</c:formatCode>
                <c:ptCount val="4"/>
                <c:pt idx="0">
                  <c:v>2559.6</c:v>
                </c:pt>
                <c:pt idx="1">
                  <c:v>686.1</c:v>
                </c:pt>
                <c:pt idx="2">
                  <c:v>58.4</c:v>
                </c:pt>
                <c:pt idx="3" formatCode="#\ #,#00">
                  <c:v>816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59236790417468954"/>
          <c:y val="0.32421483009142166"/>
          <c:w val="0.40128165552811662"/>
          <c:h val="0.5171151919437914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0.75564</cdr:x>
      <cdr:y>0.25739</cdr:y>
    </cdr:from>
    <cdr:to>
      <cdr:x>0.75564</cdr:x>
      <cdr:y>0.29303</cdr:y>
    </cdr:to>
    <cdr:cxnSp macro="">
      <cdr:nvCxnSpPr>
        <cdr:cNvPr id="19" name="Прямая со стрелкой 18"/>
        <cdr:cNvCxnSpPr/>
      </cdr:nvCxnSpPr>
      <cdr:spPr>
        <a:xfrm xmlns:a="http://schemas.openxmlformats.org/drawingml/2006/main">
          <a:off x="7715719" y="1497964"/>
          <a:ext cx="0" cy="207412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accent2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0.53646</cdr:x>
      <cdr:y>0.25556</cdr:y>
    </cdr:from>
    <cdr:to>
      <cdr:x>0.75633</cdr:x>
      <cdr:y>0.25556</cdr:y>
    </cdr:to>
    <cdr:cxnSp macro="">
      <cdr:nvCxnSpPr>
        <cdr:cNvPr id="25" name="Прямая соединительная линия 24"/>
        <cdr:cNvCxnSpPr/>
      </cdr:nvCxnSpPr>
      <cdr:spPr>
        <a:xfrm xmlns:a="http://schemas.openxmlformats.org/drawingml/2006/main" flipH="1">
          <a:off x="5477693" y="1487315"/>
          <a:ext cx="2245032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>
              <a:lumMod val="60000"/>
              <a:lumOff val="4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0.53646</cdr:x>
      <cdr:y>0.25556</cdr:y>
    </cdr:from>
    <cdr:to>
      <cdr:x>0.53646</cdr:x>
      <cdr:y>0.29268</cdr:y>
    </cdr:to>
    <cdr:cxnSp macro="">
      <cdr:nvCxnSpPr>
        <cdr:cNvPr id="27" name="Прямая соединительная линия 26"/>
        <cdr:cNvCxnSpPr/>
      </cdr:nvCxnSpPr>
      <cdr:spPr>
        <a:xfrm xmlns:a="http://schemas.openxmlformats.org/drawingml/2006/main">
          <a:off x="5477693" y="1487315"/>
          <a:ext cx="0" cy="216024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>
              <a:lumMod val="60000"/>
              <a:lumOff val="4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0.52292</cdr:x>
      <cdr:y>0.29451</cdr:y>
    </cdr:from>
    <cdr:to>
      <cdr:x>0.52292</cdr:x>
      <cdr:y>0.33015</cdr:y>
    </cdr:to>
    <cdr:cxnSp macro="">
      <cdr:nvCxnSpPr>
        <cdr:cNvPr id="29" name="Прямая со стрелкой 28"/>
        <cdr:cNvCxnSpPr/>
      </cdr:nvCxnSpPr>
      <cdr:spPr>
        <a:xfrm xmlns:a="http://schemas.openxmlformats.org/drawingml/2006/main">
          <a:off x="5339454" y="1713988"/>
          <a:ext cx="0" cy="207411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accent2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0.33195</cdr:x>
      <cdr:y>0.29268</cdr:y>
    </cdr:from>
    <cdr:to>
      <cdr:x>0.52361</cdr:x>
      <cdr:y>0.29268</cdr:y>
    </cdr:to>
    <cdr:cxnSp macro="">
      <cdr:nvCxnSpPr>
        <cdr:cNvPr id="30" name="Прямая соединительная линия 29"/>
        <cdr:cNvCxnSpPr/>
      </cdr:nvCxnSpPr>
      <cdr:spPr>
        <a:xfrm xmlns:a="http://schemas.openxmlformats.org/drawingml/2006/main" flipH="1">
          <a:off x="3389461" y="1703339"/>
          <a:ext cx="1957000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>
              <a:lumMod val="60000"/>
              <a:lumOff val="4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0.33195</cdr:x>
      <cdr:y>0.29268</cdr:y>
    </cdr:from>
    <cdr:to>
      <cdr:x>0.33195</cdr:x>
      <cdr:y>0.33296</cdr:y>
    </cdr:to>
    <cdr:cxnSp macro="">
      <cdr:nvCxnSpPr>
        <cdr:cNvPr id="31" name="Прямая соединительная линия 30"/>
        <cdr:cNvCxnSpPr/>
      </cdr:nvCxnSpPr>
      <cdr:spPr>
        <a:xfrm xmlns:a="http://schemas.openxmlformats.org/drawingml/2006/main">
          <a:off x="3389461" y="1703339"/>
          <a:ext cx="0" cy="234429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>
              <a:lumMod val="60000"/>
              <a:lumOff val="4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0.19123</cdr:x>
      <cdr:y>0.86579</cdr:y>
    </cdr:from>
    <cdr:to>
      <cdr:x>0.83209</cdr:x>
      <cdr:y>1</cdr:y>
    </cdr:to>
    <cdr:sp macro="" textlink="">
      <cdr:nvSpPr>
        <cdr:cNvPr id="42" name="TextBox 41"/>
        <cdr:cNvSpPr txBox="1"/>
      </cdr:nvSpPr>
      <cdr:spPr>
        <a:xfrm xmlns:a="http://schemas.openxmlformats.org/drawingml/2006/main">
          <a:off x="1952624" y="5038726"/>
          <a:ext cx="6543676" cy="7810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 smtClean="0"/>
        </a:p>
      </cdr:txBody>
    </cdr:sp>
  </cdr:relSizeAnchor>
  <cdr:relSizeAnchor xmlns:cdr="http://schemas.openxmlformats.org/drawingml/2006/chartDrawing">
    <cdr:from>
      <cdr:x>0.61631</cdr:x>
      <cdr:y>0.02193</cdr:y>
    </cdr:from>
    <cdr:to>
      <cdr:x>0.61631</cdr:x>
      <cdr:y>0.05757</cdr:y>
    </cdr:to>
    <cdr:cxnSp macro="">
      <cdr:nvCxnSpPr>
        <cdr:cNvPr id="15" name="Прямая со стрелкой 14"/>
        <cdr:cNvCxnSpPr/>
      </cdr:nvCxnSpPr>
      <cdr:spPr>
        <a:xfrm xmlns:a="http://schemas.openxmlformats.org/drawingml/2006/main">
          <a:off x="6293034" y="127613"/>
          <a:ext cx="0" cy="207417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1">
              <a:lumMod val="85000"/>
              <a:lumOff val="1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0.46032</cdr:x>
      <cdr:y>0.0201</cdr:y>
    </cdr:from>
    <cdr:to>
      <cdr:x>0.617</cdr:x>
      <cdr:y>0.02025</cdr:y>
    </cdr:to>
    <cdr:cxnSp macro="">
      <cdr:nvCxnSpPr>
        <cdr:cNvPr id="16" name="Прямая соединительная линия 15"/>
        <cdr:cNvCxnSpPr/>
      </cdr:nvCxnSpPr>
      <cdr:spPr>
        <a:xfrm xmlns:a="http://schemas.openxmlformats.org/drawingml/2006/main" flipH="1">
          <a:off x="4700265" y="116963"/>
          <a:ext cx="1599814" cy="859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>
              <a:lumMod val="85000"/>
              <a:lumOff val="1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0.46172</cdr:x>
      <cdr:y>0.02013</cdr:y>
    </cdr:from>
    <cdr:to>
      <cdr:x>0.46172</cdr:x>
      <cdr:y>0.06041</cdr:y>
    </cdr:to>
    <cdr:cxnSp macro="">
      <cdr:nvCxnSpPr>
        <cdr:cNvPr id="20" name="Прямая соединительная линия 19"/>
        <cdr:cNvCxnSpPr/>
      </cdr:nvCxnSpPr>
      <cdr:spPr>
        <a:xfrm xmlns:a="http://schemas.openxmlformats.org/drawingml/2006/main">
          <a:off x="4714552" y="117176"/>
          <a:ext cx="0" cy="234421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>
              <a:lumMod val="85000"/>
              <a:lumOff val="1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0.41791</cdr:x>
      <cdr:y>0.14014</cdr:y>
    </cdr:from>
    <cdr:to>
      <cdr:x>0.41791</cdr:x>
      <cdr:y>0.17578</cdr:y>
    </cdr:to>
    <cdr:cxnSp macro="">
      <cdr:nvCxnSpPr>
        <cdr:cNvPr id="21" name="Прямая со стрелкой 20"/>
        <cdr:cNvCxnSpPr/>
      </cdr:nvCxnSpPr>
      <cdr:spPr>
        <a:xfrm xmlns:a="http://schemas.openxmlformats.org/drawingml/2006/main">
          <a:off x="4267159" y="856648"/>
          <a:ext cx="0" cy="217861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1">
              <a:lumMod val="85000"/>
              <a:lumOff val="1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0.22694</cdr:x>
      <cdr:y>0.13831</cdr:y>
    </cdr:from>
    <cdr:to>
      <cdr:x>0.4186</cdr:x>
      <cdr:y>0.13831</cdr:y>
    </cdr:to>
    <cdr:cxnSp macro="">
      <cdr:nvCxnSpPr>
        <cdr:cNvPr id="22" name="Прямая соединительная линия 21"/>
        <cdr:cNvCxnSpPr/>
      </cdr:nvCxnSpPr>
      <cdr:spPr>
        <a:xfrm xmlns:a="http://schemas.openxmlformats.org/drawingml/2006/main" flipH="1">
          <a:off x="2317202" y="845461"/>
          <a:ext cx="1957002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>
              <a:lumMod val="85000"/>
              <a:lumOff val="1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0.22694</cdr:x>
      <cdr:y>0.13831</cdr:y>
    </cdr:from>
    <cdr:to>
      <cdr:x>0.22694</cdr:x>
      <cdr:y>0.17859</cdr:y>
    </cdr:to>
    <cdr:cxnSp macro="">
      <cdr:nvCxnSpPr>
        <cdr:cNvPr id="23" name="Прямая соединительная линия 22"/>
        <cdr:cNvCxnSpPr/>
      </cdr:nvCxnSpPr>
      <cdr:spPr>
        <a:xfrm xmlns:a="http://schemas.openxmlformats.org/drawingml/2006/main">
          <a:off x="2317202" y="845461"/>
          <a:ext cx="0" cy="246226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>
              <a:lumMod val="85000"/>
              <a:lumOff val="1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0.18101</cdr:x>
      <cdr:y>0.84865</cdr:y>
    </cdr:from>
    <cdr:to>
      <cdr:x>0.80716</cdr:x>
      <cdr:y>1</cdr:y>
    </cdr:to>
    <cdr:sp macro="" textlink="">
      <cdr:nvSpPr>
        <cdr:cNvPr id="42" name="TextBox 41"/>
        <cdr:cNvSpPr txBox="1"/>
      </cdr:nvSpPr>
      <cdr:spPr>
        <a:xfrm xmlns:a="http://schemas.openxmlformats.org/drawingml/2006/main">
          <a:off x="1812284" y="4657869"/>
          <a:ext cx="6269150" cy="830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>
            <a:lnSpc>
              <a:spcPct val="150000"/>
            </a:lnSpc>
          </a:pPr>
          <a:r>
            <a:rPr lang="ru-RU" sz="1800" b="1" dirty="0" smtClean="0"/>
            <a:t>Дебиторская задолженность </a:t>
          </a:r>
          <a:r>
            <a:rPr lang="ru-RU" sz="1800" b="1" dirty="0" smtClean="0">
              <a:solidFill>
                <a:srgbClr val="FF0000"/>
              </a:solidFill>
            </a:rPr>
            <a:t>увеличилась – в 10 субъектах РФ</a:t>
          </a:r>
          <a:r>
            <a:rPr lang="ru-RU" sz="1800" b="1" dirty="0" smtClean="0"/>
            <a:t>, </a:t>
          </a:r>
          <a:r>
            <a: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уменьшилась – в 24 субъектах РФ</a:t>
          </a:r>
          <a:r>
            <a:rPr lang="ru-RU" sz="1800" b="1" dirty="0" smtClean="0"/>
            <a:t>.</a:t>
          </a:r>
        </a:p>
        <a:p xmlns:a="http://schemas.openxmlformats.org/drawingml/2006/main">
          <a:pPr algn="ctr">
            <a:lnSpc>
              <a:spcPct val="150000"/>
            </a:lnSpc>
          </a:pPr>
          <a:r>
            <a:rPr lang="ru-RU" sz="1800" b="1" dirty="0" smtClean="0"/>
            <a:t>Кредиторская задолженность </a:t>
          </a:r>
          <a:r>
            <a:rPr lang="ru-RU" sz="1800" b="1" dirty="0" smtClean="0">
              <a:solidFill>
                <a:srgbClr val="FF0000"/>
              </a:solidFill>
            </a:rPr>
            <a:t>увеличилась – в 10 субъектах РФ</a:t>
          </a:r>
          <a:r>
            <a:rPr lang="ru-RU" sz="1800" b="1" dirty="0" smtClean="0"/>
            <a:t>, </a:t>
          </a:r>
          <a:r>
            <a: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уменьшилась - в  4 субъектах РФ</a:t>
          </a:r>
          <a:r>
            <a:rPr lang="ru-RU" sz="1800" b="1" dirty="0" smtClean="0"/>
            <a:t>.</a:t>
          </a:r>
        </a:p>
        <a:p xmlns:a="http://schemas.openxmlformats.org/drawingml/2006/main">
          <a:r>
            <a:rPr lang="ru-RU" sz="1800" dirty="0" smtClean="0"/>
            <a:t>          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0.54702</cdr:x>
      <cdr:y>0.0369</cdr:y>
    </cdr:from>
    <cdr:to>
      <cdr:x>0.54759</cdr:x>
      <cdr:y>0.06173</cdr:y>
    </cdr:to>
    <cdr:cxnSp macro="">
      <cdr:nvCxnSpPr>
        <cdr:cNvPr id="21" name="Прямая со стрелкой 20"/>
        <cdr:cNvCxnSpPr/>
      </cdr:nvCxnSpPr>
      <cdr:spPr>
        <a:xfrm xmlns:a="http://schemas.openxmlformats.org/drawingml/2006/main">
          <a:off x="5554615" y="225986"/>
          <a:ext cx="5834" cy="152058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1">
              <a:lumMod val="85000"/>
              <a:lumOff val="1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0.24209</cdr:x>
      <cdr:y>0.03972</cdr:y>
    </cdr:from>
    <cdr:to>
      <cdr:x>0.54817</cdr:x>
      <cdr:y>0.04022</cdr:y>
    </cdr:to>
    <cdr:cxnSp macro="">
      <cdr:nvCxnSpPr>
        <cdr:cNvPr id="22" name="Прямая соединительная линия 21"/>
        <cdr:cNvCxnSpPr/>
      </cdr:nvCxnSpPr>
      <cdr:spPr>
        <a:xfrm xmlns:a="http://schemas.openxmlformats.org/drawingml/2006/main" flipH="1" flipV="1">
          <a:off x="2458271" y="243277"/>
          <a:ext cx="3108049" cy="3062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>
              <a:lumMod val="85000"/>
              <a:lumOff val="1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0.24209</cdr:x>
      <cdr:y>0.03972</cdr:y>
    </cdr:from>
    <cdr:to>
      <cdr:x>0.24245</cdr:x>
      <cdr:y>0.07503</cdr:y>
    </cdr:to>
    <cdr:cxnSp macro="">
      <cdr:nvCxnSpPr>
        <cdr:cNvPr id="23" name="Прямая соединительная линия 22"/>
        <cdr:cNvCxnSpPr/>
      </cdr:nvCxnSpPr>
      <cdr:spPr>
        <a:xfrm xmlns:a="http://schemas.openxmlformats.org/drawingml/2006/main">
          <a:off x="2458271" y="243277"/>
          <a:ext cx="3655" cy="216243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>
              <a:lumMod val="85000"/>
              <a:lumOff val="1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0.40314</cdr:x>
      <cdr:y>0.27427</cdr:y>
    </cdr:from>
    <cdr:to>
      <cdr:x>0.48579</cdr:x>
      <cdr:y>0.38391</cdr:y>
    </cdr:to>
    <cdr:sp macro="" textlink="">
      <cdr:nvSpPr>
        <cdr:cNvPr id="17" name="TextBox 10"/>
        <cdr:cNvSpPr txBox="1"/>
      </cdr:nvSpPr>
      <cdr:spPr>
        <a:xfrm xmlns:a="http://schemas.openxmlformats.org/drawingml/2006/main">
          <a:off x="4036326" y="1616812"/>
          <a:ext cx="827471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>
            <a:defRPr>
              <a:latin typeface="Calibri"/>
              <a:ea typeface="Calibri"/>
              <a:cs typeface="Calibri"/>
              <a:sym typeface="Calibri"/>
            </a:defRPr>
          </a:lvl1pPr>
          <a:lvl2pPr indent="457200">
            <a:defRPr>
              <a:latin typeface="Calibri"/>
              <a:ea typeface="Calibri"/>
              <a:cs typeface="Calibri"/>
              <a:sym typeface="Calibri"/>
            </a:defRPr>
          </a:lvl2pPr>
          <a:lvl3pPr indent="914400">
            <a:defRPr>
              <a:latin typeface="Calibri"/>
              <a:ea typeface="Calibri"/>
              <a:cs typeface="Calibri"/>
              <a:sym typeface="Calibri"/>
            </a:defRPr>
          </a:lvl3pPr>
          <a:lvl4pPr indent="1371600">
            <a:defRPr>
              <a:latin typeface="Calibri"/>
              <a:ea typeface="Calibri"/>
              <a:cs typeface="Calibri"/>
              <a:sym typeface="Calibri"/>
            </a:defRPr>
          </a:lvl4pPr>
          <a:lvl5pPr indent="1828800">
            <a:defRPr>
              <a:latin typeface="Calibri"/>
              <a:ea typeface="Calibri"/>
              <a:cs typeface="Calibri"/>
              <a:sym typeface="Calibri"/>
            </a:defRPr>
          </a:lvl5pPr>
          <a:lvl6pPr indent="2286000">
            <a:defRPr>
              <a:latin typeface="Calibri"/>
              <a:ea typeface="Calibri"/>
              <a:cs typeface="Calibri"/>
              <a:sym typeface="Calibri"/>
            </a:defRPr>
          </a:lvl6pPr>
          <a:lvl7pPr indent="2743200">
            <a:defRPr>
              <a:latin typeface="Calibri"/>
              <a:ea typeface="Calibri"/>
              <a:cs typeface="Calibri"/>
              <a:sym typeface="Calibri"/>
            </a:defRPr>
          </a:lvl7pPr>
          <a:lvl8pPr indent="3200400">
            <a:defRPr>
              <a:latin typeface="Calibri"/>
              <a:ea typeface="Calibri"/>
              <a:cs typeface="Calibri"/>
              <a:sym typeface="Calibri"/>
            </a:defRPr>
          </a:lvl8pPr>
          <a:lvl9pPr indent="3657600">
            <a:defRPr>
              <a:latin typeface="Calibri"/>
              <a:ea typeface="Calibri"/>
              <a:cs typeface="Calibri"/>
              <a:sym typeface="Calibri"/>
            </a:defRPr>
          </a:lvl9pPr>
        </a:lstStyle>
        <a:p xmlns:a="http://schemas.openxmlformats.org/drawingml/2006/main">
          <a:r>
            <a:rPr lang="ru-RU" sz="1800" b="1" dirty="0" smtClean="0">
              <a:solidFill>
                <a:schemeClr val="accent2">
                  <a:lumMod val="75000"/>
                </a:schemeClr>
              </a:solidFill>
            </a:rPr>
            <a:t>+143,5</a:t>
          </a:r>
        </a:p>
        <a:p xmlns:a="http://schemas.openxmlformats.org/drawingml/2006/main">
          <a:endParaRPr lang="ru-RU" sz="1800" b="1" dirty="0">
            <a:solidFill>
              <a:schemeClr val="accent2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0.70904</cdr:x>
      <cdr:y>0.33816</cdr:y>
    </cdr:from>
    <cdr:to>
      <cdr:x>0.70904</cdr:x>
      <cdr:y>0.3738</cdr:y>
    </cdr:to>
    <cdr:cxnSp macro="">
      <cdr:nvCxnSpPr>
        <cdr:cNvPr id="24" name="Прямая со стрелкой 23"/>
        <cdr:cNvCxnSpPr/>
      </cdr:nvCxnSpPr>
      <cdr:spPr>
        <a:xfrm xmlns:a="http://schemas.openxmlformats.org/drawingml/2006/main">
          <a:off x="7239841" y="2067133"/>
          <a:ext cx="0" cy="217862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accent2">
              <a:lumMod val="60000"/>
              <a:lumOff val="4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0.36054</cdr:x>
      <cdr:y>0.33665</cdr:y>
    </cdr:from>
    <cdr:to>
      <cdr:x>0.7116</cdr:x>
      <cdr:y>0.33967</cdr:y>
    </cdr:to>
    <cdr:cxnSp macro="">
      <cdr:nvCxnSpPr>
        <cdr:cNvPr id="26" name="Прямая соединительная линия 25"/>
        <cdr:cNvCxnSpPr/>
      </cdr:nvCxnSpPr>
      <cdr:spPr>
        <a:xfrm xmlns:a="http://schemas.openxmlformats.org/drawingml/2006/main" flipH="1">
          <a:off x="3681363" y="2057885"/>
          <a:ext cx="3584643" cy="18473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>
              <a:lumMod val="60000"/>
              <a:lumOff val="4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0.3627</cdr:x>
      <cdr:y>0.33949</cdr:y>
    </cdr:from>
    <cdr:to>
      <cdr:x>0.3627</cdr:x>
      <cdr:y>0.37977</cdr:y>
    </cdr:to>
    <cdr:cxnSp macro="">
      <cdr:nvCxnSpPr>
        <cdr:cNvPr id="28" name="Прямая соединительная линия 27"/>
        <cdr:cNvCxnSpPr/>
      </cdr:nvCxnSpPr>
      <cdr:spPr>
        <a:xfrm xmlns:a="http://schemas.openxmlformats.org/drawingml/2006/main">
          <a:off x="3631455" y="2049987"/>
          <a:ext cx="0" cy="243227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accent2">
              <a:lumMod val="60000"/>
              <a:lumOff val="4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0.15448</cdr:x>
      <cdr:y>0.15163</cdr:y>
    </cdr:from>
    <cdr:to>
      <cdr:x>0.2099</cdr:x>
      <cdr:y>0.20777</cdr:y>
    </cdr:to>
    <cdr:cxnSp macro="">
      <cdr:nvCxnSpPr>
        <cdr:cNvPr id="7" name="Соединительная линия уступом 6"/>
        <cdr:cNvCxnSpPr/>
      </cdr:nvCxnSpPr>
      <cdr:spPr>
        <a:xfrm xmlns:a="http://schemas.openxmlformats.org/drawingml/2006/main" flipV="1">
          <a:off x="1853623" y="756125"/>
          <a:ext cx="664994" cy="279946"/>
        </a:xfrm>
        <a:prstGeom xmlns:a="http://schemas.openxmlformats.org/drawingml/2006/main" prst="bentConnector3">
          <a:avLst/>
        </a:prstGeom>
        <a:ln xmlns:a="http://schemas.openxmlformats.org/drawingml/2006/main">
          <a:solidFill>
            <a:schemeClr val="accent2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0.48563</cdr:x>
      <cdr:y>0.16549</cdr:y>
    </cdr:from>
    <cdr:to>
      <cdr:x>0.54105</cdr:x>
      <cdr:y>0.22163</cdr:y>
    </cdr:to>
    <cdr:cxnSp macro="">
      <cdr:nvCxnSpPr>
        <cdr:cNvPr id="4" name="Соединительная линия уступом 3"/>
        <cdr:cNvCxnSpPr/>
      </cdr:nvCxnSpPr>
      <cdr:spPr>
        <a:xfrm xmlns:a="http://schemas.openxmlformats.org/drawingml/2006/main" flipV="1">
          <a:off x="5827199" y="825213"/>
          <a:ext cx="664994" cy="279946"/>
        </a:xfrm>
        <a:prstGeom xmlns:a="http://schemas.openxmlformats.org/drawingml/2006/main" prst="bentConnector3">
          <a:avLst/>
        </a:prstGeom>
        <a:ln xmlns:a="http://schemas.openxmlformats.org/drawingml/2006/main">
          <a:solidFill>
            <a:srgbClr val="DC5956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0.12823</cdr:x>
      <cdr:y>0.72661</cdr:y>
    </cdr:from>
    <cdr:to>
      <cdr:x>0.18365</cdr:x>
      <cdr:y>0.78275</cdr:y>
    </cdr:to>
    <cdr:cxnSp macro="">
      <cdr:nvCxnSpPr>
        <cdr:cNvPr id="5" name="Соединительная линия уступом 4"/>
        <cdr:cNvCxnSpPr/>
      </cdr:nvCxnSpPr>
      <cdr:spPr>
        <a:xfrm xmlns:a="http://schemas.openxmlformats.org/drawingml/2006/main" flipV="1">
          <a:off x="1538663" y="3623277"/>
          <a:ext cx="664994" cy="279946"/>
        </a:xfrm>
        <a:prstGeom xmlns:a="http://schemas.openxmlformats.org/drawingml/2006/main" prst="bentConnector3">
          <a:avLst/>
        </a:prstGeom>
        <a:ln xmlns:a="http://schemas.openxmlformats.org/drawingml/2006/main">
          <a:solidFill>
            <a:srgbClr val="B2B2B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0.10385</cdr:x>
      <cdr:y>0.3617</cdr:y>
    </cdr:from>
    <cdr:to>
      <cdr:x>0.15927</cdr:x>
      <cdr:y>0.41784</cdr:y>
    </cdr:to>
    <cdr:cxnSp macro="">
      <cdr:nvCxnSpPr>
        <cdr:cNvPr id="6" name="Соединительная линия уступом 5"/>
        <cdr:cNvCxnSpPr/>
      </cdr:nvCxnSpPr>
      <cdr:spPr>
        <a:xfrm xmlns:a="http://schemas.openxmlformats.org/drawingml/2006/main" flipV="1">
          <a:off x="1246055" y="1803621"/>
          <a:ext cx="664994" cy="279946"/>
        </a:xfrm>
        <a:prstGeom xmlns:a="http://schemas.openxmlformats.org/drawingml/2006/main" prst="bentConnector3">
          <a:avLst/>
        </a:prstGeom>
        <a:ln xmlns:a="http://schemas.openxmlformats.org/drawingml/2006/main">
          <a:solidFill>
            <a:schemeClr val="accent2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14"/>
            <a:ext cx="4303313" cy="341297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607" y="14"/>
            <a:ext cx="4303313" cy="341297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ADAC167B-3C51-46B7-966C-645A06F916DC}" type="datetimeFigureOut">
              <a:rPr lang="ru-RU" smtClean="0"/>
              <a:t>20.08.2020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" y="6456393"/>
            <a:ext cx="4303313" cy="34129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607" y="6456393"/>
            <a:ext cx="4303313" cy="341297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B1993326-8D33-47D8-81AF-E956232BE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89239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3900" cy="2549525"/>
          </a:xfrm>
          <a:prstGeom prst="rect">
            <a:avLst/>
          </a:prstGeom>
        </p:spPr>
        <p:txBody>
          <a:bodyPr lIns="91431" tIns="45715" rIns="91431" bIns="45715"/>
          <a:lstStyle/>
          <a:p>
            <a:pPr lvl="0"/>
            <a:endParaRPr dirty="0"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1323770" y="3228896"/>
            <a:ext cx="7280698" cy="3058954"/>
          </a:xfrm>
          <a:prstGeom prst="rect">
            <a:avLst/>
          </a:prstGeom>
        </p:spPr>
        <p:txBody>
          <a:bodyPr lIns="91431" tIns="45715" rIns="91431" bIns="45715"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62775101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276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514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7507" y="2347413"/>
            <a:ext cx="11418411" cy="16197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5014" y="4282016"/>
            <a:ext cx="9403398" cy="19311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99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99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98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98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97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97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96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96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41EDE7-52A3-4A32-B2B3-11729F2D8B1C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600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2830-1419-4B24-B510-10D79BBA7E87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15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4307998" y="334100"/>
            <a:ext cx="4440493" cy="710345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86518" y="334100"/>
            <a:ext cx="13097589" cy="71034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002D68-E26B-4877-BDA7-75B8C7CFE90E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724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F4D35D-F11F-4470-A72D-2F14F0618B5F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260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1148" y="4855755"/>
            <a:ext cx="11418411" cy="1500805"/>
          </a:xfrm>
        </p:spPr>
        <p:txBody>
          <a:bodyPr anchor="t"/>
          <a:lstStyle>
            <a:lvl1pPr algn="l">
              <a:defRPr sz="5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1148" y="3202771"/>
            <a:ext cx="11418411" cy="1652984"/>
          </a:xfr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9954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9908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9863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981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977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972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968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963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D6196A-13ED-4C00-9642-6B01FA3C49AD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857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86518" y="1943354"/>
            <a:ext cx="8769041" cy="5494205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979450" y="1943354"/>
            <a:ext cx="8769041" cy="5494205"/>
          </a:xfrm>
        </p:spPr>
        <p:txBody>
          <a:bodyPr/>
          <a:lstStyle>
            <a:lvl1pPr>
              <a:defRPr sz="3700"/>
            </a:lvl1pPr>
            <a:lvl2pPr>
              <a:defRPr sz="31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5AC803-24EF-4359-BF6C-E49D1B654B4C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887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671" y="302610"/>
            <a:ext cx="12090083" cy="125941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1671" y="1691467"/>
            <a:ext cx="5935429" cy="704923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9544" indent="0">
              <a:buNone/>
              <a:defRPr sz="2600" b="1"/>
            </a:lvl2pPr>
            <a:lvl3pPr marL="1199089" indent="0">
              <a:buNone/>
              <a:defRPr sz="2400" b="1"/>
            </a:lvl3pPr>
            <a:lvl4pPr marL="1798636" indent="0">
              <a:buNone/>
              <a:defRPr sz="2100" b="1"/>
            </a:lvl4pPr>
            <a:lvl5pPr marL="2398181" indent="0">
              <a:buNone/>
              <a:defRPr sz="2100" b="1"/>
            </a:lvl5pPr>
            <a:lvl6pPr marL="2997728" indent="0">
              <a:buNone/>
              <a:defRPr sz="2100" b="1"/>
            </a:lvl6pPr>
            <a:lvl7pPr marL="3597273" indent="0">
              <a:buNone/>
              <a:defRPr sz="2100" b="1"/>
            </a:lvl7pPr>
            <a:lvl8pPr marL="4196818" indent="0">
              <a:buNone/>
              <a:defRPr sz="2100" b="1"/>
            </a:lvl8pPr>
            <a:lvl9pPr marL="4796364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1671" y="2396390"/>
            <a:ext cx="5935429" cy="435373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823994" y="1691467"/>
            <a:ext cx="5937760" cy="704923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99544" indent="0">
              <a:buNone/>
              <a:defRPr sz="2600" b="1"/>
            </a:lvl2pPr>
            <a:lvl3pPr marL="1199089" indent="0">
              <a:buNone/>
              <a:defRPr sz="2400" b="1"/>
            </a:lvl3pPr>
            <a:lvl4pPr marL="1798636" indent="0">
              <a:buNone/>
              <a:defRPr sz="2100" b="1"/>
            </a:lvl4pPr>
            <a:lvl5pPr marL="2398181" indent="0">
              <a:buNone/>
              <a:defRPr sz="2100" b="1"/>
            </a:lvl5pPr>
            <a:lvl6pPr marL="2997728" indent="0">
              <a:buNone/>
              <a:defRPr sz="2100" b="1"/>
            </a:lvl6pPr>
            <a:lvl7pPr marL="3597273" indent="0">
              <a:buNone/>
              <a:defRPr sz="2100" b="1"/>
            </a:lvl7pPr>
            <a:lvl8pPr marL="4196818" indent="0">
              <a:buNone/>
              <a:defRPr sz="2100" b="1"/>
            </a:lvl8pPr>
            <a:lvl9pPr marL="4796364" indent="0">
              <a:buNone/>
              <a:defRPr sz="21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823994" y="2396390"/>
            <a:ext cx="5937760" cy="435373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9F291A-6FE7-4271-8660-9296505DAE4F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95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E75BD8-F748-4990-9EB9-CF20F47DDFA6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648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2B92F7-611D-41F3-8323-D8E76F25A47A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395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672" y="300864"/>
            <a:ext cx="4419504" cy="128040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52096" y="300865"/>
            <a:ext cx="7509658" cy="6449263"/>
          </a:xfrm>
        </p:spPr>
        <p:txBody>
          <a:bodyPr/>
          <a:lstStyle>
            <a:lvl1pPr>
              <a:defRPr sz="4200"/>
            </a:lvl1pPr>
            <a:lvl2pPr>
              <a:defRPr sz="37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1672" y="1581268"/>
            <a:ext cx="4419504" cy="5168856"/>
          </a:xfrm>
        </p:spPr>
        <p:txBody>
          <a:bodyPr/>
          <a:lstStyle>
            <a:lvl1pPr marL="0" indent="0">
              <a:buNone/>
              <a:defRPr sz="1800"/>
            </a:lvl1pPr>
            <a:lvl2pPr marL="599544" indent="0">
              <a:buNone/>
              <a:defRPr sz="1600"/>
            </a:lvl2pPr>
            <a:lvl3pPr marL="1199089" indent="0">
              <a:buNone/>
              <a:defRPr sz="1300"/>
            </a:lvl3pPr>
            <a:lvl4pPr marL="1798636" indent="0">
              <a:buNone/>
              <a:defRPr sz="1200"/>
            </a:lvl4pPr>
            <a:lvl5pPr marL="2398181" indent="0">
              <a:buNone/>
              <a:defRPr sz="1200"/>
            </a:lvl5pPr>
            <a:lvl6pPr marL="2997728" indent="0">
              <a:buNone/>
              <a:defRPr sz="1200"/>
            </a:lvl6pPr>
            <a:lvl7pPr marL="3597273" indent="0">
              <a:buNone/>
              <a:defRPr sz="1200"/>
            </a:lvl7pPr>
            <a:lvl8pPr marL="4196818" indent="0">
              <a:buNone/>
              <a:defRPr sz="1200"/>
            </a:lvl8pPr>
            <a:lvl9pPr marL="4796364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67249F-9DAC-4FA4-84A0-F59990657004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801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3045" y="5289550"/>
            <a:ext cx="8060055" cy="62446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33045" y="675187"/>
            <a:ext cx="8060055" cy="4533900"/>
          </a:xfrm>
        </p:spPr>
        <p:txBody>
          <a:bodyPr/>
          <a:lstStyle>
            <a:lvl1pPr marL="0" indent="0">
              <a:buNone/>
              <a:defRPr sz="4200"/>
            </a:lvl1pPr>
            <a:lvl2pPr marL="599544" indent="0">
              <a:buNone/>
              <a:defRPr sz="3700"/>
            </a:lvl2pPr>
            <a:lvl3pPr marL="1199089" indent="0">
              <a:buNone/>
              <a:defRPr sz="3100"/>
            </a:lvl3pPr>
            <a:lvl4pPr marL="1798636" indent="0">
              <a:buNone/>
              <a:defRPr sz="2600"/>
            </a:lvl4pPr>
            <a:lvl5pPr marL="2398181" indent="0">
              <a:buNone/>
              <a:defRPr sz="2600"/>
            </a:lvl5pPr>
            <a:lvl6pPr marL="2997728" indent="0">
              <a:buNone/>
              <a:defRPr sz="2600"/>
            </a:lvl6pPr>
            <a:lvl7pPr marL="3597273" indent="0">
              <a:buNone/>
              <a:defRPr sz="2600"/>
            </a:lvl7pPr>
            <a:lvl8pPr marL="4196818" indent="0">
              <a:buNone/>
              <a:defRPr sz="2600"/>
            </a:lvl8pPr>
            <a:lvl9pPr marL="4796364" indent="0">
              <a:buNone/>
              <a:defRPr sz="26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3045" y="5914011"/>
            <a:ext cx="8060055" cy="886839"/>
          </a:xfrm>
        </p:spPr>
        <p:txBody>
          <a:bodyPr/>
          <a:lstStyle>
            <a:lvl1pPr marL="0" indent="0">
              <a:buNone/>
              <a:defRPr sz="1800"/>
            </a:lvl1pPr>
            <a:lvl2pPr marL="599544" indent="0">
              <a:buNone/>
              <a:defRPr sz="1600"/>
            </a:lvl2pPr>
            <a:lvl3pPr marL="1199089" indent="0">
              <a:buNone/>
              <a:defRPr sz="1300"/>
            </a:lvl3pPr>
            <a:lvl4pPr marL="1798636" indent="0">
              <a:buNone/>
              <a:defRPr sz="1200"/>
            </a:lvl4pPr>
            <a:lvl5pPr marL="2398181" indent="0">
              <a:buNone/>
              <a:defRPr sz="1200"/>
            </a:lvl5pPr>
            <a:lvl6pPr marL="2997728" indent="0">
              <a:buNone/>
              <a:defRPr sz="1200"/>
            </a:lvl6pPr>
            <a:lvl7pPr marL="3597273" indent="0">
              <a:buNone/>
              <a:defRPr sz="1200"/>
            </a:lvl7pPr>
            <a:lvl8pPr marL="4196818" indent="0">
              <a:buNone/>
              <a:defRPr sz="1200"/>
            </a:lvl8pPr>
            <a:lvl9pPr marL="4796364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E75C8-5067-4F70-A7BE-65355D39CD60}" type="slidenum">
              <a:rPr lang="ru-RU" alt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389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671" y="302610"/>
            <a:ext cx="12090083" cy="1259417"/>
          </a:xfrm>
          <a:prstGeom prst="rect">
            <a:avLst/>
          </a:prstGeom>
        </p:spPr>
        <p:txBody>
          <a:bodyPr vert="horz" lIns="119909" tIns="59955" rIns="119909" bIns="5995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1671" y="1763187"/>
            <a:ext cx="12090083" cy="4986941"/>
          </a:xfrm>
          <a:prstGeom prst="rect">
            <a:avLst/>
          </a:prstGeom>
        </p:spPr>
        <p:txBody>
          <a:bodyPr vert="horz" lIns="119909" tIns="59955" rIns="119909" bIns="5995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71671" y="7003756"/>
            <a:ext cx="3134466" cy="402314"/>
          </a:xfrm>
          <a:prstGeom prst="rect">
            <a:avLst/>
          </a:prstGeom>
        </p:spPr>
        <p:txBody>
          <a:bodyPr vert="horz" lIns="119909" tIns="59955" rIns="119909" bIns="59955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589754" y="7003756"/>
            <a:ext cx="4253918" cy="402314"/>
          </a:xfrm>
          <a:prstGeom prst="rect">
            <a:avLst/>
          </a:prstGeom>
        </p:spPr>
        <p:txBody>
          <a:bodyPr vert="horz" lIns="119909" tIns="59955" rIns="119909" bIns="59955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627288" y="7003756"/>
            <a:ext cx="3134466" cy="402314"/>
          </a:xfrm>
          <a:prstGeom prst="rect">
            <a:avLst/>
          </a:prstGeom>
        </p:spPr>
        <p:txBody>
          <a:bodyPr vert="horz" lIns="119909" tIns="59955" rIns="119909" bIns="5995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E8AE54E8-5C64-4BCE-88AE-92C91A4F06E6}" type="slidenum">
              <a:rPr lang="ru-RU" altLang="ru-RU" kern="1200" smtClean="0">
                <a:solidFill>
                  <a:srgbClr val="000000"/>
                </a:solidFill>
                <a:latin typeface="Arial" charset="0"/>
                <a:ea typeface="+mn-ea"/>
                <a:cs typeface="+mn-cs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kern="1200">
              <a:solidFill>
                <a:srgbClr val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821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hdr="0" ftr="0" dt="0"/>
  <p:txStyles>
    <p:titleStyle>
      <a:lvl1pPr algn="ctr" defTabSz="1199089" rtl="0" eaLnBrk="1" latinLnBrk="0" hangingPunct="1">
        <a:spcBef>
          <a:spcPct val="0"/>
        </a:spcBef>
        <a:buNone/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9660" indent="-449660" algn="l" defTabSz="1199089" rtl="0" eaLnBrk="1" latinLnBrk="0" hangingPunct="1">
        <a:spcBef>
          <a:spcPct val="200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4264" indent="-374716" algn="l" defTabSz="1199089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498864" indent="-299773" algn="l" defTabSz="1199089" rtl="0" eaLnBrk="1" latinLnBrk="0" hangingPunct="1">
        <a:spcBef>
          <a:spcPct val="2000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98408" indent="-299773" algn="l" defTabSz="11990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97954" indent="-299773" algn="l" defTabSz="1199089" rtl="0" eaLnBrk="1" latinLnBrk="0" hangingPunct="1">
        <a:spcBef>
          <a:spcPct val="20000"/>
        </a:spcBef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97500" indent="-299773" algn="l" defTabSz="11990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97045" indent="-299773" algn="l" defTabSz="11990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96589" indent="-299773" algn="l" defTabSz="11990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96136" indent="-299773" algn="l" defTabSz="11990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19908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99544" algn="l" defTabSz="119908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99089" algn="l" defTabSz="119908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98636" algn="l" defTabSz="119908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398181" algn="l" defTabSz="119908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7728" algn="l" defTabSz="119908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97273" algn="l" defTabSz="119908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96818" algn="l" defTabSz="119908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796364" algn="l" defTabSz="119908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B0DACF-F861-4048-81F3-320A65411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287220B-3B9E-4BA9-9E48-51DAC813A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CEB5AC6-6C00-4774-A095-5852C7379D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" t="30107" r="10831" b="-550"/>
          <a:stretch/>
        </p:blipFill>
        <p:spPr>
          <a:xfrm>
            <a:off x="352" y="0"/>
            <a:ext cx="13433425" cy="77533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75C884D-D01B-483F-9773-9513F07EBBB2}"/>
              </a:ext>
            </a:extLst>
          </p:cNvPr>
          <p:cNvSpPr/>
          <p:nvPr/>
        </p:nvSpPr>
        <p:spPr>
          <a:xfrm>
            <a:off x="176" y="2740193"/>
            <a:ext cx="9338815" cy="1820566"/>
          </a:xfrm>
          <a:prstGeom prst="rect">
            <a:avLst/>
          </a:prstGeom>
          <a:solidFill>
            <a:srgbClr val="59595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56F78F5-4F6A-4175-8262-F5C7D8D294E9}"/>
              </a:ext>
            </a:extLst>
          </p:cNvPr>
          <p:cNvSpPr/>
          <p:nvPr/>
        </p:nvSpPr>
        <p:spPr>
          <a:xfrm>
            <a:off x="-19456" y="2925025"/>
            <a:ext cx="933881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сверки по межтерриториальным расчетам по форме 1МТР во исполнение протокола ВКС от 24.07.2020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26240F4-B71C-4E9A-A85F-07FB1B658BB8}"/>
              </a:ext>
            </a:extLst>
          </p:cNvPr>
          <p:cNvSpPr/>
          <p:nvPr/>
        </p:nvSpPr>
        <p:spPr>
          <a:xfrm>
            <a:off x="9284237" y="2740193"/>
            <a:ext cx="172500" cy="1820565"/>
          </a:xfrm>
          <a:prstGeom prst="rect">
            <a:avLst/>
          </a:prstGeom>
          <a:solidFill>
            <a:srgbClr val="BD02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Picture 2" descr="http://www.ffoms.ru/bitrix/templates/ffoms/images/logo3.png">
            <a:extLst>
              <a:ext uri="{FF2B5EF4-FFF2-40B4-BE49-F238E27FC236}">
                <a16:creationId xmlns:a16="http://schemas.microsoft.com/office/drawing/2014/main" xmlns="" id="{DB544FC3-3C95-48D7-879E-4891E71E6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8303">
            <a:off x="9850966" y="5316592"/>
            <a:ext cx="2601865" cy="40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38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734050"/>
              </p:ext>
            </p:extLst>
          </p:nvPr>
        </p:nvGraphicFramePr>
        <p:xfrm>
          <a:off x="1578408" y="1240679"/>
          <a:ext cx="10187708" cy="6099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8830" y="30425"/>
            <a:ext cx="12292959" cy="1110735"/>
          </a:xfrm>
        </p:spPr>
        <p:txBody>
          <a:bodyPr>
            <a:noAutofit/>
          </a:bodyPr>
          <a:lstStyle/>
          <a:p>
            <a:pPr>
              <a:lnSpc>
                <a:spcPts val="3120"/>
              </a:lnSpc>
            </a:pPr>
            <a:r>
              <a:rPr lang="ru-RU" alt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Изменение просроченной </a:t>
            </a:r>
            <a:r>
              <a:rPr lang="ru-RU" altLang="ru-RU" sz="2400" b="1" dirty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дебиторской и кредиторской задолженности по межтерриториальным расчетам </a:t>
            </a:r>
            <a:r>
              <a:rPr lang="ru-RU" alt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 н</a:t>
            </a:r>
            <a:r>
              <a:rPr lang="ru-RU" altLang="ru-RU" sz="2400" b="1" dirty="0" smtClean="0">
                <a:solidFill>
                  <a:srgbClr val="C00000"/>
                </a:solidFill>
                <a:ea typeface="Segoe UI" pitchFamily="34" charset="0"/>
                <a:cs typeface="Times New Roman" panose="02020603050405020304" pitchFamily="18" charset="0"/>
              </a:rPr>
              <a:t>а </a:t>
            </a:r>
            <a:r>
              <a:rPr lang="ru-RU" altLang="ru-RU" sz="2400" b="1" dirty="0">
                <a:solidFill>
                  <a:srgbClr val="C00000"/>
                </a:solidFill>
                <a:ea typeface="Segoe UI" pitchFamily="34" charset="0"/>
                <a:cs typeface="Times New Roman" panose="02020603050405020304" pitchFamily="18" charset="0"/>
              </a:rPr>
              <a:t>01.07.2020 </a:t>
            </a:r>
            <a:r>
              <a:rPr lang="ru-RU" alt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по результатам сверки (</a:t>
            </a:r>
            <a:r>
              <a:rPr lang="ru-RU" altLang="ru-RU" sz="2400" b="1" dirty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млн. рублей)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1789" y="564404"/>
            <a:ext cx="6953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1" y="-17445"/>
            <a:ext cx="13522326" cy="31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72496" y="1762026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+967,6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637114" y="1240679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+1 007,4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32536" y="2482106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+376,9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20768" y="2266082"/>
            <a:ext cx="827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+464,9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627288" y="7003756"/>
            <a:ext cx="3134466" cy="402314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1</a:t>
            </a:r>
            <a:endParaRPr lang="ru-RU" altLang="ru-RU" dirty="0">
              <a:solidFill>
                <a:srgbClr val="000000"/>
              </a:solidFill>
            </a:endParaRPr>
          </a:p>
        </p:txBody>
      </p:sp>
      <p:graphicFrame>
        <p:nvGraphicFramePr>
          <p:cNvPr id="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324845"/>
              </p:ext>
            </p:extLst>
          </p:nvPr>
        </p:nvGraphicFramePr>
        <p:xfrm>
          <a:off x="1666153" y="1014693"/>
          <a:ext cx="10154372" cy="6124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636592" y="969938"/>
            <a:ext cx="877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+452,4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9768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579" y="466725"/>
            <a:ext cx="12409713" cy="615625"/>
          </a:xfrm>
        </p:spPr>
        <p:txBody>
          <a:bodyPr>
            <a:noAutofit/>
          </a:bodyPr>
          <a:lstStyle/>
          <a:p>
            <a:pPr>
              <a:lnSpc>
                <a:spcPts val="3120"/>
              </a:lnSpc>
            </a:pPr>
            <a:r>
              <a:rPr lang="ru-RU" sz="2400" b="1" dirty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Изменения в отдельных территориальных фондах ОМС </a:t>
            </a:r>
            <a:br>
              <a:rPr lang="ru-RU" sz="2400" b="1" dirty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по результатам сверки</a:t>
            </a:r>
            <a:br>
              <a:rPr lang="ru-RU" sz="2400" b="1" dirty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C00000"/>
              </a:solidFill>
              <a:latin typeface="Calibri"/>
              <a:ea typeface="Segoe UI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8629" y="2057402"/>
            <a:ext cx="6123213" cy="526712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просроченной кредиторской задолженности</a:t>
            </a:r>
          </a:p>
          <a:p>
            <a:pPr marL="0" indent="0" algn="ctr">
              <a:buNone/>
            </a:pPr>
            <a:endParaRPr lang="ru-RU" sz="3600" b="1" dirty="0" smtClean="0">
              <a:solidFill>
                <a:srgbClr val="0070C0"/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r>
              <a:rPr lang="ru-RU" sz="2900" b="1" dirty="0" smtClean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Мурманская область                     на 476,4 тыс. руб.</a:t>
            </a:r>
          </a:p>
          <a:p>
            <a:r>
              <a:rPr lang="ru-RU" sz="2900" b="1" dirty="0" smtClean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Томская область                              на 39,5 тыс. руб.</a:t>
            </a:r>
          </a:p>
          <a:p>
            <a:r>
              <a:rPr lang="ru-RU" sz="2900" b="1" dirty="0" smtClean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Липецкая область                           на 24,0 тыс. руб.</a:t>
            </a:r>
          </a:p>
          <a:p>
            <a:pPr marL="0" indent="0" algn="ctr">
              <a:buNone/>
            </a:pPr>
            <a:endParaRPr lang="ru-RU" sz="4000" b="1" dirty="0" smtClean="0">
              <a:solidFill>
                <a:schemeClr val="accent6">
                  <a:lumMod val="75000"/>
                </a:schemeClr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просроченной дебиторской задолженности</a:t>
            </a:r>
          </a:p>
          <a:p>
            <a:pPr algn="ctr"/>
            <a:endParaRPr lang="ru-RU" sz="2800" b="1" dirty="0" smtClean="0">
              <a:solidFill>
                <a:schemeClr val="accent6">
                  <a:lumMod val="75000"/>
                </a:schemeClr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Ханты-Мансийский АО - Югра     на 12 965,4 тыс. руб.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Брянская область                            на  6 705,8 тыс. руб.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r>
              <a:rPr lang="ru-RU" sz="2900" b="1" dirty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Хабаровский </a:t>
            </a: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край                           на 5 465,7 тыс. руб.</a:t>
            </a:r>
          </a:p>
          <a:p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Кемеровская область                     на 3 927,1 тыс. руб.</a:t>
            </a:r>
          </a:p>
          <a:p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Белгородская область                    на 3 699,4 тыс. руб.</a:t>
            </a:r>
            <a:endParaRPr lang="ru-RU" sz="2900" b="1" dirty="0">
              <a:solidFill>
                <a:schemeClr val="accent6">
                  <a:lumMod val="75000"/>
                </a:schemeClr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Томская область                               на 3 489,9 тыс. руб.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2708294" y="7007290"/>
            <a:ext cx="527414" cy="398780"/>
          </a:xfrm>
        </p:spPr>
        <p:txBody>
          <a:bodyPr/>
          <a:lstStyle/>
          <a:p>
            <a:pPr algn="l">
              <a:defRPr/>
            </a:pPr>
            <a:r>
              <a:rPr lang="ru-RU" altLang="ru-RU" dirty="0" smtClean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2</a:t>
            </a:r>
          </a:p>
          <a:p>
            <a:pPr algn="l">
              <a:defRPr/>
            </a:pPr>
            <a:endParaRPr lang="ru-RU" altLang="ru-RU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35587" y="1600200"/>
            <a:ext cx="5701494" cy="4865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00258" y="1219356"/>
            <a:ext cx="5078185" cy="598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01943" y="1219239"/>
            <a:ext cx="5078185" cy="598636"/>
          </a:xfrm>
          <a:prstGeom prst="rect">
            <a:avLst/>
          </a:prstGeom>
          <a:solidFill>
            <a:srgbClr val="DC595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960120" y="2057401"/>
            <a:ext cx="5897880" cy="4937759"/>
          </a:xfrm>
          <a:prstGeom prst="rect">
            <a:avLst/>
          </a:prstGeom>
        </p:spPr>
        <p:txBody>
          <a:bodyPr vert="horz" lIns="119909" tIns="59955" rIns="119909" bIns="59955" rtlCol="0">
            <a:normAutofit fontScale="62500" lnSpcReduction="20000"/>
          </a:bodyPr>
          <a:lstStyle>
            <a:lvl1pPr marL="449660" indent="-449660" algn="l" defTabSz="119908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74264" indent="-374716" algn="l" defTabSz="119908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98864" indent="-299773" algn="l" defTabSz="119908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98408" indent="-299773" algn="l" defTabSz="119908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97954" indent="-299773" algn="l" defTabSz="1199089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97500" indent="-299773" algn="l" defTabSz="119908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97045" indent="-299773" algn="l" defTabSz="119908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96589" indent="-299773" algn="l" defTabSz="119908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96136" indent="-299773" algn="l" defTabSz="1199089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просроченной кредиторской задолженности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3600" b="1" dirty="0" smtClean="0">
              <a:solidFill>
                <a:srgbClr val="0070C0"/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Курская область                   на 75 912,1 тыс. руб.</a:t>
            </a:r>
          </a:p>
          <a:p>
            <a:r>
              <a:rPr lang="ru-RU" sz="2800" b="1" dirty="0" smtClean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Чеченская Республика       на 32 963,8 тыс. руб.</a:t>
            </a:r>
          </a:p>
          <a:p>
            <a:r>
              <a:rPr lang="ru-RU" sz="2800" b="1" dirty="0" smtClean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Республика </a:t>
            </a:r>
            <a:r>
              <a:rPr lang="ru-RU" sz="2800" b="1" dirty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Калмыкия      </a:t>
            </a:r>
            <a:r>
              <a:rPr lang="ru-RU" sz="2800" b="1" dirty="0" smtClean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 на </a:t>
            </a:r>
            <a:r>
              <a:rPr lang="ru-RU" sz="2800" b="1" dirty="0">
                <a:solidFill>
                  <a:srgbClr val="0070C0"/>
                </a:solidFill>
                <a:ea typeface="Segoe UI" pitchFamily="34" charset="0"/>
                <a:cs typeface="Times New Roman" panose="02020603050405020304" pitchFamily="18" charset="0"/>
              </a:rPr>
              <a:t>30 294,3 тыс. руб.</a:t>
            </a:r>
          </a:p>
          <a:p>
            <a:endParaRPr lang="ru-RU" sz="3600" b="1" dirty="0" smtClean="0">
              <a:solidFill>
                <a:schemeClr val="accent6">
                  <a:lumMod val="75000"/>
                </a:schemeClr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просроченной дебиторской задолженности</a:t>
            </a:r>
          </a:p>
          <a:p>
            <a:endParaRPr lang="ru-RU" sz="2800" b="1" dirty="0" smtClean="0">
              <a:solidFill>
                <a:schemeClr val="accent6">
                  <a:lumMod val="75000"/>
                </a:schemeClr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Московская область            на 503 589,4 тыс. руб.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Республика Карелия            на 4 412,3 тыс. руб.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Тверская область                  на 622,7 тыс. руб.</a:t>
            </a:r>
          </a:p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Чеченская Республика      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ea typeface="Segoe UI" pitchFamily="34" charset="0"/>
                <a:cs typeface="Times New Roman" panose="02020603050405020304" pitchFamily="18" charset="0"/>
              </a:rPr>
              <a:t>на 215,4 тыс. руб.</a:t>
            </a:r>
          </a:p>
          <a:p>
            <a:endParaRPr lang="ru-RU" sz="2800" b="1" dirty="0" smtClean="0">
              <a:solidFill>
                <a:schemeClr val="accent6">
                  <a:lumMod val="75000"/>
                </a:schemeClr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solidFill>
                <a:schemeClr val="accent6">
                  <a:lumMod val="75000"/>
                </a:schemeClr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 smtClean="0">
              <a:solidFill>
                <a:schemeClr val="accent6">
                  <a:lumMod val="75000"/>
                </a:schemeClr>
              </a:solidFill>
              <a:ea typeface="Segoe UI" pitchFamily="34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40" y="-27262"/>
            <a:ext cx="13522326" cy="31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368" y="321866"/>
            <a:ext cx="6953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719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  <a:sym typeface="Calibri"/>
              </a:rPr>
              <a:t>Погашение </a:t>
            </a:r>
            <a:r>
              <a:rPr lang="ru-RU" sz="2400" b="1" dirty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  <a:sym typeface="Calibri"/>
              </a:rPr>
              <a:t>просроченной кредиторской задолженности по межтерриториальным расчетам на 1 июля 2020 </a:t>
            </a:r>
            <a:r>
              <a:rPr 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  <a:sym typeface="Calibri"/>
              </a:rPr>
              <a:t>года по результатам сверки </a:t>
            </a:r>
            <a:endParaRPr lang="ru-RU" sz="2400" b="1" dirty="0">
              <a:solidFill>
                <a:srgbClr val="C00000"/>
              </a:solidFill>
              <a:latin typeface="Calibri"/>
              <a:ea typeface="Segoe UI" pitchFamily="34" charset="0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5484968"/>
              </p:ext>
            </p:extLst>
          </p:nvPr>
        </p:nvGraphicFramePr>
        <p:xfrm>
          <a:off x="709539" y="1856792"/>
          <a:ext cx="11999168" cy="530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3</a:t>
            </a:r>
            <a:endParaRPr lang="ru-RU" altLang="ru-RU" dirty="0">
              <a:solidFill>
                <a:srgbClr val="0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40" y="-27262"/>
            <a:ext cx="13522326" cy="31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368" y="321866"/>
            <a:ext cx="6953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38940" y="1502228"/>
            <a:ext cx="3741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4 120,0 млн. рублей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07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814" y="123751"/>
            <a:ext cx="12236653" cy="1259417"/>
          </a:xfrm>
        </p:spPr>
        <p:txBody>
          <a:bodyPr>
            <a:normAutofit/>
          </a:bodyPr>
          <a:lstStyle/>
          <a:p>
            <a:pPr>
              <a:lnSpc>
                <a:spcPts val="312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Погашение просроченной кредиторской задолженности </a:t>
            </a:r>
            <a:br>
              <a:rPr 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территориальными фондами ОМС, образовавшейся </a:t>
            </a:r>
            <a:r>
              <a:rPr lang="ru-RU" sz="2400" b="1" dirty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на </a:t>
            </a:r>
            <a:r>
              <a:rPr 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01.07.2020</a:t>
            </a:r>
            <a:endParaRPr lang="ru-RU" sz="2400" b="1" dirty="0">
              <a:solidFill>
                <a:srgbClr val="C00000"/>
              </a:solidFill>
              <a:latin typeface="Calibri"/>
              <a:ea typeface="Segoe UI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165098"/>
              </p:ext>
            </p:extLst>
          </p:nvPr>
        </p:nvGraphicFramePr>
        <p:xfrm>
          <a:off x="242595" y="1583871"/>
          <a:ext cx="3949157" cy="5896461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3949157"/>
              </a:tblGrid>
              <a:tr h="1075353">
                <a:tc>
                  <a:txBody>
                    <a:bodyPr/>
                    <a:lstStyle>
                      <a:lvl1pPr marL="0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599544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1199089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798636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2398181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997728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3597273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4196818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4796364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 fontAlgn="ctr"/>
                      <a:r>
                        <a:rPr lang="ru-RU" sz="2400" b="1" i="0" u="none" strike="noStrike" dirty="0" smtClean="0">
                          <a:effectLst/>
                          <a:latin typeface="+mn-lt"/>
                        </a:rPr>
                        <a:t>Полностью погашена</a:t>
                      </a:r>
                      <a:r>
                        <a:rPr lang="ru-RU" sz="2000" b="1" i="0" u="none" strike="noStrike" dirty="0" smtClean="0">
                          <a:effectLst/>
                          <a:latin typeface="+mn-lt"/>
                        </a:rPr>
                        <a:t>                                         в 17 субъектах РФ                           на сумму 570,0</a:t>
                      </a:r>
                      <a:r>
                        <a:rPr lang="ru-RU" sz="2000" b="1" i="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2000" b="1" i="0" u="none" strike="noStrike" dirty="0" smtClean="0">
                          <a:effectLst/>
                          <a:latin typeface="+mn-lt"/>
                        </a:rPr>
                        <a:t>млн. рублей </a:t>
                      </a:r>
                      <a:endParaRPr lang="ru-RU" sz="2000" b="1" i="0" u="none" strike="noStrike" dirty="0">
                        <a:effectLst/>
                        <a:latin typeface="+mn-lt"/>
                      </a:endParaRPr>
                    </a:p>
                  </a:txBody>
                  <a:tcPr marL="171450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698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Калужская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8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Тамбовская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8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Мурманская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8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Томская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8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Республика Калмыкия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8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Приморский край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8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Республика Карелия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0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Смоленская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9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Ивановская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Ярославская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2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Костромская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8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Архангельская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92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Республика Северная Осетия-Алания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8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Самарская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29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Челябинская область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95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Пермский край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14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Ненецкий автономный округ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40" y="-38174"/>
            <a:ext cx="1352867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0445" y="323850"/>
            <a:ext cx="6953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72496" y="1387758"/>
            <a:ext cx="4083396" cy="892552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a typeface="Segoe UI" pitchFamily="34" charset="0"/>
                <a:cs typeface="Times New Roman" panose="02020603050405020304" pitchFamily="18" charset="0"/>
              </a:rPr>
              <a:t>4 120,0 млн. рублей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ea typeface="Segoe UI" pitchFamily="34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C00000"/>
                </a:solidFill>
                <a:ea typeface="Segoe UI" pitchFamily="34" charset="0"/>
                <a:cs typeface="Times New Roman" panose="02020603050405020304" pitchFamily="18" charset="0"/>
              </a:rPr>
              <a:t>29 субъектах </a:t>
            </a:r>
            <a:r>
              <a:rPr lang="ru-RU" sz="2000" b="1" dirty="0" smtClean="0">
                <a:solidFill>
                  <a:srgbClr val="C00000"/>
                </a:solidFill>
                <a:ea typeface="Segoe UI" pitchFamily="34" charset="0"/>
                <a:cs typeface="Times New Roman" panose="02020603050405020304" pitchFamily="18" charset="0"/>
              </a:rPr>
              <a:t>РФ</a:t>
            </a:r>
            <a:endParaRPr lang="ru-RU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238993"/>
              </p:ext>
            </p:extLst>
          </p:nvPr>
        </p:nvGraphicFramePr>
        <p:xfrm>
          <a:off x="9356272" y="1618007"/>
          <a:ext cx="3853542" cy="3705227"/>
        </p:xfrm>
        <a:graphic>
          <a:graphicData uri="http://schemas.openxmlformats.org/drawingml/2006/table">
            <a:tbl>
              <a:tblPr/>
              <a:tblGrid>
                <a:gridCol w="3853542"/>
              </a:tblGrid>
              <a:tr h="1375952">
                <a:tc>
                  <a:txBody>
                    <a:bodyPr/>
                    <a:lstStyle>
                      <a:lvl1pPr marL="0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599544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1199089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798636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2398181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997728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3597273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4196818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4796364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marL="0" marR="0" indent="0" algn="ctr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 smtClean="0">
                          <a:effectLst/>
                          <a:latin typeface="+mn-lt"/>
                        </a:rPr>
                        <a:t>Отказано в оплате счетов      </a:t>
                      </a:r>
                      <a:r>
                        <a:rPr lang="ru-RU" sz="2000" b="1" i="0" u="none" strike="noStrike" dirty="0" smtClean="0">
                          <a:effectLst/>
                          <a:latin typeface="+mn-lt"/>
                        </a:rPr>
                        <a:t>5 субъектами РФ                                       </a:t>
                      </a:r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Helvetica Neue"/>
                          <a:cs typeface="Helvetica Neue"/>
                        </a:rPr>
                        <a:t>на сумму 816,0 млн. рублей   </a:t>
                      </a:r>
                    </a:p>
                    <a:p>
                      <a:pPr algn="ctr" fontAlgn="ctr"/>
                      <a:endParaRPr lang="ru-RU" sz="1800" b="1" i="0" u="none" strike="noStrike" dirty="0">
                        <a:effectLst/>
                        <a:latin typeface="+mn-lt"/>
                      </a:endParaRPr>
                    </a:p>
                  </a:txBody>
                  <a:tcPr marL="171450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49695"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г. Москва                          761,0</a:t>
                      </a:r>
                      <a:r>
                        <a:rPr lang="ru-RU" sz="1800" b="0" i="0" u="none" strike="noStrike" kern="1200" baseline="0" noProof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noProof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млн.руб</a:t>
                      </a:r>
                      <a:r>
                        <a:rPr lang="ru-RU" sz="1800" b="0" i="0" u="none" strike="noStrike" kern="1200" baseline="0" noProof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.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94316">
                <a:tc>
                  <a:txBody>
                    <a:bodyPr/>
                    <a:lstStyle/>
                    <a:p>
                      <a:pPr marL="0" algn="l" defTabSz="1199089" rtl="0" eaLnBrk="1" fontAlgn="ctr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Кабардино-Балкарская</a:t>
                      </a:r>
                    </a:p>
                    <a:p>
                      <a:pPr marL="0" algn="l" defTabSz="1199089" rtl="0" eaLnBrk="1" fontAlgn="ctr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Республика                        34,6 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млн.руб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. 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2360">
                <a:tc>
                  <a:txBody>
                    <a:bodyPr/>
                    <a:lstStyle/>
                    <a:p>
                      <a:pPr marL="0" algn="l" defTabSz="1199089" rtl="0" eaLnBrk="1" fontAlgn="ctr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Чеченская Республика      15,5 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млн.руб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19059">
                <a:tc>
                  <a:txBody>
                    <a:bodyPr/>
                    <a:lstStyle/>
                    <a:p>
                      <a:pPr marL="0" algn="l" defTabSz="1199089" rtl="0" eaLnBrk="1" fontAlgn="ctr" latinLnBrk="0" hangingPunct="1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Новгородская область       3,3 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млн.руб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3724">
                <a:tc>
                  <a:txBody>
                    <a:bodyPr/>
                    <a:lstStyle/>
                    <a:p>
                      <a:pPr marL="0" marR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Орловская 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область              1,6 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млн.руб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.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001695"/>
              </p:ext>
            </p:extLst>
          </p:nvPr>
        </p:nvGraphicFramePr>
        <p:xfrm>
          <a:off x="4899258" y="2900661"/>
          <a:ext cx="3956632" cy="4298635"/>
        </p:xfrm>
        <a:graphic>
          <a:graphicData uri="http://schemas.openxmlformats.org/drawingml/2006/table">
            <a:tbl>
              <a:tblPr/>
              <a:tblGrid>
                <a:gridCol w="3956632"/>
              </a:tblGrid>
              <a:tr h="1091682">
                <a:tc>
                  <a:txBody>
                    <a:bodyPr/>
                    <a:lstStyle>
                      <a:lvl1pPr marL="0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1pPr>
                      <a:lvl2pPr marL="599544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2pPr>
                      <a:lvl3pPr marL="1199089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3pPr>
                      <a:lvl4pPr marL="1798636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4pPr>
                      <a:lvl5pPr marL="2398181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5pPr>
                      <a:lvl6pPr marL="2997728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6pPr>
                      <a:lvl7pPr marL="3597273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7pPr>
                      <a:lvl8pPr marL="4196818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8pPr>
                      <a:lvl9pPr marL="4796364" algn="l" defTabSz="1199089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Helvetica Neue"/>
                          <a:ea typeface="Helvetica Neue"/>
                          <a:cs typeface="Helvetica Neue"/>
                        </a:defRPr>
                      </a:lvl9pPr>
                    </a:lstStyle>
                    <a:p>
                      <a:pPr algn="ctr" fontAlgn="ctr"/>
                      <a:r>
                        <a:rPr lang="ru-RU" sz="2400" b="1" i="0" u="none" strike="noStrike" dirty="0" smtClean="0">
                          <a:effectLst/>
                          <a:latin typeface="+mn-lt"/>
                        </a:rPr>
                        <a:t>Частично погашена                  </a:t>
                      </a:r>
                      <a:r>
                        <a:rPr lang="ru-RU" sz="2000" b="1" i="0" u="none" strike="noStrike" dirty="0" smtClean="0">
                          <a:effectLst/>
                          <a:latin typeface="+mn-lt"/>
                        </a:rPr>
                        <a:t>в 11 субъектах РФ                             на сумму 1 989,6 млн. рублей</a:t>
                      </a:r>
                      <a:endParaRPr lang="ru-RU" sz="2000" b="1" i="0" u="none" strike="noStrike" dirty="0">
                        <a:effectLst/>
                        <a:latin typeface="+mn-lt"/>
                      </a:endParaRPr>
                    </a:p>
                  </a:txBody>
                  <a:tcPr marL="171450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3614"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Новгородская область                         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92,6%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3614"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Карачаево-Черкесская Республика    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88,1%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8615"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Тульская область                                 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73,9%</a:t>
                      </a:r>
                    </a:p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Воронежская область                          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66,0%</a:t>
                      </a:r>
                    </a:p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Липецкая область                                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65,1%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36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Москва 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                 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62,2%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1423"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Кабардино-Балкарская Республика   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55,1%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3614"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Чеченская Республика                        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53,2%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3614"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Республика Адыгея                             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41,0%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36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Рязанская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область                                  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28,7%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36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Курская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область                                     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21,7%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Стрелка вниз 22"/>
          <p:cNvSpPr/>
          <p:nvPr/>
        </p:nvSpPr>
        <p:spPr>
          <a:xfrm>
            <a:off x="5586144" y="2447372"/>
            <a:ext cx="2401593" cy="453289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8948960" y="1834034"/>
            <a:ext cx="356616" cy="639366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32017" y="1828799"/>
            <a:ext cx="463868" cy="6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02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ts val="3120"/>
              </a:lnSpc>
            </a:pPr>
            <a:r>
              <a:rPr lang="ru-RU" sz="2400" b="1" dirty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График погашения </a:t>
            </a:r>
            <a:r>
              <a:rPr lang="ru-RU" sz="2400" b="1" dirty="0" smtClean="0">
                <a:solidFill>
                  <a:srgbClr val="C00000"/>
                </a:solidFill>
                <a:latin typeface="Calibri"/>
                <a:ea typeface="Segoe UI" pitchFamily="34" charset="0"/>
                <a:cs typeface="Times New Roman" panose="02020603050405020304" pitchFamily="18" charset="0"/>
              </a:rPr>
              <a:t>просроченной кредиторской задолженности</a:t>
            </a:r>
            <a:endParaRPr lang="ru-RU" sz="2400" b="1" dirty="0">
              <a:solidFill>
                <a:srgbClr val="C00000"/>
              </a:solidFill>
              <a:latin typeface="Calibri"/>
              <a:ea typeface="Segoe UI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8057932"/>
              </p:ext>
            </p:extLst>
          </p:nvPr>
        </p:nvGraphicFramePr>
        <p:xfrm>
          <a:off x="735979" y="1527719"/>
          <a:ext cx="12099075" cy="5772349"/>
        </p:xfrm>
        <a:graphic>
          <a:graphicData uri="http://schemas.openxmlformats.org/drawingml/2006/table">
            <a:tbl>
              <a:tblPr/>
              <a:tblGrid>
                <a:gridCol w="589735"/>
                <a:gridCol w="2822540"/>
                <a:gridCol w="1906858"/>
                <a:gridCol w="1072832"/>
                <a:gridCol w="1141422"/>
                <a:gridCol w="1141422"/>
                <a:gridCol w="1141422"/>
                <a:gridCol w="1141422"/>
                <a:gridCol w="1141422"/>
              </a:tblGrid>
              <a:tr h="255338"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"/>
                        </a:rPr>
                        <a:t> млн. рублей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77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</a:t>
                      </a:r>
                      <a:b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Российской Федерации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Остаток непогашенной задолженности на 01.07.2020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 погашения задолженности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7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91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5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99089" rtl="0" eaLnBrk="1" fontAlgn="ctr" latinLnBrk="0" hangingPunct="1"/>
                      <a:r>
                        <a:rPr lang="ru-RU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7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99089" rtl="0" eaLnBrk="1" fontAlgn="ctr" latinLnBrk="0" hangingPunct="1"/>
                      <a:r>
                        <a:rPr lang="ru-RU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8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3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РОССИЙСКАЯ ФЕДЕРАЦИЯ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6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Рязанская область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6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Курская область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6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Липецкая область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6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Республика Адыгея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6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Тульская область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6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Воронежская область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3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Кабардино-Балкарская Республика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39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Карачаево-Черкесская Республика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167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г. Москва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06790" y="7059512"/>
            <a:ext cx="3134466" cy="402314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5</a:t>
            </a:r>
            <a:endParaRPr lang="ru-RU" altLang="ru-RU" dirty="0">
              <a:solidFill>
                <a:srgbClr val="0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40" y="-38174"/>
            <a:ext cx="1352867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8405" y="285676"/>
            <a:ext cx="6953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248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70587" y="177851"/>
            <a:ext cx="12288185" cy="997806"/>
          </a:xfrm>
        </p:spPr>
        <p:txBody>
          <a:bodyPr>
            <a:normAutofit/>
          </a:bodyPr>
          <a:lstStyle/>
          <a:p>
            <a:r>
              <a:rPr lang="ru-RU" altLang="ru-RU" sz="2400" b="1" dirty="0">
                <a:solidFill>
                  <a:srgbClr val="C00000"/>
                </a:solidFill>
                <a:latin typeface="Calibri "/>
                <a:ea typeface="Segoe UI" pitchFamily="34" charset="0"/>
                <a:cs typeface="Times New Roman" panose="02020603050405020304" pitchFamily="18" charset="0"/>
                <a:sym typeface="Calibri"/>
              </a:rPr>
              <a:t>Непризнанная просроченная дебиторская задолженность</a:t>
            </a:r>
            <a:br>
              <a:rPr lang="ru-RU" altLang="ru-RU" sz="2400" b="1" dirty="0">
                <a:solidFill>
                  <a:srgbClr val="C00000"/>
                </a:solidFill>
                <a:latin typeface="Calibri "/>
                <a:ea typeface="Segoe UI" pitchFamily="34" charset="0"/>
                <a:cs typeface="Times New Roman" panose="02020603050405020304" pitchFamily="18" charset="0"/>
                <a:sym typeface="Calibri"/>
              </a:rPr>
            </a:br>
            <a:r>
              <a:rPr lang="ru-RU" altLang="ru-RU" sz="2400" b="1" dirty="0">
                <a:solidFill>
                  <a:srgbClr val="C00000"/>
                </a:solidFill>
                <a:latin typeface="Calibri "/>
                <a:ea typeface="Segoe UI" pitchFamily="34" charset="0"/>
                <a:cs typeface="Times New Roman" panose="02020603050405020304" pitchFamily="18" charset="0"/>
                <a:sym typeface="Calibri"/>
              </a:rPr>
              <a:t>на 1 июля 2020 </a:t>
            </a:r>
            <a:r>
              <a:rPr lang="ru-RU" altLang="ru-RU" sz="2400" b="1" dirty="0" smtClean="0">
                <a:solidFill>
                  <a:srgbClr val="C00000"/>
                </a:solidFill>
                <a:latin typeface="Calibri "/>
                <a:ea typeface="Segoe UI" pitchFamily="34" charset="0"/>
                <a:cs typeface="Times New Roman" panose="02020603050405020304" pitchFamily="18" charset="0"/>
                <a:sym typeface="Calibri"/>
              </a:rPr>
              <a:t>года</a:t>
            </a:r>
            <a:endParaRPr lang="ru-RU" altLang="ru-RU" sz="2400" b="1" dirty="0">
              <a:solidFill>
                <a:srgbClr val="C00000"/>
              </a:solidFill>
              <a:latin typeface="Calibri "/>
              <a:ea typeface="Segoe UI" pitchFamily="34" charset="0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4660588"/>
              </p:ext>
            </p:extLst>
          </p:nvPr>
        </p:nvGraphicFramePr>
        <p:xfrm>
          <a:off x="620485" y="1201762"/>
          <a:ext cx="11903528" cy="5391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7658"/>
                <a:gridCol w="6155870"/>
              </a:tblGrid>
              <a:tr h="950242">
                <a:tc>
                  <a:txBody>
                    <a:bodyPr/>
                    <a:lstStyle/>
                    <a:p>
                      <a:pPr marL="0" marR="0" lvl="0" indent="0" algn="ctr" defTabSz="11990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Субъекты Российской Федерации, выставившие задолженность</a:t>
                      </a:r>
                      <a:endParaRPr kumimoji="0" lang="ru-RU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34333" marR="134333" marT="50382" marB="5038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990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Субъекты Российской Федерации, не признающие задолженность</a:t>
                      </a:r>
                      <a:endParaRPr lang="ru-RU" sz="2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34333" marR="134333" marT="50382" marB="5038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5882">
                <a:tc rowSpan="5">
                  <a:txBody>
                    <a:bodyPr/>
                    <a:lstStyle/>
                    <a:p>
                      <a:pPr marL="0" marR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г</a:t>
                      </a:r>
                      <a:r>
                        <a:rPr lang="ru-RU" sz="2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2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Москва   </a:t>
                      </a:r>
                    </a:p>
                    <a:p>
                      <a:pPr marL="0" marR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Всего задолженность</a:t>
                      </a:r>
                      <a:r>
                        <a:rPr lang="ru-RU" sz="24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2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5 665,2 </a:t>
                      </a:r>
                      <a:r>
                        <a:rPr kumimoji="0" lang="ru-RU" sz="24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млн. рублей, в том числе </a:t>
                      </a:r>
                      <a:r>
                        <a:rPr kumimoji="0" lang="ru-RU" sz="24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непризнанная 4 284,1 млн. рублей </a:t>
                      </a: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algn="ctr" defTabSz="1199089" rtl="0" eaLnBrk="1" fontAlgn="ctr" latinLnBrk="0" hangingPunct="1"/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  </a:t>
                      </a: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Московская область                                 4 057,1 млн. руб. </a:t>
                      </a:r>
                      <a:endParaRPr kumimoji="0" lang="ru-RU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04157">
                <a:tc vMerge="1">
                  <a:txBody>
                    <a:bodyPr/>
                    <a:lstStyle/>
                    <a:p>
                      <a:pPr marL="0" algn="l" defTabSz="1199089" rtl="0" eaLnBrk="1" fontAlgn="ctr" latinLnBrk="0" hangingPunct="1"/>
                      <a:endParaRPr lang="ru-RU" sz="2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Владимирская область                               106,0 млн. руб. </a:t>
                      </a:r>
                      <a:endParaRPr kumimoji="0" lang="ru-RU" sz="20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08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Тульская область                                         66,3 млн. руб.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0896">
                <a:tc vMerge="1">
                  <a:txBody>
                    <a:bodyPr/>
                    <a:lstStyle/>
                    <a:p>
                      <a:pPr marL="0" algn="l" defTabSz="1199089" rtl="0" eaLnBrk="1" fontAlgn="ctr" latinLnBrk="0" hangingPunct="1"/>
                      <a:endParaRPr lang="ru-RU" sz="2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Смоленская область                                    38,5 млн. руб.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2490">
                <a:tc vMerge="1">
                  <a:txBody>
                    <a:bodyPr/>
                    <a:lstStyle/>
                    <a:p>
                      <a:pPr marL="0" algn="l" defTabSz="1199089" rtl="0" eaLnBrk="1" fontAlgn="ctr" latinLnBrk="0" hangingPunct="1"/>
                      <a:endParaRPr lang="ru-RU" sz="2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г. Севастополь                                              14,2 млн. руб.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0896">
                <a:tc rowSpan="3"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Липецкая область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Всего задолженность – 125,0 млн. рублей,  в том числе 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непризнанная  - 116,3 млн. рублей </a:t>
                      </a:r>
                      <a:endParaRPr lang="ru-RU" sz="24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Тамбовская область                                     59,7 млн. руб. </a:t>
                      </a:r>
                    </a:p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0896">
                <a:tc vMerge="1">
                  <a:txBody>
                    <a:bodyPr/>
                    <a:lstStyle/>
                    <a:p>
                      <a:pPr marL="0" algn="l" defTabSz="1199089" rtl="0" eaLnBrk="1" fontAlgn="ctr" latinLnBrk="0" hangingPunct="1"/>
                      <a:endParaRPr lang="ru-RU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Тульская область                                          41,0 млн. руб. </a:t>
                      </a:r>
                    </a:p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81176">
                <a:tc vMerge="1">
                  <a:txBody>
                    <a:bodyPr/>
                    <a:lstStyle/>
                    <a:p>
                      <a:pPr marL="0" algn="l" defTabSz="1199089" rtl="0" eaLnBrk="1" fontAlgn="ctr" latinLnBrk="0" hangingPunct="1"/>
                      <a:endParaRPr lang="ru-RU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Воронежская область                                   14,1 млн. руб. </a:t>
                      </a:r>
                    </a:p>
                    <a:p>
                      <a:pPr marL="0" marR="0" lvl="0" indent="0" algn="l" defTabSz="1199089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1024" y="192506"/>
            <a:ext cx="695325" cy="79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40" y="-38174"/>
            <a:ext cx="13522326" cy="31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957072" y="7129487"/>
            <a:ext cx="3134466" cy="324576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>
                <a:solidFill>
                  <a:srgbClr val="000000"/>
                </a:solidFill>
              </a:rPr>
              <a:t>6</a:t>
            </a:r>
            <a:endParaRPr lang="ru-RU" alt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56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39352</TotalTime>
  <Words>699</Words>
  <Application>Microsoft Office PowerPoint</Application>
  <PresentationFormat>Произвольный</PresentationFormat>
  <Paragraphs>238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Изменение просроченной дебиторской и кредиторской задолженности по межтерриториальным расчетам  на 01.07.2020 по результатам сверки (млн. рублей)</vt:lpstr>
      <vt:lpstr>Изменения в отдельных территориальных фондах ОМС  по результатам сверки </vt:lpstr>
      <vt:lpstr>Погашение просроченной кредиторской задолженности по межтерриториальным расчетам на 1 июля 2020 года по результатам сверки </vt:lpstr>
      <vt:lpstr>Погашение просроченной кредиторской задолженности  территориальными фондами ОМС, образовавшейся на 01.07.2020</vt:lpstr>
      <vt:lpstr>График погашения просроченной кредиторской задолженности</vt:lpstr>
      <vt:lpstr>Непризнанная просроченная дебиторская задолженность на 1 июля 2020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Алексеев ВГ</dc:creator>
  <cp:lastModifiedBy>Соколова Ирина Васильевна</cp:lastModifiedBy>
  <cp:revision>2303</cp:revision>
  <cp:lastPrinted>2020-08-20T07:40:54Z</cp:lastPrinted>
  <dcterms:modified xsi:type="dcterms:W3CDTF">2020-08-20T07:44:03Z</dcterms:modified>
</cp:coreProperties>
</file>