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73" r:id="rId2"/>
    <p:sldId id="267" r:id="rId3"/>
    <p:sldId id="270" r:id="rId4"/>
    <p:sldId id="268" r:id="rId5"/>
    <p:sldId id="269" r:id="rId6"/>
    <p:sldId id="271" r:id="rId7"/>
    <p:sldId id="272" r:id="rId8"/>
    <p:sldId id="274" r:id="rId9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8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6983D0-B672-4739-B1DF-3E887635E54C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AAC24BB5-2A3A-4DE9-98D9-B5646E452D80}">
      <dgm:prSet phldrT="[Текст]" custT="1"/>
      <dgm:spPr>
        <a:ln>
          <a:noFill/>
        </a:ln>
      </dgm:spPr>
      <dgm:t>
        <a:bodyPr/>
        <a:lstStyle/>
        <a:p>
          <a:r>
            <a:rPr lang="ru-RU" sz="1600" b="1" i="1" dirty="0" smtClean="0"/>
            <a:t>проведение консультаций врачей-специалистов не должны превышать </a:t>
          </a:r>
        </a:p>
        <a:p>
          <a:r>
            <a:rPr lang="ru-RU" sz="1800" b="1" dirty="0" smtClean="0">
              <a:solidFill>
                <a:srgbClr val="C00000"/>
              </a:solidFill>
            </a:rPr>
            <a:t>3 рабочих дня</a:t>
          </a:r>
          <a:endParaRPr lang="ru-RU" sz="1800" b="1" dirty="0">
            <a:solidFill>
              <a:srgbClr val="C00000"/>
            </a:solidFill>
          </a:endParaRPr>
        </a:p>
      </dgm:t>
    </dgm:pt>
    <dgm:pt modelId="{97611756-40FC-43FE-8C3E-4638C5728C70}" type="parTrans" cxnId="{64C0D26C-A31B-4C84-8618-79CF0BA90C98}">
      <dgm:prSet/>
      <dgm:spPr/>
      <dgm:t>
        <a:bodyPr/>
        <a:lstStyle/>
        <a:p>
          <a:endParaRPr lang="ru-RU"/>
        </a:p>
      </dgm:t>
    </dgm:pt>
    <dgm:pt modelId="{92FAED3C-BE44-403C-B909-051FDC100A67}" type="sibTrans" cxnId="{64C0D26C-A31B-4C84-8618-79CF0BA90C98}">
      <dgm:prSet/>
      <dgm:spPr/>
      <dgm:t>
        <a:bodyPr/>
        <a:lstStyle/>
        <a:p>
          <a:endParaRPr lang="ru-RU"/>
        </a:p>
      </dgm:t>
    </dgm:pt>
    <dgm:pt modelId="{4E828119-927F-4ACF-BFF6-1BC4EE063117}">
      <dgm:prSet phldrT="[Текст]" custT="1"/>
      <dgm:spPr>
        <a:ln>
          <a:noFill/>
        </a:ln>
      </dgm:spPr>
      <dgm:t>
        <a:bodyPr/>
        <a:lstStyle/>
        <a:p>
          <a:r>
            <a:rPr lang="ru-RU" sz="1600" b="1" i="1" dirty="0" smtClean="0"/>
            <a:t>проведение диагностических исследований не должны превышать </a:t>
          </a:r>
        </a:p>
        <a:p>
          <a:r>
            <a:rPr lang="ru-RU" sz="1800" b="1" dirty="0" smtClean="0">
              <a:solidFill>
                <a:srgbClr val="C00000"/>
              </a:solidFill>
            </a:rPr>
            <a:t>7 рабочих дней</a:t>
          </a:r>
          <a:endParaRPr lang="ru-RU" sz="1800" b="1" dirty="0">
            <a:solidFill>
              <a:srgbClr val="C00000"/>
            </a:solidFill>
          </a:endParaRPr>
        </a:p>
      </dgm:t>
    </dgm:pt>
    <dgm:pt modelId="{5D62E632-FC52-4164-BA46-97A210AA9237}" type="parTrans" cxnId="{9093E471-E2A5-4AFE-95ED-D9B31883778E}">
      <dgm:prSet/>
      <dgm:spPr/>
      <dgm:t>
        <a:bodyPr/>
        <a:lstStyle/>
        <a:p>
          <a:endParaRPr lang="ru-RU"/>
        </a:p>
      </dgm:t>
    </dgm:pt>
    <dgm:pt modelId="{BC3D91E0-610D-4129-8F6C-A6CEBD08DD5D}" type="sibTrans" cxnId="{9093E471-E2A5-4AFE-95ED-D9B31883778E}">
      <dgm:prSet/>
      <dgm:spPr/>
      <dgm:t>
        <a:bodyPr/>
        <a:lstStyle/>
        <a:p>
          <a:endParaRPr lang="ru-RU"/>
        </a:p>
      </dgm:t>
    </dgm:pt>
    <dgm:pt modelId="{F9530C45-78DD-4400-B3B2-A0EDD8FFB7AA}">
      <dgm:prSet phldrT="[Текст]" custT="1"/>
      <dgm:spPr>
        <a:ln>
          <a:noFill/>
        </a:ln>
      </dgm:spPr>
      <dgm:t>
        <a:bodyPr/>
        <a:lstStyle/>
        <a:p>
          <a:r>
            <a:rPr lang="ru-RU" sz="1600" b="1" i="1" dirty="0" smtClean="0"/>
            <a:t>установление диспансерного наблюдения врача-онколога не должны превышать </a:t>
          </a:r>
          <a:r>
            <a:rPr lang="ru-RU" sz="1800" b="1" dirty="0" smtClean="0">
              <a:solidFill>
                <a:srgbClr val="C00000"/>
              </a:solidFill>
            </a:rPr>
            <a:t>3 рабочих дня </a:t>
          </a:r>
          <a:r>
            <a:rPr lang="ru-RU" sz="1600" b="1" i="1" dirty="0" smtClean="0"/>
            <a:t>с момента постановки диагноза онкологического заболевания</a:t>
          </a:r>
          <a:endParaRPr lang="ru-RU" sz="1600" b="1" i="1" dirty="0"/>
        </a:p>
      </dgm:t>
    </dgm:pt>
    <dgm:pt modelId="{AD11DFED-D832-479D-A77A-ADED23E34517}" type="parTrans" cxnId="{FD7024FD-B34D-4A11-9E0F-14DA61718E40}">
      <dgm:prSet/>
      <dgm:spPr/>
      <dgm:t>
        <a:bodyPr/>
        <a:lstStyle/>
        <a:p>
          <a:endParaRPr lang="ru-RU"/>
        </a:p>
      </dgm:t>
    </dgm:pt>
    <dgm:pt modelId="{CE344C05-1728-45D9-B53A-257019948564}" type="sibTrans" cxnId="{FD7024FD-B34D-4A11-9E0F-14DA61718E40}">
      <dgm:prSet/>
      <dgm:spPr/>
      <dgm:t>
        <a:bodyPr/>
        <a:lstStyle/>
        <a:p>
          <a:endParaRPr lang="ru-RU"/>
        </a:p>
      </dgm:t>
    </dgm:pt>
    <dgm:pt modelId="{5C662D88-5845-4690-9C6B-8BF024DA3415}" type="pres">
      <dgm:prSet presAssocID="{1B6983D0-B672-4739-B1DF-3E887635E54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515DB70-FFB6-4A39-B97F-8055356B5B8F}" type="pres">
      <dgm:prSet presAssocID="{1B6983D0-B672-4739-B1DF-3E887635E54C}" presName="Name1" presStyleCnt="0"/>
      <dgm:spPr/>
    </dgm:pt>
    <dgm:pt modelId="{FFA7010F-F275-4FAD-8D91-AF1A2562DE6F}" type="pres">
      <dgm:prSet presAssocID="{1B6983D0-B672-4739-B1DF-3E887635E54C}" presName="cycle" presStyleCnt="0"/>
      <dgm:spPr/>
    </dgm:pt>
    <dgm:pt modelId="{FC348EC9-F209-47F7-A913-BA6042A05E61}" type="pres">
      <dgm:prSet presAssocID="{1B6983D0-B672-4739-B1DF-3E887635E54C}" presName="srcNode" presStyleLbl="node1" presStyleIdx="0" presStyleCnt="3"/>
      <dgm:spPr/>
    </dgm:pt>
    <dgm:pt modelId="{97264DF1-BD70-46D2-8708-1E21D41E6BF2}" type="pres">
      <dgm:prSet presAssocID="{1B6983D0-B672-4739-B1DF-3E887635E54C}" presName="conn" presStyleLbl="parChTrans1D2" presStyleIdx="0" presStyleCnt="1"/>
      <dgm:spPr/>
      <dgm:t>
        <a:bodyPr/>
        <a:lstStyle/>
        <a:p>
          <a:endParaRPr lang="ru-RU"/>
        </a:p>
      </dgm:t>
    </dgm:pt>
    <dgm:pt modelId="{32D193BE-AA7B-4EC5-864D-AE101C3C294D}" type="pres">
      <dgm:prSet presAssocID="{1B6983D0-B672-4739-B1DF-3E887635E54C}" presName="extraNode" presStyleLbl="node1" presStyleIdx="0" presStyleCnt="3"/>
      <dgm:spPr/>
    </dgm:pt>
    <dgm:pt modelId="{6DA4DE9C-28E1-4BDE-AACA-4A134C8B113C}" type="pres">
      <dgm:prSet presAssocID="{1B6983D0-B672-4739-B1DF-3E887635E54C}" presName="dstNode" presStyleLbl="node1" presStyleIdx="0" presStyleCnt="3"/>
      <dgm:spPr/>
    </dgm:pt>
    <dgm:pt modelId="{B7DBD669-5337-4D05-8621-5BB8C98B31A8}" type="pres">
      <dgm:prSet presAssocID="{AAC24BB5-2A3A-4DE9-98D9-B5646E452D80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66D85-666D-41B7-8581-7522225E9923}" type="pres">
      <dgm:prSet presAssocID="{AAC24BB5-2A3A-4DE9-98D9-B5646E452D80}" presName="accent_1" presStyleCnt="0"/>
      <dgm:spPr/>
    </dgm:pt>
    <dgm:pt modelId="{81DF811F-88A5-4F0E-8093-B7D94A488DFB}" type="pres">
      <dgm:prSet presAssocID="{AAC24BB5-2A3A-4DE9-98D9-B5646E452D80}" presName="accentRepeatNode" presStyleLbl="solidFgAcc1" presStyleIdx="0" presStyleCnt="3"/>
      <dgm:spPr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6DFDB4A-F2C0-40C8-8189-2CE17FA3D164}" type="pres">
      <dgm:prSet presAssocID="{4E828119-927F-4ACF-BFF6-1BC4EE063117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0952C-3C1E-4FFF-A6DA-8049BD474A77}" type="pres">
      <dgm:prSet presAssocID="{4E828119-927F-4ACF-BFF6-1BC4EE063117}" presName="accent_2" presStyleCnt="0"/>
      <dgm:spPr/>
    </dgm:pt>
    <dgm:pt modelId="{8F6883B0-27A6-498E-9E64-93606EFEF12A}" type="pres">
      <dgm:prSet presAssocID="{4E828119-927F-4ACF-BFF6-1BC4EE063117}" presName="accentRepeatNode" presStyleLbl="solidFgAcc1" presStyleIdx="1" presStyleCnt="3" custScaleX="104698" custLinFactNeighborX="1932" custLinFactNeighborY="-6625"/>
      <dgm:spPr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3A2A36E-BC2F-40B9-9A91-6FC285BAFFAA}" type="pres">
      <dgm:prSet presAssocID="{F9530C45-78DD-4400-B3B2-A0EDD8FFB7A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317ED9-748F-4DF0-851A-2D210F4995F2}" type="pres">
      <dgm:prSet presAssocID="{F9530C45-78DD-4400-B3B2-A0EDD8FFB7AA}" presName="accent_3" presStyleCnt="0"/>
      <dgm:spPr/>
    </dgm:pt>
    <dgm:pt modelId="{91E30F59-6344-4714-A007-2206A690EBEF}" type="pres">
      <dgm:prSet presAssocID="{F9530C45-78DD-4400-B3B2-A0EDD8FFB7AA}" presName="accentRepeatNode" presStyleLbl="solidFgAcc1" presStyleIdx="2" presStyleCnt="3" custLinFactNeighborX="9080" custLinFactNeighborY="6937"/>
      <dgm:spPr>
        <a:blipFill rotWithShape="0">
          <a:blip xmlns:r="http://schemas.openxmlformats.org/officeDocument/2006/relationships" r:embed="rId3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4C0D26C-A31B-4C84-8618-79CF0BA90C98}" srcId="{1B6983D0-B672-4739-B1DF-3E887635E54C}" destId="{AAC24BB5-2A3A-4DE9-98D9-B5646E452D80}" srcOrd="0" destOrd="0" parTransId="{97611756-40FC-43FE-8C3E-4638C5728C70}" sibTransId="{92FAED3C-BE44-403C-B909-051FDC100A67}"/>
    <dgm:cxn modelId="{D587E622-4748-4D2F-ABAD-F0BF47E4A49A}" type="presOf" srcId="{F9530C45-78DD-4400-B3B2-A0EDD8FFB7AA}" destId="{33A2A36E-BC2F-40B9-9A91-6FC285BAFFAA}" srcOrd="0" destOrd="0" presId="urn:microsoft.com/office/officeart/2008/layout/VerticalCurvedList"/>
    <dgm:cxn modelId="{F0351E40-FF34-4839-987A-590C93C2E413}" type="presOf" srcId="{92FAED3C-BE44-403C-B909-051FDC100A67}" destId="{97264DF1-BD70-46D2-8708-1E21D41E6BF2}" srcOrd="0" destOrd="0" presId="urn:microsoft.com/office/officeart/2008/layout/VerticalCurvedList"/>
    <dgm:cxn modelId="{D4752AD6-F270-4FA2-909D-C874F6FA59F0}" type="presOf" srcId="{4E828119-927F-4ACF-BFF6-1BC4EE063117}" destId="{96DFDB4A-F2C0-40C8-8189-2CE17FA3D164}" srcOrd="0" destOrd="0" presId="urn:microsoft.com/office/officeart/2008/layout/VerticalCurvedList"/>
    <dgm:cxn modelId="{FD7024FD-B34D-4A11-9E0F-14DA61718E40}" srcId="{1B6983D0-B672-4739-B1DF-3E887635E54C}" destId="{F9530C45-78DD-4400-B3B2-A0EDD8FFB7AA}" srcOrd="2" destOrd="0" parTransId="{AD11DFED-D832-479D-A77A-ADED23E34517}" sibTransId="{CE344C05-1728-45D9-B53A-257019948564}"/>
    <dgm:cxn modelId="{086D4026-2CF0-4DDD-B938-C5EAEAA76266}" type="presOf" srcId="{AAC24BB5-2A3A-4DE9-98D9-B5646E452D80}" destId="{B7DBD669-5337-4D05-8621-5BB8C98B31A8}" srcOrd="0" destOrd="0" presId="urn:microsoft.com/office/officeart/2008/layout/VerticalCurvedList"/>
    <dgm:cxn modelId="{331F87C6-2FF0-4744-B7D9-8937DF528A5A}" type="presOf" srcId="{1B6983D0-B672-4739-B1DF-3E887635E54C}" destId="{5C662D88-5845-4690-9C6B-8BF024DA3415}" srcOrd="0" destOrd="0" presId="urn:microsoft.com/office/officeart/2008/layout/VerticalCurvedList"/>
    <dgm:cxn modelId="{9093E471-E2A5-4AFE-95ED-D9B31883778E}" srcId="{1B6983D0-B672-4739-B1DF-3E887635E54C}" destId="{4E828119-927F-4ACF-BFF6-1BC4EE063117}" srcOrd="1" destOrd="0" parTransId="{5D62E632-FC52-4164-BA46-97A210AA9237}" sibTransId="{BC3D91E0-610D-4129-8F6C-A6CEBD08DD5D}"/>
    <dgm:cxn modelId="{1C6367D7-D62D-474A-B7A3-1EFF01B4A740}" type="presParOf" srcId="{5C662D88-5845-4690-9C6B-8BF024DA3415}" destId="{3515DB70-FFB6-4A39-B97F-8055356B5B8F}" srcOrd="0" destOrd="0" presId="urn:microsoft.com/office/officeart/2008/layout/VerticalCurvedList"/>
    <dgm:cxn modelId="{927E8B1C-7690-41E0-AFD8-4302C8057176}" type="presParOf" srcId="{3515DB70-FFB6-4A39-B97F-8055356B5B8F}" destId="{FFA7010F-F275-4FAD-8D91-AF1A2562DE6F}" srcOrd="0" destOrd="0" presId="urn:microsoft.com/office/officeart/2008/layout/VerticalCurvedList"/>
    <dgm:cxn modelId="{7BD8EEC9-E44A-4B80-873A-7F9CF47CEB5E}" type="presParOf" srcId="{FFA7010F-F275-4FAD-8D91-AF1A2562DE6F}" destId="{FC348EC9-F209-47F7-A913-BA6042A05E61}" srcOrd="0" destOrd="0" presId="urn:microsoft.com/office/officeart/2008/layout/VerticalCurvedList"/>
    <dgm:cxn modelId="{603EA1E2-88FF-460D-B00C-9DC20B826924}" type="presParOf" srcId="{FFA7010F-F275-4FAD-8D91-AF1A2562DE6F}" destId="{97264DF1-BD70-46D2-8708-1E21D41E6BF2}" srcOrd="1" destOrd="0" presId="urn:microsoft.com/office/officeart/2008/layout/VerticalCurvedList"/>
    <dgm:cxn modelId="{5D830A5A-30DC-4BAF-AC9E-CDC79DA01B97}" type="presParOf" srcId="{FFA7010F-F275-4FAD-8D91-AF1A2562DE6F}" destId="{32D193BE-AA7B-4EC5-864D-AE101C3C294D}" srcOrd="2" destOrd="0" presId="urn:microsoft.com/office/officeart/2008/layout/VerticalCurvedList"/>
    <dgm:cxn modelId="{9E286C1F-DCB5-45F3-B9D1-7B930FD5F97D}" type="presParOf" srcId="{FFA7010F-F275-4FAD-8D91-AF1A2562DE6F}" destId="{6DA4DE9C-28E1-4BDE-AACA-4A134C8B113C}" srcOrd="3" destOrd="0" presId="urn:microsoft.com/office/officeart/2008/layout/VerticalCurvedList"/>
    <dgm:cxn modelId="{F2041A59-D968-4C44-8762-C8700B4BCBCB}" type="presParOf" srcId="{3515DB70-FFB6-4A39-B97F-8055356B5B8F}" destId="{B7DBD669-5337-4D05-8621-5BB8C98B31A8}" srcOrd="1" destOrd="0" presId="urn:microsoft.com/office/officeart/2008/layout/VerticalCurvedList"/>
    <dgm:cxn modelId="{835D639B-EC27-4E7F-9DEE-037DE4F6A36D}" type="presParOf" srcId="{3515DB70-FFB6-4A39-B97F-8055356B5B8F}" destId="{2A666D85-666D-41B7-8581-7522225E9923}" srcOrd="2" destOrd="0" presId="urn:microsoft.com/office/officeart/2008/layout/VerticalCurvedList"/>
    <dgm:cxn modelId="{4CEE7EF0-AB56-4A31-BF6D-217B64CF0FEF}" type="presParOf" srcId="{2A666D85-666D-41B7-8581-7522225E9923}" destId="{81DF811F-88A5-4F0E-8093-B7D94A488DFB}" srcOrd="0" destOrd="0" presId="urn:microsoft.com/office/officeart/2008/layout/VerticalCurvedList"/>
    <dgm:cxn modelId="{F67EE473-DF17-4CA5-A393-B387AC0F37BC}" type="presParOf" srcId="{3515DB70-FFB6-4A39-B97F-8055356B5B8F}" destId="{96DFDB4A-F2C0-40C8-8189-2CE17FA3D164}" srcOrd="3" destOrd="0" presId="urn:microsoft.com/office/officeart/2008/layout/VerticalCurvedList"/>
    <dgm:cxn modelId="{85D89196-CD1C-4A7D-BA1B-3A2FA988B5DD}" type="presParOf" srcId="{3515DB70-FFB6-4A39-B97F-8055356B5B8F}" destId="{2C20952C-3C1E-4FFF-A6DA-8049BD474A77}" srcOrd="4" destOrd="0" presId="urn:microsoft.com/office/officeart/2008/layout/VerticalCurvedList"/>
    <dgm:cxn modelId="{21199552-3E6B-4983-ADD8-22FD2516C93F}" type="presParOf" srcId="{2C20952C-3C1E-4FFF-A6DA-8049BD474A77}" destId="{8F6883B0-27A6-498E-9E64-93606EFEF12A}" srcOrd="0" destOrd="0" presId="urn:microsoft.com/office/officeart/2008/layout/VerticalCurvedList"/>
    <dgm:cxn modelId="{BBAB776E-7C13-4BB4-8F17-EF4DB111D6C1}" type="presParOf" srcId="{3515DB70-FFB6-4A39-B97F-8055356B5B8F}" destId="{33A2A36E-BC2F-40B9-9A91-6FC285BAFFAA}" srcOrd="5" destOrd="0" presId="urn:microsoft.com/office/officeart/2008/layout/VerticalCurvedList"/>
    <dgm:cxn modelId="{E96D4612-B3A9-4B56-B58E-261CC1385366}" type="presParOf" srcId="{3515DB70-FFB6-4A39-B97F-8055356B5B8F}" destId="{9B317ED9-748F-4DF0-851A-2D210F4995F2}" srcOrd="6" destOrd="0" presId="urn:microsoft.com/office/officeart/2008/layout/VerticalCurvedList"/>
    <dgm:cxn modelId="{A3ADA52C-B9C6-4230-87C2-76161519E9E1}" type="presParOf" srcId="{9B317ED9-748F-4DF0-851A-2D210F4995F2}" destId="{91E30F59-6344-4714-A007-2206A690EBE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264DF1-BD70-46D2-8708-1E21D41E6BF2}">
      <dsp:nvSpPr>
        <dsp:cNvPr id="0" name=""/>
        <dsp:cNvSpPr/>
      </dsp:nvSpPr>
      <dsp:spPr>
        <a:xfrm>
          <a:off x="-4453933" y="-683063"/>
          <a:ext cx="5306028" cy="5306028"/>
        </a:xfrm>
        <a:prstGeom prst="blockArc">
          <a:avLst>
            <a:gd name="adj1" fmla="val 18900000"/>
            <a:gd name="adj2" fmla="val 2700000"/>
            <a:gd name="adj3" fmla="val 407"/>
          </a:avLst>
        </a:prstGeom>
        <a:noFill/>
        <a:ln w="254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DBD669-5337-4D05-8621-5BB8C98B31A8}">
      <dsp:nvSpPr>
        <dsp:cNvPr id="0" name=""/>
        <dsp:cNvSpPr/>
      </dsp:nvSpPr>
      <dsp:spPr>
        <a:xfrm>
          <a:off x="548002" y="393990"/>
          <a:ext cx="7465532" cy="787980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545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проведение консультаций врачей-специалистов не должны превышать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3 рабочих дня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548002" y="393990"/>
        <a:ext cx="7465532" cy="787980"/>
      </dsp:txXfrm>
    </dsp:sp>
    <dsp:sp modelId="{81DF811F-88A5-4F0E-8093-B7D94A488DFB}">
      <dsp:nvSpPr>
        <dsp:cNvPr id="0" name=""/>
        <dsp:cNvSpPr/>
      </dsp:nvSpPr>
      <dsp:spPr>
        <a:xfrm>
          <a:off x="55514" y="295492"/>
          <a:ext cx="984975" cy="984975"/>
        </a:xfrm>
        <a:prstGeom prst="ellipse">
          <a:avLst/>
        </a:prstGeom>
        <a:blipFill rotWithShape="0">
          <a:blip xmlns:r="http://schemas.openxmlformats.org/officeDocument/2006/relationships" r:embed="rId1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6DFDB4A-F2C0-40C8-8189-2CE17FA3D164}">
      <dsp:nvSpPr>
        <dsp:cNvPr id="0" name=""/>
        <dsp:cNvSpPr/>
      </dsp:nvSpPr>
      <dsp:spPr>
        <a:xfrm>
          <a:off x="834433" y="1575960"/>
          <a:ext cx="7179102" cy="787980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7936"/>
                <a:satOff val="-2012"/>
                <a:lumOff val="1284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545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проведение диагностических исследований не должны превышать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7 рабочих дней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834433" y="1575960"/>
        <a:ext cx="7179102" cy="787980"/>
      </dsp:txXfrm>
    </dsp:sp>
    <dsp:sp modelId="{8F6883B0-27A6-498E-9E64-93606EFEF12A}">
      <dsp:nvSpPr>
        <dsp:cNvPr id="0" name=""/>
        <dsp:cNvSpPr/>
      </dsp:nvSpPr>
      <dsp:spPr>
        <a:xfrm>
          <a:off x="337838" y="1412208"/>
          <a:ext cx="1031249" cy="984975"/>
        </a:xfrm>
        <a:prstGeom prst="ellipse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2">
              <a:shade val="80000"/>
              <a:hueOff val="-17936"/>
              <a:satOff val="-2012"/>
              <a:lumOff val="1284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3A2A36E-BC2F-40B9-9A91-6FC285BAFFAA}">
      <dsp:nvSpPr>
        <dsp:cNvPr id="0" name=""/>
        <dsp:cNvSpPr/>
      </dsp:nvSpPr>
      <dsp:spPr>
        <a:xfrm>
          <a:off x="548002" y="2757931"/>
          <a:ext cx="7465532" cy="787980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35872"/>
                <a:satOff val="-4024"/>
                <a:lumOff val="2568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545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/>
            <a:t>установление диспансерного наблюдения врача-онколога не должны превышать </a:t>
          </a:r>
          <a:r>
            <a:rPr lang="ru-RU" sz="1800" b="1" kern="1200" dirty="0" smtClean="0">
              <a:solidFill>
                <a:srgbClr val="C00000"/>
              </a:solidFill>
            </a:rPr>
            <a:t>3 рабочих дня </a:t>
          </a:r>
          <a:r>
            <a:rPr lang="ru-RU" sz="1600" b="1" i="1" kern="1200" dirty="0" smtClean="0"/>
            <a:t>с момента постановки диагноза онкологического заболевания</a:t>
          </a:r>
          <a:endParaRPr lang="ru-RU" sz="1600" b="1" i="1" kern="1200" dirty="0"/>
        </a:p>
      </dsp:txBody>
      <dsp:txXfrm>
        <a:off x="548002" y="2757931"/>
        <a:ext cx="7465532" cy="787980"/>
      </dsp:txXfrm>
    </dsp:sp>
    <dsp:sp modelId="{91E30F59-6344-4714-A007-2206A690EBEF}">
      <dsp:nvSpPr>
        <dsp:cNvPr id="0" name=""/>
        <dsp:cNvSpPr/>
      </dsp:nvSpPr>
      <dsp:spPr>
        <a:xfrm>
          <a:off x="144950" y="2727761"/>
          <a:ext cx="984975" cy="984975"/>
        </a:xfrm>
        <a:prstGeom prst="ellipse">
          <a:avLst/>
        </a:prstGeom>
        <a:blipFill rotWithShape="0">
          <a:blip xmlns:r="http://schemas.openxmlformats.org/officeDocument/2006/relationships" r:embed="rId3">
            <a:duotone>
              <a:schemeClr val="lt1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 w="9525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0C36B-D463-4407-A0A4-2BA62D16AF67}" type="datetimeFigureOut">
              <a:rPr lang="ru-RU" smtClean="0"/>
              <a:t>19.08.2020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EBD7-3A84-4773-8789-BB0D121516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53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8306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>
          <a:xfrm>
            <a:off x="3849693" y="9428165"/>
            <a:ext cx="2946400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8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>
          <a:xfrm>
            <a:off x="3849693" y="9428165"/>
            <a:ext cx="2946400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84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>
          <a:xfrm>
            <a:off x="3849693" y="9428165"/>
            <a:ext cx="2946400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84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>
          <a:xfrm>
            <a:off x="3849693" y="9428165"/>
            <a:ext cx="2946400" cy="496888"/>
          </a:xfrm>
          <a:prstGeom prst="rect">
            <a:avLst/>
          </a:prstGeom>
        </p:spPr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ru-RU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908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22.07.2020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8B7473-38B7-48D6-8078-87ECC21F3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327" b="13367"/>
          <a:stretch/>
        </p:blipFill>
        <p:spPr>
          <a:xfrm>
            <a:off x="4816213" y="1"/>
            <a:ext cx="4327788" cy="5143500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6633FA32-22DE-484E-B92A-EEB70ED3E1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473230"/>
              </p:ext>
            </p:extLst>
          </p:nvPr>
        </p:nvGraphicFramePr>
        <p:xfrm>
          <a:off x="0" y="2"/>
          <a:ext cx="9144000" cy="5192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orelDRAW" r:id="rId4" imgW="6123240" imgH="3456360" progId="CorelDraw.Graphic.17">
                  <p:embed/>
                </p:oleObj>
              </mc:Choice>
              <mc:Fallback>
                <p:oleObj name="CorelDRAW" r:id="rId4" imgW="6123240" imgH="345636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2"/>
                        <a:ext cx="9144000" cy="5192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3BC4314-8A0F-442A-B33A-0B2A8C20BF10}"/>
              </a:ext>
            </a:extLst>
          </p:cNvPr>
          <p:cNvSpPr/>
          <p:nvPr/>
        </p:nvSpPr>
        <p:spPr>
          <a:xfrm>
            <a:off x="1112950" y="529010"/>
            <a:ext cx="424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ФЕДЕРАЛЬНЫЙ ФОНД ОБЯЗАТЕЛЬНОГО МЕДИЦИНСКОГО СТРАХОВАНИЯ</a:t>
            </a:r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7B87E01F-AFC5-4225-A620-5D151749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69"/>
          <a:stretch/>
        </p:blipFill>
        <p:spPr bwMode="auto">
          <a:xfrm>
            <a:off x="528004" y="559787"/>
            <a:ext cx="458529" cy="46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7">
            <a:extLst>
              <a:ext uri="{FF2B5EF4-FFF2-40B4-BE49-F238E27FC236}">
                <a16:creationId xmlns:a16="http://schemas.microsoft.com/office/drawing/2014/main" xmlns="" id="{3E4EC2C7-2487-4E2F-A228-949895C34120}"/>
              </a:ext>
            </a:extLst>
          </p:cNvPr>
          <p:cNvSpPr/>
          <p:nvPr/>
        </p:nvSpPr>
        <p:spPr>
          <a:xfrm>
            <a:off x="2356151" y="3256469"/>
            <a:ext cx="4283969" cy="1055608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AC3BFD6-1F3C-4FB6-97C3-C099DC925BCF}"/>
              </a:ext>
            </a:extLst>
          </p:cNvPr>
          <p:cNvSpPr/>
          <p:nvPr/>
        </p:nvSpPr>
        <p:spPr>
          <a:xfrm>
            <a:off x="373874" y="3898082"/>
            <a:ext cx="5198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ЦАРЕВА ОЛЬГА ВЛАДИМИРОВНА</a:t>
            </a:r>
          </a:p>
          <a:p>
            <a:pPr algn="just"/>
            <a:r>
              <a:rPr lang="ru-RU" sz="12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Начальник Управления модернизации системы ОМС</a:t>
            </a:r>
            <a:endParaRPr lang="ru-RU" sz="1200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A12C5096-F8AB-4A33-86BD-E1B3685CF416}"/>
              </a:ext>
            </a:extLst>
          </p:cNvPr>
          <p:cNvCxnSpPr>
            <a:cxnSpLocks/>
          </p:cNvCxnSpPr>
          <p:nvPr/>
        </p:nvCxnSpPr>
        <p:spPr>
          <a:xfrm>
            <a:off x="453560" y="3596320"/>
            <a:ext cx="2519607" cy="0"/>
          </a:xfrm>
          <a:prstGeom prst="line">
            <a:avLst/>
          </a:prstGeom>
          <a:ln w="19050">
            <a:solidFill>
              <a:srgbClr val="EF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23528" y="1753528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Использование средств иных межбюджетных </a:t>
            </a:r>
          </a:p>
          <a:p>
            <a:r>
              <a:rPr lang="ru-RU" dirty="0"/>
              <a:t>трансфертов на финансовое обеспечение осуществления денежных выплат </a:t>
            </a:r>
          </a:p>
          <a:p>
            <a:r>
              <a:rPr lang="ru-RU" dirty="0"/>
              <a:t>стимулирующего характера медицинским работникам за выявление </a:t>
            </a:r>
          </a:p>
          <a:p>
            <a:r>
              <a:rPr lang="ru-RU" dirty="0"/>
              <a:t>онкологических заболеваний</a:t>
            </a:r>
          </a:p>
        </p:txBody>
      </p:sp>
    </p:spTree>
    <p:extLst>
      <p:ext uri="{BB962C8B-B14F-4D97-AF65-F5344CB8AC3E}">
        <p14:creationId xmlns:p14="http://schemas.microsoft.com/office/powerpoint/2010/main" val="69158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79512" y="915566"/>
            <a:ext cx="8737777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877" y="195486"/>
            <a:ext cx="7238435" cy="57606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У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словия использования средств медицинской организацией, полученных из бюджета территориального фонда обязательного медицинского страхования</a:t>
            </a:r>
            <a:endParaRPr lang="ru-RU" sz="1600" b="1" i="1" kern="0" dirty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61" y="1105756"/>
            <a:ext cx="8775411" cy="292388"/>
          </a:xfrm>
          <a:prstGeom prst="rect">
            <a:avLst/>
          </a:prstGeom>
          <a:solidFill>
            <a:srgbClr val="FCCCCC"/>
          </a:solidFill>
          <a:ln w="127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 smtClean="0">
                <a:solidFill>
                  <a:prstClr val="black"/>
                </a:solidFill>
              </a:rPr>
              <a:t>1. Наличие у медицинской организации соответствующей лицензии на осуществлении медицинской деятельности</a:t>
            </a: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61" y="1563638"/>
            <a:ext cx="8775411" cy="492443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>
                <a:solidFill>
                  <a:prstClr val="black"/>
                </a:solidFill>
              </a:rPr>
              <a:t>2</a:t>
            </a:r>
            <a:r>
              <a:rPr lang="ru-RU" sz="1300" b="1" kern="0" dirty="0" smtClean="0">
                <a:solidFill>
                  <a:prstClr val="black"/>
                </a:solidFill>
              </a:rPr>
              <a:t>. Участие медицинской организации в оказании медицинской помощи в рамках реализации территориальной программы обязательного медицинского страхования на текущий год</a:t>
            </a: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61" y="2211710"/>
            <a:ext cx="8775411" cy="1107996"/>
          </a:xfrm>
          <a:prstGeom prst="rect">
            <a:avLst/>
          </a:prstGeom>
          <a:solidFill>
            <a:srgbClr val="FBC5C5"/>
          </a:solidFill>
          <a:ln w="127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Включение медицинской организации в </a:t>
            </a:r>
            <a:r>
              <a:rPr lang="ru-RU" sz="1400" b="1" kern="0" dirty="0" smtClean="0">
                <a:solidFill>
                  <a:srgbClr val="C00000"/>
                </a:solidFill>
              </a:rPr>
              <a:t>перечень медицинских организаций</a:t>
            </a:r>
            <a:r>
              <a:rPr lang="ru-RU" sz="13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в которых проводятся профилактические медицинские осмотры и диспансеризация, диагностические инструментальные и (или) лабораторные исследования, диспансерное наблюдение  за пациентом с онкологическим заболеванием, утвержденный органом исполнительной власти субъекта Российской Федерации, уполномоченным высшем исполнительным органом государственной власти субъекта Российской Федерации</a:t>
            </a: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61" y="3435846"/>
            <a:ext cx="8775411" cy="69249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 smtClean="0">
                <a:solidFill>
                  <a:prstClr val="black"/>
                </a:solidFill>
              </a:rPr>
              <a:t>4. Соблюдение установленных в программе государственных гарантий бесплатного оказания гражданам медицинской помощи на соответствующий год  и плановый период сроков ожидания медицинской помощи в случае подозрения на онкологическое заболевание </a:t>
            </a: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61" y="4299942"/>
            <a:ext cx="8775411" cy="492443"/>
          </a:xfrm>
          <a:prstGeom prst="rect">
            <a:avLst/>
          </a:prstGeom>
          <a:solidFill>
            <a:srgbClr val="FCCCCC"/>
          </a:solidFill>
          <a:ln w="127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300" b="1" kern="0" dirty="0">
                <a:solidFill>
                  <a:prstClr val="black"/>
                </a:solidFill>
              </a:rPr>
              <a:t>5</a:t>
            </a:r>
            <a:r>
              <a:rPr lang="ru-RU" sz="1300" b="1" kern="0" dirty="0" smtClean="0">
                <a:solidFill>
                  <a:prstClr val="black"/>
                </a:solidFill>
              </a:rPr>
              <a:t>. Наличие соглашения территориального фонда и медицинской организации о софинансировании расходов на осуществление денежных выплат</a:t>
            </a:r>
            <a:endParaRPr kumimoji="0" lang="ru-RU" sz="13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7460280" y="-2650"/>
            <a:ext cx="1701579" cy="774200"/>
          </a:xfrm>
          <a:prstGeom prst="flowChartDocument">
            <a:avLst/>
          </a:prstGeom>
          <a:solidFill>
            <a:srgbClr val="FD63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3" name="Овал 2"/>
          <p:cNvSpPr/>
          <p:nvPr/>
        </p:nvSpPr>
        <p:spPr>
          <a:xfrm>
            <a:off x="5265" y="2211710"/>
            <a:ext cx="325666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amamosueva\Desktop\file.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40962" y="2859782"/>
            <a:ext cx="539550" cy="56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1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7182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/>
          <p:nvPr/>
        </p:nvSpPr>
        <p:spPr>
          <a:xfrm>
            <a:off x="1518008" y="1779662"/>
            <a:ext cx="183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23528" y="1790695"/>
            <a:ext cx="345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1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686" y="3404370"/>
            <a:ext cx="2588405" cy="980425"/>
          </a:xfrm>
          <a:prstGeom prst="roundRect">
            <a:avLst/>
          </a:prstGeom>
          <a:solidFill>
            <a:srgbClr val="D3D3D3"/>
          </a:solidFill>
          <a:ln>
            <a:solidFill>
              <a:srgbClr val="8E8E8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cs typeface="Times New Roman" panose="02020603050405020304" pitchFamily="18" charset="0"/>
              </a:rPr>
              <a:t>Медицинская организация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65285" y="3350992"/>
            <a:ext cx="2010193" cy="1020957"/>
          </a:xfrm>
          <a:prstGeom prst="rect">
            <a:avLst/>
          </a:prstGeom>
          <a:solidFill>
            <a:srgbClr val="FCCCCC"/>
          </a:soli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cs typeface="Times New Roman" panose="02020603050405020304" pitchFamily="18" charset="0"/>
              </a:rPr>
              <a:t>Федеральный фонд обязательного медицинского </a:t>
            </a:r>
            <a:r>
              <a:rPr lang="ru-RU" sz="16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страхования </a:t>
            </a:r>
            <a:endParaRPr lang="ru-RU" sz="16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755576" y="1823587"/>
            <a:ext cx="6046" cy="152947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-341644" y="2338626"/>
            <a:ext cx="1548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Реестр счета 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5</a:t>
            </a:r>
            <a:r>
              <a:rPr lang="ru-RU" sz="1200" b="1" dirty="0">
                <a:cs typeface="Times New Roman" panose="02020603050405020304" pitchFamily="18" charset="0"/>
              </a:rPr>
              <a:t> раб. дней месяца след. за отчетным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835696" y="1815569"/>
            <a:ext cx="0" cy="15374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6200000">
            <a:off x="457956" y="2144204"/>
            <a:ext cx="1704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Сведения</a:t>
            </a:r>
            <a:r>
              <a:rPr lang="ru-RU" sz="1200" b="1" i="1" dirty="0">
                <a:cs typeface="Times New Roman" panose="02020603050405020304" pitchFamily="18" charset="0"/>
              </a:rPr>
              <a:t> </a:t>
            </a:r>
            <a:r>
              <a:rPr lang="ru-RU" sz="1200" b="1" dirty="0">
                <a:cs typeface="Times New Roman" panose="02020603050405020304" pitchFamily="18" charset="0"/>
              </a:rPr>
              <a:t>* 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cs typeface="Times New Roman" panose="02020603050405020304" pitchFamily="18" charset="0"/>
              </a:rPr>
              <a:t>числа месяца след. за отчетным (декабрь 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20 января</a:t>
            </a:r>
            <a:r>
              <a:rPr lang="ru-RU" sz="1200" b="1" dirty="0">
                <a:cs typeface="Times New Roman" panose="02020603050405020304" pitchFamily="18" charset="0"/>
              </a:rPr>
              <a:t>) 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V="1">
            <a:off x="2699792" y="1790697"/>
            <a:ext cx="0" cy="15623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16200000">
            <a:off x="1374175" y="2449826"/>
            <a:ext cx="16320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Доработка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3</a:t>
            </a:r>
            <a:r>
              <a:rPr lang="ru-RU" sz="1200" b="1" dirty="0"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cs typeface="Times New Roman" panose="02020603050405020304" pitchFamily="18" charset="0"/>
              </a:rPr>
              <a:t>раб. дня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75635" y="795926"/>
            <a:ext cx="3831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Сведения 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cs typeface="Times New Roman" panose="02020603050405020304" pitchFamily="18" charset="0"/>
              </a:rPr>
              <a:t> числа месяца </a:t>
            </a:r>
            <a:r>
              <a:rPr lang="ru-RU" sz="1200" b="1" dirty="0" smtClean="0">
                <a:cs typeface="Times New Roman" panose="02020603050405020304" pitchFamily="18" charset="0"/>
              </a:rPr>
              <a:t>след. за </a:t>
            </a:r>
            <a:r>
              <a:rPr lang="ru-RU" sz="1200" b="1" dirty="0">
                <a:cs typeface="Times New Roman" panose="02020603050405020304" pitchFamily="18" charset="0"/>
              </a:rPr>
              <a:t>отчетным </a:t>
            </a:r>
            <a:endParaRPr lang="ru-RU" sz="1200" b="1" dirty="0" smtClean="0"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cs typeface="Times New Roman" panose="02020603050405020304" pitchFamily="18" charset="0"/>
              </a:rPr>
              <a:t>(</a:t>
            </a:r>
            <a:r>
              <a:rPr lang="ru-RU" sz="1200" b="1" dirty="0">
                <a:cs typeface="Times New Roman" panose="02020603050405020304" pitchFamily="18" charset="0"/>
              </a:rPr>
              <a:t>за декабрь 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25 января</a:t>
            </a:r>
            <a:r>
              <a:rPr lang="ru-RU" sz="1200" b="1" dirty="0"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2" name="TextBox 41"/>
          <p:cNvSpPr txBox="1"/>
          <p:nvPr/>
        </p:nvSpPr>
        <p:spPr>
          <a:xfrm rot="16200000">
            <a:off x="2190335" y="2145057"/>
            <a:ext cx="2102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Сведения 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cs typeface="Times New Roman" panose="02020603050405020304" pitchFamily="18" charset="0"/>
              </a:rPr>
              <a:t> числа месяца след. за отчетным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54921" y="4304170"/>
            <a:ext cx="75225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r>
              <a:rPr lang="ru-RU" sz="1200" b="1" dirty="0">
                <a:cs typeface="Times New Roman" panose="02020603050405020304" pitchFamily="18" charset="0"/>
              </a:rPr>
              <a:t>1) соответствующие по срокам, установленным в ПГГ</a:t>
            </a:r>
          </a:p>
          <a:p>
            <a:r>
              <a:rPr lang="ru-RU" sz="1200" b="1" dirty="0">
                <a:cs typeface="Times New Roman" panose="02020603050405020304" pitchFamily="18" charset="0"/>
              </a:rPr>
              <a:t>2) не соответствующие по срокам, установленным в ПГГ</a:t>
            </a:r>
          </a:p>
          <a:p>
            <a:r>
              <a:rPr lang="ru-RU" sz="1200" b="1" dirty="0">
                <a:cs typeface="Times New Roman" panose="02020603050405020304" pitchFamily="18" charset="0"/>
              </a:rPr>
              <a:t>3) отказ (например техническая ошибка</a:t>
            </a:r>
            <a:r>
              <a:rPr lang="ru-RU" sz="1200" b="1" dirty="0" smtClean="0">
                <a:cs typeface="Times New Roman" panose="02020603050405020304" pitchFamily="18" charset="0"/>
              </a:rPr>
              <a:t>)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6817057" y="1878882"/>
            <a:ext cx="13648" cy="14129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835506" y="2156884"/>
            <a:ext cx="2561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Сведения в форме электронного документа до </a:t>
            </a:r>
            <a:r>
              <a:rPr lang="ru-RU" sz="1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cs typeface="Times New Roman" panose="02020603050405020304" pitchFamily="18" charset="0"/>
              </a:rPr>
              <a:t> </a:t>
            </a:r>
            <a:r>
              <a:rPr lang="ru-RU" sz="1200" b="1" dirty="0">
                <a:cs typeface="Times New Roman" panose="02020603050405020304" pitchFamily="18" charset="0"/>
              </a:rPr>
              <a:t>числа месяца след. за отчетным (за декабрь </a:t>
            </a:r>
            <a:endParaRPr lang="ru-RU" sz="1200" b="1" dirty="0" smtClean="0"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cs typeface="Times New Roman" panose="02020603050405020304" pitchFamily="18" charset="0"/>
              </a:rPr>
              <a:t>до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5 февраля</a:t>
            </a:r>
            <a:r>
              <a:rPr lang="ru-RU" sz="1200" b="1" dirty="0"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6" name="TextBox 45"/>
          <p:cNvSpPr txBox="1"/>
          <p:nvPr/>
        </p:nvSpPr>
        <p:spPr>
          <a:xfrm rot="19866824">
            <a:off x="3674983" y="2083006"/>
            <a:ext cx="2018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cs typeface="Times New Roman" panose="02020603050405020304" pitchFamily="18" charset="0"/>
              </a:rPr>
              <a:t>Перечисление средств в течение </a:t>
            </a:r>
            <a:r>
              <a:rPr lang="ru-RU" sz="1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cs typeface="Times New Roman" panose="02020603050405020304" pitchFamily="18" charset="0"/>
              </a:rPr>
              <a:t> рабочих дней со дня поступления Заявки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 flipH="1">
            <a:off x="3267610" y="1707815"/>
            <a:ext cx="3248606" cy="187204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 rot="19788164">
            <a:off x="4072478" y="2841868"/>
            <a:ext cx="2144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cs typeface="Times New Roman" panose="02020603050405020304" pitchFamily="18" charset="0"/>
              </a:rPr>
              <a:t>Заявка </a:t>
            </a:r>
            <a:r>
              <a:rPr lang="ru-RU" sz="1200" b="1" dirty="0">
                <a:solidFill>
                  <a:srgbClr val="C00000"/>
                </a:solidFill>
                <a:cs typeface="Times New Roman" panose="02020603050405020304" pitchFamily="18" charset="0"/>
              </a:rPr>
              <a:t>3</a:t>
            </a:r>
            <a:r>
              <a:rPr lang="ru-RU" sz="1200" b="1" dirty="0">
                <a:cs typeface="Times New Roman" panose="02020603050405020304" pitchFamily="18" charset="0"/>
              </a:rPr>
              <a:t> рабочих дня со дня получения Сведений от СМО </a:t>
            </a:r>
            <a:r>
              <a:rPr lang="ru-RU" sz="1200" b="1" dirty="0" smtClean="0">
                <a:cs typeface="Times New Roman" panose="02020603050405020304" pitchFamily="18" charset="0"/>
              </a:rPr>
              <a:t>(</a:t>
            </a:r>
            <a:r>
              <a:rPr lang="ru-RU" sz="1200" b="1" i="1" dirty="0" smtClean="0">
                <a:cs typeface="Times New Roman" panose="02020603050405020304" pitchFamily="18" charset="0"/>
              </a:rPr>
              <a:t>в случае отказа 5 раб. Дней на доработку</a:t>
            </a:r>
            <a:r>
              <a:rPr lang="ru-RU" sz="1200" b="1" dirty="0" smtClean="0">
                <a:cs typeface="Times New Roman" panose="02020603050405020304" pitchFamily="18" charset="0"/>
              </a:rPr>
              <a:t>)</a:t>
            </a:r>
            <a:endParaRPr lang="ru-RU" sz="1200" b="1" dirty="0">
              <a:cs typeface="Times New Roman" panose="02020603050405020304" pitchFamily="18" charset="0"/>
            </a:endParaRPr>
          </a:p>
        </p:txBody>
      </p:sp>
      <p:cxnSp>
        <p:nvCxnSpPr>
          <p:cNvPr id="63" name="Прямая со стрелкой 62"/>
          <p:cNvCxnSpPr/>
          <p:nvPr/>
        </p:nvCxnSpPr>
        <p:spPr>
          <a:xfrm flipV="1">
            <a:off x="3412617" y="1887737"/>
            <a:ext cx="3261004" cy="186982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97749" y="33549"/>
            <a:ext cx="86262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Алгоритм реализации осуществления стимулирующих выплат </a:t>
            </a:r>
            <a:endParaRPr lang="ru-RU" sz="1600" b="1" i="1" kern="0" dirty="0" smtClean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defRPr/>
            </a:pP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медицинским работникам (приказ </a:t>
            </a: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Минздрава России от 07.07.2020 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№ 682н</a:t>
            </a: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>
            <a:off x="290762" y="699542"/>
            <a:ext cx="853324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Соединительная линия уступом 82"/>
          <p:cNvCxnSpPr/>
          <p:nvPr/>
        </p:nvCxnSpPr>
        <p:spPr>
          <a:xfrm rot="5400000">
            <a:off x="1621225" y="2472599"/>
            <a:ext cx="2658727" cy="200791"/>
          </a:xfrm>
          <a:prstGeom prst="bentConnector2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2306218" y="1796516"/>
            <a:ext cx="183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76086" y="887079"/>
            <a:ext cx="218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50193" y="4094951"/>
            <a:ext cx="183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0" name="TextBox 89"/>
          <p:cNvSpPr txBox="1"/>
          <p:nvPr/>
        </p:nvSpPr>
        <p:spPr>
          <a:xfrm rot="20007117">
            <a:off x="3632265" y="3614586"/>
            <a:ext cx="4645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5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 rot="20058469">
            <a:off x="6209306" y="1495833"/>
            <a:ext cx="183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6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914974" y="1834625"/>
            <a:ext cx="183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7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111" name="Прямая со стрелкой 110"/>
          <p:cNvCxnSpPr/>
          <p:nvPr/>
        </p:nvCxnSpPr>
        <p:spPr>
          <a:xfrm flipV="1">
            <a:off x="3034143" y="1243631"/>
            <a:ext cx="3554081" cy="1396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673621" y="788488"/>
            <a:ext cx="2010191" cy="919328"/>
          </a:xfrm>
          <a:prstGeom prst="rect">
            <a:avLst/>
          </a:prstGeom>
          <a:solidFill>
            <a:srgbClr val="D3D3D3"/>
          </a:solidFill>
          <a:ln>
            <a:solidFill>
              <a:srgbClr val="8E8E8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cs typeface="Times New Roman" panose="02020603050405020304" pitchFamily="18" charset="0"/>
              </a:rPr>
              <a:t>Территориальный фонд обязательного медицинского страхования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1686" y="779606"/>
            <a:ext cx="2588405" cy="928048"/>
          </a:xfrm>
          <a:prstGeom prst="roundRect">
            <a:avLst/>
          </a:prstGeom>
          <a:solidFill>
            <a:srgbClr val="FCCCCC"/>
          </a:solidFill>
          <a:ln>
            <a:solidFill>
              <a:srgbClr val="C00000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4" tIns="45717" rIns="91434" bIns="45717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cs typeface="Times New Roman" panose="02020603050405020304" pitchFamily="18" charset="0"/>
              </a:rPr>
              <a:t>Страховая медицинская организация</a:t>
            </a:r>
          </a:p>
        </p:txBody>
      </p:sp>
      <p:sp>
        <p:nvSpPr>
          <p:cNvPr id="47" name="Блок-схема: документ 46"/>
          <p:cNvSpPr/>
          <p:nvPr/>
        </p:nvSpPr>
        <p:spPr>
          <a:xfrm>
            <a:off x="7460280" y="-2650"/>
            <a:ext cx="1701579" cy="636363"/>
          </a:xfrm>
          <a:prstGeom prst="flowChartDocument">
            <a:avLst/>
          </a:prstGeom>
          <a:solidFill>
            <a:srgbClr val="FD636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6857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50" name="Овал 49"/>
          <p:cNvSpPr/>
          <p:nvPr/>
        </p:nvSpPr>
        <p:spPr>
          <a:xfrm>
            <a:off x="6902908" y="1823587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333316" y="1790695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518008" y="1783047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2297239" y="1790697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2843808" y="4082753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6178257" y="1460780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3609470" y="3658385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2950589" y="887079"/>
            <a:ext cx="277314" cy="27935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10683" y="4443958"/>
            <a:ext cx="3854601" cy="68299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68399" y="4563872"/>
            <a:ext cx="1825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*</a:t>
            </a:r>
            <a:r>
              <a:rPr lang="ru-RU" b="1" i="1" dirty="0" smtClean="0">
                <a:solidFill>
                  <a:srgbClr val="C00000"/>
                </a:solidFill>
              </a:rPr>
              <a:t>Сведения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1515888" y="4563872"/>
            <a:ext cx="1191955" cy="3693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2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984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Овал 37"/>
          <p:cNvSpPr/>
          <p:nvPr/>
        </p:nvSpPr>
        <p:spPr>
          <a:xfrm>
            <a:off x="2475680" y="3295952"/>
            <a:ext cx="2160239" cy="32282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7584" y="1491631"/>
            <a:ext cx="3888431" cy="1800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37518" y="699542"/>
            <a:ext cx="877541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778245" y="4876802"/>
            <a:ext cx="365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  <a:p>
            <a:endParaRPr lang="ru-RU" sz="1200" dirty="0"/>
          </a:p>
        </p:txBody>
      </p:sp>
      <p:sp>
        <p:nvSpPr>
          <p:cNvPr id="37" name="Блок-схема: документ 36"/>
          <p:cNvSpPr/>
          <p:nvPr/>
        </p:nvSpPr>
        <p:spPr>
          <a:xfrm>
            <a:off x="7442424" y="1"/>
            <a:ext cx="1701579" cy="661497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442422" y="15167"/>
            <a:ext cx="1782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6062" y="15167"/>
            <a:ext cx="732636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И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спользование средств иных межбюджетных трансфертов на финансовое обеспечение осуществления денежных выплат стимулирующего характера медицинским работникам за выявление онкологических заболеваний</a:t>
            </a:r>
            <a:endParaRPr lang="ru-RU" sz="1600" b="1" i="1" kern="0" dirty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1249" y="843558"/>
            <a:ext cx="7495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СРОКИ ОЖИДАНИЯ МЕДИЦИНСКОЙ ПОМОЩИ В СЛУЧАЕ ПОДОЗРЕНИЯ НА ОНКОЛОГИЧЕСКОЕ ЗАБОЛЕВАНИЕ</a:t>
            </a:r>
            <a:endParaRPr lang="ru-RU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228085032"/>
              </p:ext>
            </p:extLst>
          </p:nvPr>
        </p:nvGraphicFramePr>
        <p:xfrm>
          <a:off x="682634" y="1159542"/>
          <a:ext cx="8066762" cy="393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3B517430-AD17-47FF-843F-8EFE3E044691}"/>
              </a:ext>
            </a:extLst>
          </p:cNvPr>
          <p:cNvSpPr txBox="1"/>
          <p:nvPr/>
        </p:nvSpPr>
        <p:spPr>
          <a:xfrm>
            <a:off x="7904793" y="599658"/>
            <a:ext cx="388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kern="0" dirty="0">
                <a:solidFill>
                  <a:srgbClr val="C00000"/>
                </a:solidFill>
                <a:cs typeface="Arial"/>
                <a:sym typeface="Arial"/>
              </a:rPr>
              <a:t>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3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63991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кругленный прямоугольник 69"/>
          <p:cNvSpPr/>
          <p:nvPr/>
        </p:nvSpPr>
        <p:spPr>
          <a:xfrm>
            <a:off x="4788024" y="1565154"/>
            <a:ext cx="4173100" cy="2374748"/>
          </a:xfrm>
          <a:prstGeom prst="roundRect">
            <a:avLst/>
          </a:prstGeom>
          <a:solidFill>
            <a:srgbClr val="EDC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500 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рублей (всего)</a:t>
            </a:r>
          </a:p>
          <a:p>
            <a:r>
              <a:rPr lang="ru-RU" sz="12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медицинским 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работникам: </a:t>
            </a:r>
          </a:p>
          <a:p>
            <a:pPr marL="171450" indent="-171450">
              <a:buFontTx/>
              <a:buChar char="-"/>
            </a:pP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азначившему диагностическое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исследование; 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выполнившему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своевременно диагностические исследования, по результатам которых установлен диагноз онкологического 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заболевания;</a:t>
            </a:r>
          </a:p>
          <a:p>
            <a:pPr marL="171450" indent="-171450">
              <a:buFontTx/>
              <a:buChar char="-"/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осуществившему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своевременное </a:t>
            </a: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установление диспансерного наблюдения за пациентом с онкологическим заболеванием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7518" y="1587594"/>
            <a:ext cx="4498401" cy="2352308"/>
          </a:xfrm>
          <a:prstGeom prst="roundRect">
            <a:avLst/>
          </a:prstGeom>
          <a:solidFill>
            <a:srgbClr val="EDC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500 </a:t>
            </a:r>
            <a:r>
              <a:rPr lang="ru-RU" sz="1400" b="1" dirty="0">
                <a:solidFill>
                  <a:srgbClr val="C0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рублей</a:t>
            </a:r>
          </a:p>
          <a:p>
            <a:pPr algn="ctr"/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врачу-терапевту </a:t>
            </a:r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(врачу-терапевту участковому, врачу-терапевту цехового врачебного участка, врачу общей практики (семейному врачу), врачу-педиатру (врачу-педиатру участковому), фельдшеру фельдшерского здравпункта (фельдшерско-акушерского пункта), ответственному за организацию и проведение профилактического медицинского осмотра и диспансеризации, за исключением руководителя медицинской организации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1" y="764580"/>
            <a:ext cx="873341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 1 000 рублей × К</a:t>
            </a:r>
            <a:r>
              <a:rPr lang="ru-RU" sz="1100" b="1" i="1" dirty="0" smtClean="0">
                <a:solidFill>
                  <a:srgbClr val="C00000"/>
                </a:solidFill>
              </a:rPr>
              <a:t>ДИФ</a:t>
            </a: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 каждый случай впервые выявленного онкологического заболевания, диагноз которых подтвержден результатами диагностических инструментальных и (или) лабораторных исследований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8" name="Овал 37"/>
          <p:cNvSpPr/>
          <p:nvPr/>
        </p:nvSpPr>
        <p:spPr>
          <a:xfrm>
            <a:off x="2475680" y="3295952"/>
            <a:ext cx="2160239" cy="32282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7584" y="1491631"/>
            <a:ext cx="3888431" cy="1800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37518" y="699542"/>
            <a:ext cx="877541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778245" y="4876802"/>
            <a:ext cx="365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  <a:p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>
          <a:xfrm>
            <a:off x="6955809" y="4869657"/>
            <a:ext cx="2133600" cy="273844"/>
          </a:xfrm>
        </p:spPr>
        <p:txBody>
          <a:bodyPr/>
          <a:lstStyle/>
          <a:p>
            <a:pPr algn="r">
              <a:buClr>
                <a:srgbClr val="888888"/>
              </a:buClr>
              <a:buSzPct val="25000"/>
            </a:pPr>
            <a:endParaRPr lang="ru-RU" sz="900" dirty="0">
              <a:solidFill>
                <a:srgbClr val="888888"/>
              </a:solidFill>
              <a:latin typeface="Calibri"/>
              <a:sym typeface="Calibri"/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2204323" y="1670435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23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2CBA966F-D1D6-45E4-9E1A-A98BE82F27D0}"/>
              </a:ext>
            </a:extLst>
          </p:cNvPr>
          <p:cNvGrpSpPr/>
          <p:nvPr/>
        </p:nvGrpSpPr>
        <p:grpSpPr>
          <a:xfrm>
            <a:off x="3275856" y="771550"/>
            <a:ext cx="364617" cy="288726"/>
            <a:chOff x="8259763" y="4879975"/>
            <a:chExt cx="530226" cy="534988"/>
          </a:xfrm>
        </p:grpSpPr>
        <p:sp>
          <p:nvSpPr>
            <p:cNvPr id="30" name="Freeform 1195">
              <a:extLst>
                <a:ext uri="{FF2B5EF4-FFF2-40B4-BE49-F238E27FC236}">
                  <a16:creationId xmlns="" xmlns:a16="http://schemas.microsoft.com/office/drawing/2014/main" id="{63FF948B-6236-44DF-A443-6800FDFB5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5027613"/>
              <a:ext cx="468313" cy="387350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105" y="10"/>
                </a:cxn>
                <a:cxn ang="0">
                  <a:pos x="138" y="2"/>
                </a:cxn>
                <a:cxn ang="0">
                  <a:pos x="122" y="16"/>
                </a:cxn>
                <a:cxn ang="0">
                  <a:pos x="101" y="22"/>
                </a:cxn>
                <a:cxn ang="0">
                  <a:pos x="91" y="12"/>
                </a:cxn>
                <a:cxn ang="0">
                  <a:pos x="72" y="11"/>
                </a:cxn>
                <a:cxn ang="0">
                  <a:pos x="70" y="39"/>
                </a:cxn>
                <a:cxn ang="0">
                  <a:pos x="43" y="69"/>
                </a:cxn>
                <a:cxn ang="0">
                  <a:pos x="34" y="90"/>
                </a:cxn>
                <a:cxn ang="0">
                  <a:pos x="10" y="134"/>
                </a:cxn>
                <a:cxn ang="0">
                  <a:pos x="11" y="135"/>
                </a:cxn>
                <a:cxn ang="0">
                  <a:pos x="35" y="138"/>
                </a:cxn>
                <a:cxn ang="0">
                  <a:pos x="54" y="171"/>
                </a:cxn>
                <a:cxn ang="0">
                  <a:pos x="72" y="186"/>
                </a:cxn>
                <a:cxn ang="0">
                  <a:pos x="74" y="230"/>
                </a:cxn>
                <a:cxn ang="0">
                  <a:pos x="84" y="235"/>
                </a:cxn>
                <a:cxn ang="0">
                  <a:pos x="109" y="234"/>
                </a:cxn>
                <a:cxn ang="0">
                  <a:pos x="117" y="222"/>
                </a:cxn>
                <a:cxn ang="0">
                  <a:pos x="123" y="209"/>
                </a:cxn>
                <a:cxn ang="0">
                  <a:pos x="172" y="211"/>
                </a:cxn>
                <a:cxn ang="0">
                  <a:pos x="204" y="206"/>
                </a:cxn>
                <a:cxn ang="0">
                  <a:pos x="206" y="230"/>
                </a:cxn>
                <a:cxn ang="0">
                  <a:pos x="216" y="235"/>
                </a:cxn>
                <a:cxn ang="0">
                  <a:pos x="241" y="234"/>
                </a:cxn>
                <a:cxn ang="0">
                  <a:pos x="249" y="222"/>
                </a:cxn>
                <a:cxn ang="0">
                  <a:pos x="251" y="181"/>
                </a:cxn>
                <a:cxn ang="0">
                  <a:pos x="276" y="149"/>
                </a:cxn>
                <a:cxn ang="0">
                  <a:pos x="284" y="112"/>
                </a:cxn>
                <a:cxn ang="0">
                  <a:pos x="283" y="103"/>
                </a:cxn>
                <a:cxn ang="0">
                  <a:pos x="275" y="73"/>
                </a:cxn>
                <a:cxn ang="0">
                  <a:pos x="244" y="39"/>
                </a:cxn>
                <a:cxn ang="0">
                  <a:pos x="199" y="17"/>
                </a:cxn>
                <a:cxn ang="0">
                  <a:pos x="228" y="17"/>
                </a:cxn>
                <a:cxn ang="0">
                  <a:pos x="270" y="49"/>
                </a:cxn>
                <a:cxn ang="0">
                  <a:pos x="292" y="92"/>
                </a:cxn>
                <a:cxn ang="0">
                  <a:pos x="295" y="109"/>
                </a:cxn>
                <a:cxn ang="0">
                  <a:pos x="292" y="132"/>
                </a:cxn>
                <a:cxn ang="0">
                  <a:pos x="275" y="170"/>
                </a:cxn>
                <a:cxn ang="0">
                  <a:pos x="259" y="222"/>
                </a:cxn>
                <a:cxn ang="0">
                  <a:pos x="253" y="238"/>
                </a:cxn>
                <a:cxn ang="0">
                  <a:pos x="237" y="244"/>
                </a:cxn>
                <a:cxn ang="0">
                  <a:pos x="208" y="242"/>
                </a:cxn>
                <a:cxn ang="0">
                  <a:pos x="196" y="231"/>
                </a:cxn>
                <a:cxn ang="0">
                  <a:pos x="193" y="219"/>
                </a:cxn>
                <a:cxn ang="0">
                  <a:pos x="149" y="223"/>
                </a:cxn>
                <a:cxn ang="0">
                  <a:pos x="127" y="222"/>
                </a:cxn>
                <a:cxn ang="0">
                  <a:pos x="121" y="238"/>
                </a:cxn>
                <a:cxn ang="0">
                  <a:pos x="105" y="244"/>
                </a:cxn>
                <a:cxn ang="0">
                  <a:pos x="76" y="242"/>
                </a:cxn>
                <a:cxn ang="0">
                  <a:pos x="64" y="231"/>
                </a:cxn>
                <a:cxn ang="0">
                  <a:pos x="61" y="191"/>
                </a:cxn>
                <a:cxn ang="0">
                  <a:pos x="35" y="162"/>
                </a:cxn>
                <a:cxn ang="0">
                  <a:pos x="9" y="145"/>
                </a:cxn>
                <a:cxn ang="0">
                  <a:pos x="1" y="138"/>
                </a:cxn>
                <a:cxn ang="0">
                  <a:pos x="0" y="90"/>
                </a:cxn>
                <a:cxn ang="0">
                  <a:pos x="3" y="83"/>
                </a:cxn>
                <a:cxn ang="0">
                  <a:pos x="9" y="79"/>
                </a:cxn>
                <a:cxn ang="0">
                  <a:pos x="35" y="62"/>
                </a:cxn>
                <a:cxn ang="0">
                  <a:pos x="61" y="33"/>
                </a:cxn>
                <a:cxn ang="0">
                  <a:pos x="64" y="4"/>
                </a:cxn>
              </a:cxnLst>
              <a:rect l="0" t="0" r="r" b="b"/>
              <a:pathLst>
                <a:path w="295" h="244">
                  <a:moveTo>
                    <a:pt x="75" y="0"/>
                  </a:moveTo>
                  <a:lnTo>
                    <a:pt x="86" y="0"/>
                  </a:lnTo>
                  <a:lnTo>
                    <a:pt x="97" y="3"/>
                  </a:lnTo>
                  <a:lnTo>
                    <a:pt x="105" y="10"/>
                  </a:lnTo>
                  <a:lnTo>
                    <a:pt x="121" y="5"/>
                  </a:lnTo>
                  <a:lnTo>
                    <a:pt x="138" y="2"/>
                  </a:lnTo>
                  <a:lnTo>
                    <a:pt x="139" y="12"/>
                  </a:lnTo>
                  <a:lnTo>
                    <a:pt x="122" y="16"/>
                  </a:lnTo>
                  <a:lnTo>
                    <a:pt x="105" y="21"/>
                  </a:lnTo>
                  <a:lnTo>
                    <a:pt x="101" y="22"/>
                  </a:lnTo>
                  <a:lnTo>
                    <a:pt x="99" y="19"/>
                  </a:lnTo>
                  <a:lnTo>
                    <a:pt x="91" y="12"/>
                  </a:lnTo>
                  <a:lnTo>
                    <a:pt x="81" y="9"/>
                  </a:lnTo>
                  <a:lnTo>
                    <a:pt x="72" y="11"/>
                  </a:lnTo>
                  <a:lnTo>
                    <a:pt x="72" y="38"/>
                  </a:lnTo>
                  <a:lnTo>
                    <a:pt x="70" y="39"/>
                  </a:lnTo>
                  <a:lnTo>
                    <a:pt x="54" y="54"/>
                  </a:lnTo>
                  <a:lnTo>
                    <a:pt x="43" y="69"/>
                  </a:lnTo>
                  <a:lnTo>
                    <a:pt x="35" y="86"/>
                  </a:lnTo>
                  <a:lnTo>
                    <a:pt x="34" y="90"/>
                  </a:lnTo>
                  <a:lnTo>
                    <a:pt x="10" y="90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1" y="135"/>
                  </a:lnTo>
                  <a:lnTo>
                    <a:pt x="34" y="135"/>
                  </a:lnTo>
                  <a:lnTo>
                    <a:pt x="35" y="138"/>
                  </a:lnTo>
                  <a:lnTo>
                    <a:pt x="43" y="156"/>
                  </a:lnTo>
                  <a:lnTo>
                    <a:pt x="54" y="171"/>
                  </a:lnTo>
                  <a:lnTo>
                    <a:pt x="70" y="185"/>
                  </a:lnTo>
                  <a:lnTo>
                    <a:pt x="72" y="186"/>
                  </a:lnTo>
                  <a:lnTo>
                    <a:pt x="72" y="222"/>
                  </a:lnTo>
                  <a:lnTo>
                    <a:pt x="74" y="230"/>
                  </a:lnTo>
                  <a:lnTo>
                    <a:pt x="80" y="234"/>
                  </a:lnTo>
                  <a:lnTo>
                    <a:pt x="84" y="235"/>
                  </a:lnTo>
                  <a:lnTo>
                    <a:pt x="105" y="235"/>
                  </a:lnTo>
                  <a:lnTo>
                    <a:pt x="109" y="234"/>
                  </a:lnTo>
                  <a:lnTo>
                    <a:pt x="115" y="230"/>
                  </a:lnTo>
                  <a:lnTo>
                    <a:pt x="117" y="222"/>
                  </a:lnTo>
                  <a:lnTo>
                    <a:pt x="117" y="207"/>
                  </a:lnTo>
                  <a:lnTo>
                    <a:pt x="123" y="209"/>
                  </a:lnTo>
                  <a:lnTo>
                    <a:pt x="148" y="213"/>
                  </a:lnTo>
                  <a:lnTo>
                    <a:pt x="172" y="211"/>
                  </a:lnTo>
                  <a:lnTo>
                    <a:pt x="197" y="207"/>
                  </a:lnTo>
                  <a:lnTo>
                    <a:pt x="204" y="206"/>
                  </a:lnTo>
                  <a:lnTo>
                    <a:pt x="204" y="222"/>
                  </a:lnTo>
                  <a:lnTo>
                    <a:pt x="206" y="230"/>
                  </a:lnTo>
                  <a:lnTo>
                    <a:pt x="212" y="234"/>
                  </a:lnTo>
                  <a:lnTo>
                    <a:pt x="216" y="235"/>
                  </a:lnTo>
                  <a:lnTo>
                    <a:pt x="237" y="235"/>
                  </a:lnTo>
                  <a:lnTo>
                    <a:pt x="241" y="234"/>
                  </a:lnTo>
                  <a:lnTo>
                    <a:pt x="247" y="230"/>
                  </a:lnTo>
                  <a:lnTo>
                    <a:pt x="249" y="222"/>
                  </a:lnTo>
                  <a:lnTo>
                    <a:pt x="249" y="182"/>
                  </a:lnTo>
                  <a:lnTo>
                    <a:pt x="251" y="181"/>
                  </a:lnTo>
                  <a:lnTo>
                    <a:pt x="265" y="165"/>
                  </a:lnTo>
                  <a:lnTo>
                    <a:pt x="276" y="149"/>
                  </a:lnTo>
                  <a:lnTo>
                    <a:pt x="282" y="131"/>
                  </a:lnTo>
                  <a:lnTo>
                    <a:pt x="284" y="112"/>
                  </a:lnTo>
                  <a:lnTo>
                    <a:pt x="284" y="109"/>
                  </a:lnTo>
                  <a:lnTo>
                    <a:pt x="283" y="103"/>
                  </a:lnTo>
                  <a:lnTo>
                    <a:pt x="282" y="94"/>
                  </a:lnTo>
                  <a:lnTo>
                    <a:pt x="275" y="73"/>
                  </a:lnTo>
                  <a:lnTo>
                    <a:pt x="262" y="55"/>
                  </a:lnTo>
                  <a:lnTo>
                    <a:pt x="244" y="39"/>
                  </a:lnTo>
                  <a:lnTo>
                    <a:pt x="223" y="26"/>
                  </a:lnTo>
                  <a:lnTo>
                    <a:pt x="199" y="17"/>
                  </a:lnTo>
                  <a:lnTo>
                    <a:pt x="201" y="7"/>
                  </a:lnTo>
                  <a:lnTo>
                    <a:pt x="228" y="17"/>
                  </a:lnTo>
                  <a:lnTo>
                    <a:pt x="251" y="31"/>
                  </a:lnTo>
                  <a:lnTo>
                    <a:pt x="270" y="49"/>
                  </a:lnTo>
                  <a:lnTo>
                    <a:pt x="284" y="69"/>
                  </a:lnTo>
                  <a:lnTo>
                    <a:pt x="292" y="92"/>
                  </a:lnTo>
                  <a:lnTo>
                    <a:pt x="294" y="102"/>
                  </a:lnTo>
                  <a:lnTo>
                    <a:pt x="295" y="109"/>
                  </a:lnTo>
                  <a:lnTo>
                    <a:pt x="295" y="112"/>
                  </a:lnTo>
                  <a:lnTo>
                    <a:pt x="292" y="132"/>
                  </a:lnTo>
                  <a:lnTo>
                    <a:pt x="285" y="152"/>
                  </a:lnTo>
                  <a:lnTo>
                    <a:pt x="275" y="170"/>
                  </a:lnTo>
                  <a:lnTo>
                    <a:pt x="259" y="187"/>
                  </a:lnTo>
                  <a:lnTo>
                    <a:pt x="259" y="222"/>
                  </a:lnTo>
                  <a:lnTo>
                    <a:pt x="257" y="231"/>
                  </a:lnTo>
                  <a:lnTo>
                    <a:pt x="253" y="238"/>
                  </a:lnTo>
                  <a:lnTo>
                    <a:pt x="246" y="242"/>
                  </a:lnTo>
                  <a:lnTo>
                    <a:pt x="237" y="244"/>
                  </a:lnTo>
                  <a:lnTo>
                    <a:pt x="216" y="244"/>
                  </a:lnTo>
                  <a:lnTo>
                    <a:pt x="208" y="242"/>
                  </a:lnTo>
                  <a:lnTo>
                    <a:pt x="201" y="238"/>
                  </a:lnTo>
                  <a:lnTo>
                    <a:pt x="196" y="231"/>
                  </a:lnTo>
                  <a:lnTo>
                    <a:pt x="193" y="222"/>
                  </a:lnTo>
                  <a:lnTo>
                    <a:pt x="193" y="219"/>
                  </a:lnTo>
                  <a:lnTo>
                    <a:pt x="172" y="222"/>
                  </a:lnTo>
                  <a:lnTo>
                    <a:pt x="149" y="223"/>
                  </a:lnTo>
                  <a:lnTo>
                    <a:pt x="127" y="220"/>
                  </a:lnTo>
                  <a:lnTo>
                    <a:pt x="127" y="222"/>
                  </a:lnTo>
                  <a:lnTo>
                    <a:pt x="125" y="231"/>
                  </a:lnTo>
                  <a:lnTo>
                    <a:pt x="121" y="238"/>
                  </a:lnTo>
                  <a:lnTo>
                    <a:pt x="114" y="242"/>
                  </a:lnTo>
                  <a:lnTo>
                    <a:pt x="105" y="244"/>
                  </a:lnTo>
                  <a:lnTo>
                    <a:pt x="84" y="244"/>
                  </a:lnTo>
                  <a:lnTo>
                    <a:pt x="76" y="242"/>
                  </a:lnTo>
                  <a:lnTo>
                    <a:pt x="69" y="238"/>
                  </a:lnTo>
                  <a:lnTo>
                    <a:pt x="64" y="231"/>
                  </a:lnTo>
                  <a:lnTo>
                    <a:pt x="61" y="222"/>
                  </a:lnTo>
                  <a:lnTo>
                    <a:pt x="61" y="191"/>
                  </a:lnTo>
                  <a:lnTo>
                    <a:pt x="46" y="177"/>
                  </a:lnTo>
                  <a:lnTo>
                    <a:pt x="35" y="162"/>
                  </a:lnTo>
                  <a:lnTo>
                    <a:pt x="26" y="145"/>
                  </a:lnTo>
                  <a:lnTo>
                    <a:pt x="9" y="145"/>
                  </a:lnTo>
                  <a:lnTo>
                    <a:pt x="3" y="141"/>
                  </a:lnTo>
                  <a:lnTo>
                    <a:pt x="1" y="138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6" y="81"/>
                  </a:lnTo>
                  <a:lnTo>
                    <a:pt x="9" y="79"/>
                  </a:lnTo>
                  <a:lnTo>
                    <a:pt x="26" y="79"/>
                  </a:lnTo>
                  <a:lnTo>
                    <a:pt x="35" y="62"/>
                  </a:lnTo>
                  <a:lnTo>
                    <a:pt x="46" y="46"/>
                  </a:lnTo>
                  <a:lnTo>
                    <a:pt x="61" y="33"/>
                  </a:lnTo>
                  <a:lnTo>
                    <a:pt x="61" y="5"/>
                  </a:lnTo>
                  <a:lnTo>
                    <a:pt x="64" y="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1196">
              <a:extLst>
                <a:ext uri="{FF2B5EF4-FFF2-40B4-BE49-F238E27FC236}">
                  <a16:creationId xmlns="" xmlns:a16="http://schemas.microsoft.com/office/drawing/2014/main" id="{33A1A33F-3796-496C-A7F0-BF661B2A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6" y="5051425"/>
              <a:ext cx="119063" cy="269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5" y="0"/>
                </a:cxn>
                <a:cxn ang="0">
                  <a:pos x="40" y="1"/>
                </a:cxn>
                <a:cxn ang="0">
                  <a:pos x="55" y="4"/>
                </a:cxn>
                <a:cxn ang="0">
                  <a:pos x="72" y="8"/>
                </a:cxn>
                <a:cxn ang="0">
                  <a:pos x="73" y="9"/>
                </a:cxn>
                <a:cxn ang="0">
                  <a:pos x="74" y="11"/>
                </a:cxn>
                <a:cxn ang="0">
                  <a:pos x="75" y="12"/>
                </a:cxn>
                <a:cxn ang="0">
                  <a:pos x="75" y="14"/>
                </a:cxn>
                <a:cxn ang="0">
                  <a:pos x="74" y="16"/>
                </a:cxn>
                <a:cxn ang="0">
                  <a:pos x="72" y="17"/>
                </a:cxn>
                <a:cxn ang="0">
                  <a:pos x="68" y="17"/>
                </a:cxn>
                <a:cxn ang="0">
                  <a:pos x="52" y="13"/>
                </a:cxn>
                <a:cxn ang="0">
                  <a:pos x="38" y="11"/>
                </a:cxn>
                <a:cxn ang="0">
                  <a:pos x="25" y="10"/>
                </a:cxn>
                <a:cxn ang="0">
                  <a:pos x="3" y="10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4" y="0"/>
                </a:cxn>
              </a:cxnLst>
              <a:rect l="0" t="0" r="r" b="b"/>
              <a:pathLst>
                <a:path w="75" h="17">
                  <a:moveTo>
                    <a:pt x="4" y="0"/>
                  </a:moveTo>
                  <a:lnTo>
                    <a:pt x="25" y="0"/>
                  </a:lnTo>
                  <a:lnTo>
                    <a:pt x="40" y="1"/>
                  </a:lnTo>
                  <a:lnTo>
                    <a:pt x="55" y="4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4" y="11"/>
                  </a:lnTo>
                  <a:lnTo>
                    <a:pt x="75" y="12"/>
                  </a:lnTo>
                  <a:lnTo>
                    <a:pt x="75" y="14"/>
                  </a:lnTo>
                  <a:lnTo>
                    <a:pt x="74" y="16"/>
                  </a:lnTo>
                  <a:lnTo>
                    <a:pt x="72" y="17"/>
                  </a:lnTo>
                  <a:lnTo>
                    <a:pt x="68" y="17"/>
                  </a:lnTo>
                  <a:lnTo>
                    <a:pt x="52" y="13"/>
                  </a:lnTo>
                  <a:lnTo>
                    <a:pt x="38" y="11"/>
                  </a:lnTo>
                  <a:lnTo>
                    <a:pt x="2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Freeform 1197">
              <a:extLst>
                <a:ext uri="{FF2B5EF4-FFF2-40B4-BE49-F238E27FC236}">
                  <a16:creationId xmlns="" xmlns:a16="http://schemas.microsoft.com/office/drawing/2014/main" id="{B777FFFC-AEB5-459A-BE1E-4B673B21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5851" y="5137150"/>
              <a:ext cx="84138" cy="58738"/>
            </a:xfrm>
            <a:custGeom>
              <a:avLst/>
              <a:gdLst/>
              <a:ahLst/>
              <a:cxnLst>
                <a:cxn ang="0">
                  <a:pos x="31" y="10"/>
                </a:cxn>
                <a:cxn ang="0">
                  <a:pos x="31" y="14"/>
                </a:cxn>
                <a:cxn ang="0">
                  <a:pos x="32" y="16"/>
                </a:cxn>
                <a:cxn ang="0">
                  <a:pos x="32" y="10"/>
                </a:cxn>
                <a:cxn ang="0">
                  <a:pos x="31" y="10"/>
                </a:cxn>
                <a:cxn ang="0">
                  <a:pos x="30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9" y="3"/>
                </a:cxn>
                <a:cxn ang="0">
                  <a:pos x="41" y="6"/>
                </a:cxn>
                <a:cxn ang="0">
                  <a:pos x="42" y="12"/>
                </a:cxn>
                <a:cxn ang="0">
                  <a:pos x="40" y="22"/>
                </a:cxn>
                <a:cxn ang="0">
                  <a:pos x="44" y="22"/>
                </a:cxn>
                <a:cxn ang="0">
                  <a:pos x="46" y="21"/>
                </a:cxn>
                <a:cxn ang="0">
                  <a:pos x="53" y="28"/>
                </a:cxn>
                <a:cxn ang="0">
                  <a:pos x="44" y="33"/>
                </a:cxn>
                <a:cxn ang="0">
                  <a:pos x="34" y="31"/>
                </a:cxn>
                <a:cxn ang="0">
                  <a:pos x="32" y="33"/>
                </a:cxn>
                <a:cxn ang="0">
                  <a:pos x="29" y="34"/>
                </a:cxn>
                <a:cxn ang="0">
                  <a:pos x="26" y="36"/>
                </a:cxn>
                <a:cxn ang="0">
                  <a:pos x="23" y="37"/>
                </a:cxn>
                <a:cxn ang="0">
                  <a:pos x="14" y="37"/>
                </a:cxn>
                <a:cxn ang="0">
                  <a:pos x="9" y="35"/>
                </a:cxn>
                <a:cxn ang="0">
                  <a:pos x="5" y="32"/>
                </a:cxn>
                <a:cxn ang="0">
                  <a:pos x="2" y="28"/>
                </a:cxn>
                <a:cxn ang="0">
                  <a:pos x="0" y="23"/>
                </a:cxn>
                <a:cxn ang="0">
                  <a:pos x="10" y="20"/>
                </a:cxn>
                <a:cxn ang="0">
                  <a:pos x="11" y="23"/>
                </a:cxn>
                <a:cxn ang="0">
                  <a:pos x="13" y="25"/>
                </a:cxn>
                <a:cxn ang="0">
                  <a:pos x="17" y="27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4" y="25"/>
                </a:cxn>
                <a:cxn ang="0">
                  <a:pos x="25" y="25"/>
                </a:cxn>
                <a:cxn ang="0">
                  <a:pos x="26" y="24"/>
                </a:cxn>
                <a:cxn ang="0">
                  <a:pos x="23" y="21"/>
                </a:cxn>
                <a:cxn ang="0">
                  <a:pos x="22" y="17"/>
                </a:cxn>
                <a:cxn ang="0">
                  <a:pos x="21" y="14"/>
                </a:cxn>
                <a:cxn ang="0">
                  <a:pos x="21" y="9"/>
                </a:cxn>
                <a:cxn ang="0">
                  <a:pos x="22" y="6"/>
                </a:cxn>
                <a:cxn ang="0">
                  <a:pos x="24" y="3"/>
                </a:cxn>
                <a:cxn ang="0">
                  <a:pos x="26" y="1"/>
                </a:cxn>
                <a:cxn ang="0">
                  <a:pos x="30" y="0"/>
                </a:cxn>
              </a:cxnLst>
              <a:rect l="0" t="0" r="r" b="b"/>
              <a:pathLst>
                <a:path w="53" h="37">
                  <a:moveTo>
                    <a:pt x="31" y="10"/>
                  </a:moveTo>
                  <a:lnTo>
                    <a:pt x="31" y="14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31" y="10"/>
                  </a:lnTo>
                  <a:close/>
                  <a:moveTo>
                    <a:pt x="30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9" y="3"/>
                  </a:lnTo>
                  <a:lnTo>
                    <a:pt x="41" y="6"/>
                  </a:lnTo>
                  <a:lnTo>
                    <a:pt x="42" y="12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6" y="21"/>
                  </a:lnTo>
                  <a:lnTo>
                    <a:pt x="53" y="28"/>
                  </a:lnTo>
                  <a:lnTo>
                    <a:pt x="44" y="33"/>
                  </a:lnTo>
                  <a:lnTo>
                    <a:pt x="34" y="31"/>
                  </a:lnTo>
                  <a:lnTo>
                    <a:pt x="32" y="33"/>
                  </a:lnTo>
                  <a:lnTo>
                    <a:pt x="29" y="34"/>
                  </a:lnTo>
                  <a:lnTo>
                    <a:pt x="26" y="36"/>
                  </a:lnTo>
                  <a:lnTo>
                    <a:pt x="23" y="37"/>
                  </a:lnTo>
                  <a:lnTo>
                    <a:pt x="14" y="37"/>
                  </a:lnTo>
                  <a:lnTo>
                    <a:pt x="9" y="35"/>
                  </a:lnTo>
                  <a:lnTo>
                    <a:pt x="5" y="32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10" y="20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6" y="24"/>
                  </a:lnTo>
                  <a:lnTo>
                    <a:pt x="23" y="21"/>
                  </a:lnTo>
                  <a:lnTo>
                    <a:pt x="22" y="17"/>
                  </a:lnTo>
                  <a:lnTo>
                    <a:pt x="21" y="14"/>
                  </a:lnTo>
                  <a:lnTo>
                    <a:pt x="21" y="9"/>
                  </a:lnTo>
                  <a:lnTo>
                    <a:pt x="22" y="6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Freeform 1198">
              <a:extLst>
                <a:ext uri="{FF2B5EF4-FFF2-40B4-BE49-F238E27FC236}">
                  <a16:creationId xmlns="" xmlns:a16="http://schemas.microsoft.com/office/drawing/2014/main" id="{A9A9C68F-10ED-4945-A820-975D76C5F9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51" y="4879975"/>
              <a:ext cx="187325" cy="187325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43" y="13"/>
                </a:cxn>
                <a:cxn ang="0">
                  <a:pos x="30" y="20"/>
                </a:cxn>
                <a:cxn ang="0">
                  <a:pos x="20" y="30"/>
                </a:cxn>
                <a:cxn ang="0">
                  <a:pos x="12" y="44"/>
                </a:cxn>
                <a:cxn ang="0">
                  <a:pos x="10" y="59"/>
                </a:cxn>
                <a:cxn ang="0">
                  <a:pos x="12" y="75"/>
                </a:cxn>
                <a:cxn ang="0">
                  <a:pos x="20" y="88"/>
                </a:cxn>
                <a:cxn ang="0">
                  <a:pos x="30" y="98"/>
                </a:cxn>
                <a:cxn ang="0">
                  <a:pos x="43" y="105"/>
                </a:cxn>
                <a:cxn ang="0">
                  <a:pos x="59" y="108"/>
                </a:cxn>
                <a:cxn ang="0">
                  <a:pos x="74" y="105"/>
                </a:cxn>
                <a:cxn ang="0">
                  <a:pos x="88" y="98"/>
                </a:cxn>
                <a:cxn ang="0">
                  <a:pos x="98" y="88"/>
                </a:cxn>
                <a:cxn ang="0">
                  <a:pos x="105" y="75"/>
                </a:cxn>
                <a:cxn ang="0">
                  <a:pos x="107" y="59"/>
                </a:cxn>
                <a:cxn ang="0">
                  <a:pos x="105" y="44"/>
                </a:cxn>
                <a:cxn ang="0">
                  <a:pos x="98" y="30"/>
                </a:cxn>
                <a:cxn ang="0">
                  <a:pos x="88" y="20"/>
                </a:cxn>
                <a:cxn ang="0">
                  <a:pos x="74" y="13"/>
                </a:cxn>
                <a:cxn ang="0">
                  <a:pos x="59" y="11"/>
                </a:cxn>
                <a:cxn ang="0">
                  <a:pos x="59" y="0"/>
                </a:cxn>
                <a:cxn ang="0">
                  <a:pos x="77" y="3"/>
                </a:cxn>
                <a:cxn ang="0">
                  <a:pos x="93" y="12"/>
                </a:cxn>
                <a:cxn ang="0">
                  <a:pos x="106" y="25"/>
                </a:cxn>
                <a:cxn ang="0">
                  <a:pos x="115" y="41"/>
                </a:cxn>
                <a:cxn ang="0">
                  <a:pos x="118" y="59"/>
                </a:cxn>
                <a:cxn ang="0">
                  <a:pos x="115" y="78"/>
                </a:cxn>
                <a:cxn ang="0">
                  <a:pos x="106" y="94"/>
                </a:cxn>
                <a:cxn ang="0">
                  <a:pos x="93" y="107"/>
                </a:cxn>
                <a:cxn ang="0">
                  <a:pos x="77" y="115"/>
                </a:cxn>
                <a:cxn ang="0">
                  <a:pos x="59" y="118"/>
                </a:cxn>
                <a:cxn ang="0">
                  <a:pos x="40" y="115"/>
                </a:cxn>
                <a:cxn ang="0">
                  <a:pos x="24" y="107"/>
                </a:cxn>
                <a:cxn ang="0">
                  <a:pos x="11" y="94"/>
                </a:cxn>
                <a:cxn ang="0">
                  <a:pos x="3" y="78"/>
                </a:cxn>
                <a:cxn ang="0">
                  <a:pos x="0" y="59"/>
                </a:cxn>
                <a:cxn ang="0">
                  <a:pos x="3" y="41"/>
                </a:cxn>
                <a:cxn ang="0">
                  <a:pos x="11" y="25"/>
                </a:cxn>
                <a:cxn ang="0">
                  <a:pos x="24" y="12"/>
                </a:cxn>
                <a:cxn ang="0">
                  <a:pos x="40" y="3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1"/>
                  </a:moveTo>
                  <a:lnTo>
                    <a:pt x="43" y="13"/>
                  </a:lnTo>
                  <a:lnTo>
                    <a:pt x="30" y="20"/>
                  </a:lnTo>
                  <a:lnTo>
                    <a:pt x="20" y="30"/>
                  </a:lnTo>
                  <a:lnTo>
                    <a:pt x="12" y="44"/>
                  </a:lnTo>
                  <a:lnTo>
                    <a:pt x="10" y="59"/>
                  </a:lnTo>
                  <a:lnTo>
                    <a:pt x="12" y="75"/>
                  </a:lnTo>
                  <a:lnTo>
                    <a:pt x="20" y="88"/>
                  </a:lnTo>
                  <a:lnTo>
                    <a:pt x="30" y="98"/>
                  </a:lnTo>
                  <a:lnTo>
                    <a:pt x="43" y="105"/>
                  </a:lnTo>
                  <a:lnTo>
                    <a:pt x="59" y="108"/>
                  </a:lnTo>
                  <a:lnTo>
                    <a:pt x="74" y="105"/>
                  </a:lnTo>
                  <a:lnTo>
                    <a:pt x="88" y="98"/>
                  </a:lnTo>
                  <a:lnTo>
                    <a:pt x="98" y="88"/>
                  </a:lnTo>
                  <a:lnTo>
                    <a:pt x="105" y="75"/>
                  </a:lnTo>
                  <a:lnTo>
                    <a:pt x="107" y="59"/>
                  </a:lnTo>
                  <a:lnTo>
                    <a:pt x="105" y="44"/>
                  </a:lnTo>
                  <a:lnTo>
                    <a:pt x="98" y="30"/>
                  </a:lnTo>
                  <a:lnTo>
                    <a:pt x="88" y="20"/>
                  </a:lnTo>
                  <a:lnTo>
                    <a:pt x="74" y="13"/>
                  </a:lnTo>
                  <a:lnTo>
                    <a:pt x="59" y="11"/>
                  </a:lnTo>
                  <a:close/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1199">
              <a:extLst>
                <a:ext uri="{FF2B5EF4-FFF2-40B4-BE49-F238E27FC236}">
                  <a16:creationId xmlns="" xmlns:a16="http://schemas.microsoft.com/office/drawing/2014/main" id="{5E2175C4-389B-46B3-9418-D92906913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9313" y="4910138"/>
              <a:ext cx="127000" cy="127000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28" y="12"/>
                </a:cxn>
                <a:cxn ang="0">
                  <a:pos x="19" y="19"/>
                </a:cxn>
                <a:cxn ang="0">
                  <a:pos x="12" y="29"/>
                </a:cxn>
                <a:cxn ang="0">
                  <a:pos x="10" y="40"/>
                </a:cxn>
                <a:cxn ang="0">
                  <a:pos x="12" y="51"/>
                </a:cxn>
                <a:cxn ang="0">
                  <a:pos x="19" y="62"/>
                </a:cxn>
                <a:cxn ang="0">
                  <a:pos x="28" y="68"/>
                </a:cxn>
                <a:cxn ang="0">
                  <a:pos x="40" y="70"/>
                </a:cxn>
                <a:cxn ang="0">
                  <a:pos x="51" y="68"/>
                </a:cxn>
                <a:cxn ang="0">
                  <a:pos x="61" y="62"/>
                </a:cxn>
                <a:cxn ang="0">
                  <a:pos x="68" y="51"/>
                </a:cxn>
                <a:cxn ang="0">
                  <a:pos x="70" y="40"/>
                </a:cxn>
                <a:cxn ang="0">
                  <a:pos x="68" y="29"/>
                </a:cxn>
                <a:cxn ang="0">
                  <a:pos x="61" y="19"/>
                </a:cxn>
                <a:cxn ang="0">
                  <a:pos x="51" y="12"/>
                </a:cxn>
                <a:cxn ang="0">
                  <a:pos x="40" y="10"/>
                </a:cxn>
                <a:cxn ang="0">
                  <a:pos x="40" y="0"/>
                </a:cxn>
                <a:cxn ang="0">
                  <a:pos x="55" y="3"/>
                </a:cxn>
                <a:cxn ang="0">
                  <a:pos x="68" y="12"/>
                </a:cxn>
                <a:cxn ang="0">
                  <a:pos x="77" y="25"/>
                </a:cxn>
                <a:cxn ang="0">
                  <a:pos x="80" y="40"/>
                </a:cxn>
                <a:cxn ang="0">
                  <a:pos x="78" y="53"/>
                </a:cxn>
                <a:cxn ang="0">
                  <a:pos x="72" y="64"/>
                </a:cxn>
                <a:cxn ang="0">
                  <a:pos x="64" y="73"/>
                </a:cxn>
                <a:cxn ang="0">
                  <a:pos x="52" y="78"/>
                </a:cxn>
                <a:cxn ang="0">
                  <a:pos x="40" y="80"/>
                </a:cxn>
                <a:cxn ang="0">
                  <a:pos x="26" y="78"/>
                </a:cxn>
                <a:cxn ang="0">
                  <a:pos x="16" y="73"/>
                </a:cxn>
                <a:cxn ang="0">
                  <a:pos x="7" y="64"/>
                </a:cxn>
                <a:cxn ang="0">
                  <a:pos x="2" y="53"/>
                </a:cxn>
                <a:cxn ang="0">
                  <a:pos x="0" y="40"/>
                </a:cxn>
                <a:cxn ang="0">
                  <a:pos x="2" y="28"/>
                </a:cxn>
                <a:cxn ang="0">
                  <a:pos x="7" y="16"/>
                </a:cxn>
                <a:cxn ang="0">
                  <a:pos x="16" y="8"/>
                </a:cxn>
                <a:cxn ang="0">
                  <a:pos x="26" y="2"/>
                </a:cxn>
                <a:cxn ang="0">
                  <a:pos x="40" y="0"/>
                </a:cxn>
              </a:cxnLst>
              <a:rect l="0" t="0" r="r" b="b"/>
              <a:pathLst>
                <a:path w="80" h="80">
                  <a:moveTo>
                    <a:pt x="40" y="10"/>
                  </a:moveTo>
                  <a:lnTo>
                    <a:pt x="28" y="12"/>
                  </a:lnTo>
                  <a:lnTo>
                    <a:pt x="19" y="19"/>
                  </a:lnTo>
                  <a:lnTo>
                    <a:pt x="12" y="29"/>
                  </a:lnTo>
                  <a:lnTo>
                    <a:pt x="10" y="40"/>
                  </a:lnTo>
                  <a:lnTo>
                    <a:pt x="12" y="51"/>
                  </a:lnTo>
                  <a:lnTo>
                    <a:pt x="19" y="62"/>
                  </a:lnTo>
                  <a:lnTo>
                    <a:pt x="28" y="68"/>
                  </a:lnTo>
                  <a:lnTo>
                    <a:pt x="40" y="70"/>
                  </a:lnTo>
                  <a:lnTo>
                    <a:pt x="51" y="68"/>
                  </a:lnTo>
                  <a:lnTo>
                    <a:pt x="61" y="62"/>
                  </a:lnTo>
                  <a:lnTo>
                    <a:pt x="68" y="51"/>
                  </a:lnTo>
                  <a:lnTo>
                    <a:pt x="70" y="40"/>
                  </a:lnTo>
                  <a:lnTo>
                    <a:pt x="68" y="29"/>
                  </a:lnTo>
                  <a:lnTo>
                    <a:pt x="61" y="19"/>
                  </a:lnTo>
                  <a:lnTo>
                    <a:pt x="51" y="12"/>
                  </a:lnTo>
                  <a:lnTo>
                    <a:pt x="40" y="10"/>
                  </a:lnTo>
                  <a:close/>
                  <a:moveTo>
                    <a:pt x="40" y="0"/>
                  </a:moveTo>
                  <a:lnTo>
                    <a:pt x="55" y="3"/>
                  </a:lnTo>
                  <a:lnTo>
                    <a:pt x="68" y="12"/>
                  </a:lnTo>
                  <a:lnTo>
                    <a:pt x="77" y="25"/>
                  </a:lnTo>
                  <a:lnTo>
                    <a:pt x="80" y="40"/>
                  </a:lnTo>
                  <a:lnTo>
                    <a:pt x="78" y="53"/>
                  </a:lnTo>
                  <a:lnTo>
                    <a:pt x="72" y="64"/>
                  </a:lnTo>
                  <a:lnTo>
                    <a:pt x="64" y="73"/>
                  </a:lnTo>
                  <a:lnTo>
                    <a:pt x="52" y="78"/>
                  </a:lnTo>
                  <a:lnTo>
                    <a:pt x="40" y="80"/>
                  </a:lnTo>
                  <a:lnTo>
                    <a:pt x="26" y="78"/>
                  </a:lnTo>
                  <a:lnTo>
                    <a:pt x="16" y="73"/>
                  </a:lnTo>
                  <a:lnTo>
                    <a:pt x="7" y="64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7" y="16"/>
                  </a:lnTo>
                  <a:lnTo>
                    <a:pt x="16" y="8"/>
                  </a:lnTo>
                  <a:lnTo>
                    <a:pt x="26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1200">
              <a:extLst>
                <a:ext uri="{FF2B5EF4-FFF2-40B4-BE49-F238E27FC236}">
                  <a16:creationId xmlns="" xmlns:a16="http://schemas.microsoft.com/office/drawing/2014/main" id="{E5C1A418-E428-4100-8A2C-0105653A3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826" y="4938713"/>
              <a:ext cx="34925" cy="682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2" y="4"/>
                </a:cxn>
                <a:cxn ang="0">
                  <a:pos x="22" y="43"/>
                </a:cxn>
                <a:cxn ang="0">
                  <a:pos x="12" y="43"/>
                </a:cxn>
                <a:cxn ang="0">
                  <a:pos x="12" y="16"/>
                </a:cxn>
                <a:cxn ang="0">
                  <a:pos x="8" y="21"/>
                </a:cxn>
                <a:cxn ang="0">
                  <a:pos x="0" y="14"/>
                </a:cxn>
                <a:cxn ang="0">
                  <a:pos x="14" y="0"/>
                </a:cxn>
              </a:cxnLst>
              <a:rect l="0" t="0" r="r" b="b"/>
              <a:pathLst>
                <a:path w="22" h="43">
                  <a:moveTo>
                    <a:pt x="14" y="0"/>
                  </a:moveTo>
                  <a:lnTo>
                    <a:pt x="22" y="4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12" y="16"/>
                  </a:lnTo>
                  <a:lnTo>
                    <a:pt x="8" y="2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1201">
              <a:extLst>
                <a:ext uri="{FF2B5EF4-FFF2-40B4-BE49-F238E27FC236}">
                  <a16:creationId xmlns="" xmlns:a16="http://schemas.microsoft.com/office/drawing/2014/main" id="{89210CB0-AD72-43D5-990C-686D9A054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5146675"/>
              <a:ext cx="19050" cy="254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2" y="8"/>
                </a:cxn>
                <a:cxn ang="0">
                  <a:pos x="11" y="11"/>
                </a:cxn>
                <a:cxn ang="0">
                  <a:pos x="10" y="13"/>
                </a:cxn>
                <a:cxn ang="0">
                  <a:pos x="8" y="15"/>
                </a:cxn>
                <a:cxn ang="0">
                  <a:pos x="6" y="16"/>
                </a:cxn>
                <a:cxn ang="0">
                  <a:pos x="3" y="16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12" h="16">
                  <a:moveTo>
                    <a:pt x="5" y="0"/>
                  </a:moveTo>
                  <a:lnTo>
                    <a:pt x="9" y="0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6"/>
                  </a:lnTo>
                  <a:lnTo>
                    <a:pt x="3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7" name="Блок-схема: документ 36"/>
          <p:cNvSpPr/>
          <p:nvPr/>
        </p:nvSpPr>
        <p:spPr>
          <a:xfrm>
            <a:off x="7442424" y="1"/>
            <a:ext cx="1701579" cy="661497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442422" y="15167"/>
            <a:ext cx="1782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6062" y="15167"/>
            <a:ext cx="732636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И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спользование средств иных межбюджетных трансфертов на финансовое обеспечение осуществления денежных выплат стимулирующего характера медицинским работникам за выявление онкологических заболеваний</a:t>
            </a:r>
            <a:endParaRPr lang="ru-RU" sz="1600" b="1" i="1" kern="0" dirty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6571668" y="1707654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41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6059495" y="1713357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49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7087530" y="1708129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64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66786" y="4083918"/>
            <a:ext cx="7067437" cy="93610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61145" y="4083918"/>
            <a:ext cx="6997593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Размер денежной выплаты устанавливается обратно пропорционально общему числу медицинских работников с округлением до целого рубля. Источник обеспечения денежных выплат сверх размера – </a:t>
            </a:r>
            <a:r>
              <a:rPr lang="ru-RU" sz="1400" b="1" i="1" dirty="0" smtClean="0"/>
              <a:t>средства фонда оплаты труда медицинской организации.</a:t>
            </a:r>
            <a:endParaRPr lang="ru-RU" sz="1400" b="1" i="1" dirty="0"/>
          </a:p>
        </p:txBody>
      </p:sp>
      <p:sp>
        <p:nvSpPr>
          <p:cNvPr id="72" name="Выгнутая вправо стрелка 71"/>
          <p:cNvSpPr/>
          <p:nvPr/>
        </p:nvSpPr>
        <p:spPr>
          <a:xfrm>
            <a:off x="7303028" y="3527599"/>
            <a:ext cx="1109901" cy="1349203"/>
          </a:xfrm>
          <a:prstGeom prst="curved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4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081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79511" y="1150754"/>
            <a:ext cx="8733418" cy="24291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1" y="1150754"/>
            <a:ext cx="8733417" cy="3956882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Размер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выплаты медицинскому работнику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Рвм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=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 рублей*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Рк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 округлением до целого рубля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Рв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=((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Рвм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/ 0,87)+От)*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1,302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округлением до 2 знаков после запятой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), где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 рублей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– размер средств для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выплаты мед. раб., ответственному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 организацию и проведение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диспансеризации </a:t>
            </a:r>
          </a:p>
          <a:p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0,87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коэффициент, отражающий долю размера денежной выплаты после взимания налога на доходы физических лиц по ставке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13%</a:t>
            </a:r>
          </a:p>
          <a:p>
            <a:r>
              <a:rPr lang="ru-RU" sz="14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Рк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– районный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коэффициент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- сумма средств, необходимых с учетом денежных выплат стимулирующего характера медицинским работникам на оплату ежегодного отпуска. </a:t>
            </a:r>
            <a:r>
              <a:rPr lang="ru-RU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 =((</a:t>
            </a:r>
            <a:r>
              <a:rPr lang="ru-RU" sz="16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Рвм</a:t>
            </a:r>
            <a:r>
              <a:rPr lang="ru-RU" sz="16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/0,87)/(12*29,3))*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35</a:t>
            </a:r>
            <a:endParaRPr lang="ru-RU" sz="16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1,302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-  коэффициент, отражающий размер начислений на выплаты по оплате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труда</a:t>
            </a:r>
          </a:p>
          <a:p>
            <a:endParaRPr lang="ru-RU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Пример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расчета для медицинской организации, расположенной в регионе с </a:t>
            </a:r>
            <a:r>
              <a:rPr lang="ru-RU" sz="1600" b="1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Рк</a:t>
            </a:r>
            <a:r>
              <a:rPr lang="ru-RU" sz="1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=1,1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</a:t>
            </a:r>
            <a:r>
              <a:rPr lang="ru-RU" sz="1600" b="1" i="1" dirty="0" smtClean="0">
                <a:solidFill>
                  <a:srgbClr val="C00000"/>
                </a:solidFill>
              </a:rPr>
              <a:t>(</a:t>
            </a:r>
            <a:r>
              <a:rPr lang="ru-RU" sz="1600" b="1" i="1" dirty="0" err="1">
                <a:solidFill>
                  <a:srgbClr val="C00000"/>
                </a:solidFill>
              </a:rPr>
              <a:t>Рвм</a:t>
            </a:r>
            <a:r>
              <a:rPr lang="ru-RU" sz="1600" b="1" i="1" dirty="0">
                <a:solidFill>
                  <a:srgbClr val="C00000"/>
                </a:solidFill>
              </a:rPr>
              <a:t>) = 500*1,1 =550 </a:t>
            </a:r>
            <a:r>
              <a:rPr lang="ru-RU" sz="1600" b="1" i="1" dirty="0" smtClean="0">
                <a:solidFill>
                  <a:srgbClr val="C00000"/>
                </a:solidFill>
              </a:rPr>
              <a:t>рублей</a:t>
            </a:r>
          </a:p>
          <a:p>
            <a:endParaRPr lang="ru-RU" sz="1400" b="1" i="1" dirty="0">
              <a:solidFill>
                <a:srgbClr val="C00000"/>
              </a:solidFill>
            </a:endParaRPr>
          </a:p>
          <a:p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= ((550 рублей/0,87)/(12*29,3))*35 = 62,93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рубля</a:t>
            </a:r>
          </a:p>
          <a:p>
            <a:endParaRPr lang="ru-RU" sz="1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2475680" y="3295952"/>
            <a:ext cx="2160239" cy="32282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37518" y="627534"/>
            <a:ext cx="877541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778245" y="4876802"/>
            <a:ext cx="365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  <a:p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>
          <a:xfrm>
            <a:off x="610474" y="4649137"/>
            <a:ext cx="6820102" cy="273844"/>
          </a:xfrm>
        </p:spPr>
        <p:txBody>
          <a:bodyPr/>
          <a:lstStyle/>
          <a:p>
            <a:pPr algn="l"/>
            <a:r>
              <a:rPr lang="ru-RU" sz="16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dirty="0" err="1" smtClean="0">
                <a:solidFill>
                  <a:srgbClr val="C00000"/>
                </a:solidFill>
              </a:rPr>
              <a:t>Рв</a:t>
            </a:r>
            <a:r>
              <a:rPr lang="ru-RU" sz="1600" b="1" i="1" dirty="0">
                <a:solidFill>
                  <a:srgbClr val="C00000"/>
                </a:solidFill>
              </a:rPr>
              <a:t>=((550 рублей / 0,87)+62,93 рубля)*1,302=905,04 рублей</a:t>
            </a:r>
            <a:endParaRPr lang="ru-RU" sz="1600" dirty="0">
              <a:solidFill>
                <a:srgbClr val="C00000"/>
              </a:solidFill>
            </a:endParaRPr>
          </a:p>
        </p:txBody>
      </p:sp>
      <p:grpSp>
        <p:nvGrpSpPr>
          <p:cNvPr id="22" name="Группа 21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258350" y="3872442"/>
            <a:ext cx="348995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23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4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5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6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7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28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2CBA966F-D1D6-45E4-9E1A-A98BE82F27D0}"/>
              </a:ext>
            </a:extLst>
          </p:cNvPr>
          <p:cNvGrpSpPr/>
          <p:nvPr/>
        </p:nvGrpSpPr>
        <p:grpSpPr>
          <a:xfrm>
            <a:off x="8543968" y="787166"/>
            <a:ext cx="364617" cy="288726"/>
            <a:chOff x="8259763" y="4879975"/>
            <a:chExt cx="530226" cy="534988"/>
          </a:xfrm>
        </p:grpSpPr>
        <p:sp>
          <p:nvSpPr>
            <p:cNvPr id="30" name="Freeform 1195">
              <a:extLst>
                <a:ext uri="{FF2B5EF4-FFF2-40B4-BE49-F238E27FC236}">
                  <a16:creationId xmlns="" xmlns:a16="http://schemas.microsoft.com/office/drawing/2014/main" id="{63FF948B-6236-44DF-A443-6800FDFB5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5027613"/>
              <a:ext cx="468313" cy="387350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105" y="10"/>
                </a:cxn>
                <a:cxn ang="0">
                  <a:pos x="138" y="2"/>
                </a:cxn>
                <a:cxn ang="0">
                  <a:pos x="122" y="16"/>
                </a:cxn>
                <a:cxn ang="0">
                  <a:pos x="101" y="22"/>
                </a:cxn>
                <a:cxn ang="0">
                  <a:pos x="91" y="12"/>
                </a:cxn>
                <a:cxn ang="0">
                  <a:pos x="72" y="11"/>
                </a:cxn>
                <a:cxn ang="0">
                  <a:pos x="70" y="39"/>
                </a:cxn>
                <a:cxn ang="0">
                  <a:pos x="43" y="69"/>
                </a:cxn>
                <a:cxn ang="0">
                  <a:pos x="34" y="90"/>
                </a:cxn>
                <a:cxn ang="0">
                  <a:pos x="10" y="134"/>
                </a:cxn>
                <a:cxn ang="0">
                  <a:pos x="11" y="135"/>
                </a:cxn>
                <a:cxn ang="0">
                  <a:pos x="35" y="138"/>
                </a:cxn>
                <a:cxn ang="0">
                  <a:pos x="54" y="171"/>
                </a:cxn>
                <a:cxn ang="0">
                  <a:pos x="72" y="186"/>
                </a:cxn>
                <a:cxn ang="0">
                  <a:pos x="74" y="230"/>
                </a:cxn>
                <a:cxn ang="0">
                  <a:pos x="84" y="235"/>
                </a:cxn>
                <a:cxn ang="0">
                  <a:pos x="109" y="234"/>
                </a:cxn>
                <a:cxn ang="0">
                  <a:pos x="117" y="222"/>
                </a:cxn>
                <a:cxn ang="0">
                  <a:pos x="123" y="209"/>
                </a:cxn>
                <a:cxn ang="0">
                  <a:pos x="172" y="211"/>
                </a:cxn>
                <a:cxn ang="0">
                  <a:pos x="204" y="206"/>
                </a:cxn>
                <a:cxn ang="0">
                  <a:pos x="206" y="230"/>
                </a:cxn>
                <a:cxn ang="0">
                  <a:pos x="216" y="235"/>
                </a:cxn>
                <a:cxn ang="0">
                  <a:pos x="241" y="234"/>
                </a:cxn>
                <a:cxn ang="0">
                  <a:pos x="249" y="222"/>
                </a:cxn>
                <a:cxn ang="0">
                  <a:pos x="251" y="181"/>
                </a:cxn>
                <a:cxn ang="0">
                  <a:pos x="276" y="149"/>
                </a:cxn>
                <a:cxn ang="0">
                  <a:pos x="284" y="112"/>
                </a:cxn>
                <a:cxn ang="0">
                  <a:pos x="283" y="103"/>
                </a:cxn>
                <a:cxn ang="0">
                  <a:pos x="275" y="73"/>
                </a:cxn>
                <a:cxn ang="0">
                  <a:pos x="244" y="39"/>
                </a:cxn>
                <a:cxn ang="0">
                  <a:pos x="199" y="17"/>
                </a:cxn>
                <a:cxn ang="0">
                  <a:pos x="228" y="17"/>
                </a:cxn>
                <a:cxn ang="0">
                  <a:pos x="270" y="49"/>
                </a:cxn>
                <a:cxn ang="0">
                  <a:pos x="292" y="92"/>
                </a:cxn>
                <a:cxn ang="0">
                  <a:pos x="295" y="109"/>
                </a:cxn>
                <a:cxn ang="0">
                  <a:pos x="292" y="132"/>
                </a:cxn>
                <a:cxn ang="0">
                  <a:pos x="275" y="170"/>
                </a:cxn>
                <a:cxn ang="0">
                  <a:pos x="259" y="222"/>
                </a:cxn>
                <a:cxn ang="0">
                  <a:pos x="253" y="238"/>
                </a:cxn>
                <a:cxn ang="0">
                  <a:pos x="237" y="244"/>
                </a:cxn>
                <a:cxn ang="0">
                  <a:pos x="208" y="242"/>
                </a:cxn>
                <a:cxn ang="0">
                  <a:pos x="196" y="231"/>
                </a:cxn>
                <a:cxn ang="0">
                  <a:pos x="193" y="219"/>
                </a:cxn>
                <a:cxn ang="0">
                  <a:pos x="149" y="223"/>
                </a:cxn>
                <a:cxn ang="0">
                  <a:pos x="127" y="222"/>
                </a:cxn>
                <a:cxn ang="0">
                  <a:pos x="121" y="238"/>
                </a:cxn>
                <a:cxn ang="0">
                  <a:pos x="105" y="244"/>
                </a:cxn>
                <a:cxn ang="0">
                  <a:pos x="76" y="242"/>
                </a:cxn>
                <a:cxn ang="0">
                  <a:pos x="64" y="231"/>
                </a:cxn>
                <a:cxn ang="0">
                  <a:pos x="61" y="191"/>
                </a:cxn>
                <a:cxn ang="0">
                  <a:pos x="35" y="162"/>
                </a:cxn>
                <a:cxn ang="0">
                  <a:pos x="9" y="145"/>
                </a:cxn>
                <a:cxn ang="0">
                  <a:pos x="1" y="138"/>
                </a:cxn>
                <a:cxn ang="0">
                  <a:pos x="0" y="90"/>
                </a:cxn>
                <a:cxn ang="0">
                  <a:pos x="3" y="83"/>
                </a:cxn>
                <a:cxn ang="0">
                  <a:pos x="9" y="79"/>
                </a:cxn>
                <a:cxn ang="0">
                  <a:pos x="35" y="62"/>
                </a:cxn>
                <a:cxn ang="0">
                  <a:pos x="61" y="33"/>
                </a:cxn>
                <a:cxn ang="0">
                  <a:pos x="64" y="4"/>
                </a:cxn>
              </a:cxnLst>
              <a:rect l="0" t="0" r="r" b="b"/>
              <a:pathLst>
                <a:path w="295" h="244">
                  <a:moveTo>
                    <a:pt x="75" y="0"/>
                  </a:moveTo>
                  <a:lnTo>
                    <a:pt x="86" y="0"/>
                  </a:lnTo>
                  <a:lnTo>
                    <a:pt x="97" y="3"/>
                  </a:lnTo>
                  <a:lnTo>
                    <a:pt x="105" y="10"/>
                  </a:lnTo>
                  <a:lnTo>
                    <a:pt x="121" y="5"/>
                  </a:lnTo>
                  <a:lnTo>
                    <a:pt x="138" y="2"/>
                  </a:lnTo>
                  <a:lnTo>
                    <a:pt x="139" y="12"/>
                  </a:lnTo>
                  <a:lnTo>
                    <a:pt x="122" y="16"/>
                  </a:lnTo>
                  <a:lnTo>
                    <a:pt x="105" y="21"/>
                  </a:lnTo>
                  <a:lnTo>
                    <a:pt x="101" y="22"/>
                  </a:lnTo>
                  <a:lnTo>
                    <a:pt x="99" y="19"/>
                  </a:lnTo>
                  <a:lnTo>
                    <a:pt x="91" y="12"/>
                  </a:lnTo>
                  <a:lnTo>
                    <a:pt x="81" y="9"/>
                  </a:lnTo>
                  <a:lnTo>
                    <a:pt x="72" y="11"/>
                  </a:lnTo>
                  <a:lnTo>
                    <a:pt x="72" y="38"/>
                  </a:lnTo>
                  <a:lnTo>
                    <a:pt x="70" y="39"/>
                  </a:lnTo>
                  <a:lnTo>
                    <a:pt x="54" y="54"/>
                  </a:lnTo>
                  <a:lnTo>
                    <a:pt x="43" y="69"/>
                  </a:lnTo>
                  <a:lnTo>
                    <a:pt x="35" y="86"/>
                  </a:lnTo>
                  <a:lnTo>
                    <a:pt x="34" y="90"/>
                  </a:lnTo>
                  <a:lnTo>
                    <a:pt x="10" y="90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1" y="135"/>
                  </a:lnTo>
                  <a:lnTo>
                    <a:pt x="34" y="135"/>
                  </a:lnTo>
                  <a:lnTo>
                    <a:pt x="35" y="138"/>
                  </a:lnTo>
                  <a:lnTo>
                    <a:pt x="43" y="156"/>
                  </a:lnTo>
                  <a:lnTo>
                    <a:pt x="54" y="171"/>
                  </a:lnTo>
                  <a:lnTo>
                    <a:pt x="70" y="185"/>
                  </a:lnTo>
                  <a:lnTo>
                    <a:pt x="72" y="186"/>
                  </a:lnTo>
                  <a:lnTo>
                    <a:pt x="72" y="222"/>
                  </a:lnTo>
                  <a:lnTo>
                    <a:pt x="74" y="230"/>
                  </a:lnTo>
                  <a:lnTo>
                    <a:pt x="80" y="234"/>
                  </a:lnTo>
                  <a:lnTo>
                    <a:pt x="84" y="235"/>
                  </a:lnTo>
                  <a:lnTo>
                    <a:pt x="105" y="235"/>
                  </a:lnTo>
                  <a:lnTo>
                    <a:pt x="109" y="234"/>
                  </a:lnTo>
                  <a:lnTo>
                    <a:pt x="115" y="230"/>
                  </a:lnTo>
                  <a:lnTo>
                    <a:pt x="117" y="222"/>
                  </a:lnTo>
                  <a:lnTo>
                    <a:pt x="117" y="207"/>
                  </a:lnTo>
                  <a:lnTo>
                    <a:pt x="123" y="209"/>
                  </a:lnTo>
                  <a:lnTo>
                    <a:pt x="148" y="213"/>
                  </a:lnTo>
                  <a:lnTo>
                    <a:pt x="172" y="211"/>
                  </a:lnTo>
                  <a:lnTo>
                    <a:pt x="197" y="207"/>
                  </a:lnTo>
                  <a:lnTo>
                    <a:pt x="204" y="206"/>
                  </a:lnTo>
                  <a:lnTo>
                    <a:pt x="204" y="222"/>
                  </a:lnTo>
                  <a:lnTo>
                    <a:pt x="206" y="230"/>
                  </a:lnTo>
                  <a:lnTo>
                    <a:pt x="212" y="234"/>
                  </a:lnTo>
                  <a:lnTo>
                    <a:pt x="216" y="235"/>
                  </a:lnTo>
                  <a:lnTo>
                    <a:pt x="237" y="235"/>
                  </a:lnTo>
                  <a:lnTo>
                    <a:pt x="241" y="234"/>
                  </a:lnTo>
                  <a:lnTo>
                    <a:pt x="247" y="230"/>
                  </a:lnTo>
                  <a:lnTo>
                    <a:pt x="249" y="222"/>
                  </a:lnTo>
                  <a:lnTo>
                    <a:pt x="249" y="182"/>
                  </a:lnTo>
                  <a:lnTo>
                    <a:pt x="251" y="181"/>
                  </a:lnTo>
                  <a:lnTo>
                    <a:pt x="265" y="165"/>
                  </a:lnTo>
                  <a:lnTo>
                    <a:pt x="276" y="149"/>
                  </a:lnTo>
                  <a:lnTo>
                    <a:pt x="282" y="131"/>
                  </a:lnTo>
                  <a:lnTo>
                    <a:pt x="284" y="112"/>
                  </a:lnTo>
                  <a:lnTo>
                    <a:pt x="284" y="109"/>
                  </a:lnTo>
                  <a:lnTo>
                    <a:pt x="283" y="103"/>
                  </a:lnTo>
                  <a:lnTo>
                    <a:pt x="282" y="94"/>
                  </a:lnTo>
                  <a:lnTo>
                    <a:pt x="275" y="73"/>
                  </a:lnTo>
                  <a:lnTo>
                    <a:pt x="262" y="55"/>
                  </a:lnTo>
                  <a:lnTo>
                    <a:pt x="244" y="39"/>
                  </a:lnTo>
                  <a:lnTo>
                    <a:pt x="223" y="26"/>
                  </a:lnTo>
                  <a:lnTo>
                    <a:pt x="199" y="17"/>
                  </a:lnTo>
                  <a:lnTo>
                    <a:pt x="201" y="7"/>
                  </a:lnTo>
                  <a:lnTo>
                    <a:pt x="228" y="17"/>
                  </a:lnTo>
                  <a:lnTo>
                    <a:pt x="251" y="31"/>
                  </a:lnTo>
                  <a:lnTo>
                    <a:pt x="270" y="49"/>
                  </a:lnTo>
                  <a:lnTo>
                    <a:pt x="284" y="69"/>
                  </a:lnTo>
                  <a:lnTo>
                    <a:pt x="292" y="92"/>
                  </a:lnTo>
                  <a:lnTo>
                    <a:pt x="294" y="102"/>
                  </a:lnTo>
                  <a:lnTo>
                    <a:pt x="295" y="109"/>
                  </a:lnTo>
                  <a:lnTo>
                    <a:pt x="295" y="112"/>
                  </a:lnTo>
                  <a:lnTo>
                    <a:pt x="292" y="132"/>
                  </a:lnTo>
                  <a:lnTo>
                    <a:pt x="285" y="152"/>
                  </a:lnTo>
                  <a:lnTo>
                    <a:pt x="275" y="170"/>
                  </a:lnTo>
                  <a:lnTo>
                    <a:pt x="259" y="187"/>
                  </a:lnTo>
                  <a:lnTo>
                    <a:pt x="259" y="222"/>
                  </a:lnTo>
                  <a:lnTo>
                    <a:pt x="257" y="231"/>
                  </a:lnTo>
                  <a:lnTo>
                    <a:pt x="253" y="238"/>
                  </a:lnTo>
                  <a:lnTo>
                    <a:pt x="246" y="242"/>
                  </a:lnTo>
                  <a:lnTo>
                    <a:pt x="237" y="244"/>
                  </a:lnTo>
                  <a:lnTo>
                    <a:pt x="216" y="244"/>
                  </a:lnTo>
                  <a:lnTo>
                    <a:pt x="208" y="242"/>
                  </a:lnTo>
                  <a:lnTo>
                    <a:pt x="201" y="238"/>
                  </a:lnTo>
                  <a:lnTo>
                    <a:pt x="196" y="231"/>
                  </a:lnTo>
                  <a:lnTo>
                    <a:pt x="193" y="222"/>
                  </a:lnTo>
                  <a:lnTo>
                    <a:pt x="193" y="219"/>
                  </a:lnTo>
                  <a:lnTo>
                    <a:pt x="172" y="222"/>
                  </a:lnTo>
                  <a:lnTo>
                    <a:pt x="149" y="223"/>
                  </a:lnTo>
                  <a:lnTo>
                    <a:pt x="127" y="220"/>
                  </a:lnTo>
                  <a:lnTo>
                    <a:pt x="127" y="222"/>
                  </a:lnTo>
                  <a:lnTo>
                    <a:pt x="125" y="231"/>
                  </a:lnTo>
                  <a:lnTo>
                    <a:pt x="121" y="238"/>
                  </a:lnTo>
                  <a:lnTo>
                    <a:pt x="114" y="242"/>
                  </a:lnTo>
                  <a:lnTo>
                    <a:pt x="105" y="244"/>
                  </a:lnTo>
                  <a:lnTo>
                    <a:pt x="84" y="244"/>
                  </a:lnTo>
                  <a:lnTo>
                    <a:pt x="76" y="242"/>
                  </a:lnTo>
                  <a:lnTo>
                    <a:pt x="69" y="238"/>
                  </a:lnTo>
                  <a:lnTo>
                    <a:pt x="64" y="231"/>
                  </a:lnTo>
                  <a:lnTo>
                    <a:pt x="61" y="222"/>
                  </a:lnTo>
                  <a:lnTo>
                    <a:pt x="61" y="191"/>
                  </a:lnTo>
                  <a:lnTo>
                    <a:pt x="46" y="177"/>
                  </a:lnTo>
                  <a:lnTo>
                    <a:pt x="35" y="162"/>
                  </a:lnTo>
                  <a:lnTo>
                    <a:pt x="26" y="145"/>
                  </a:lnTo>
                  <a:lnTo>
                    <a:pt x="9" y="145"/>
                  </a:lnTo>
                  <a:lnTo>
                    <a:pt x="3" y="141"/>
                  </a:lnTo>
                  <a:lnTo>
                    <a:pt x="1" y="138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6" y="81"/>
                  </a:lnTo>
                  <a:lnTo>
                    <a:pt x="9" y="79"/>
                  </a:lnTo>
                  <a:lnTo>
                    <a:pt x="26" y="79"/>
                  </a:lnTo>
                  <a:lnTo>
                    <a:pt x="35" y="62"/>
                  </a:lnTo>
                  <a:lnTo>
                    <a:pt x="46" y="46"/>
                  </a:lnTo>
                  <a:lnTo>
                    <a:pt x="61" y="33"/>
                  </a:lnTo>
                  <a:lnTo>
                    <a:pt x="61" y="5"/>
                  </a:lnTo>
                  <a:lnTo>
                    <a:pt x="64" y="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1" name="Freeform 1196">
              <a:extLst>
                <a:ext uri="{FF2B5EF4-FFF2-40B4-BE49-F238E27FC236}">
                  <a16:creationId xmlns="" xmlns:a16="http://schemas.microsoft.com/office/drawing/2014/main" id="{33A1A33F-3796-496C-A7F0-BF661B2A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6" y="5051425"/>
              <a:ext cx="119063" cy="269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5" y="0"/>
                </a:cxn>
                <a:cxn ang="0">
                  <a:pos x="40" y="1"/>
                </a:cxn>
                <a:cxn ang="0">
                  <a:pos x="55" y="4"/>
                </a:cxn>
                <a:cxn ang="0">
                  <a:pos x="72" y="8"/>
                </a:cxn>
                <a:cxn ang="0">
                  <a:pos x="73" y="9"/>
                </a:cxn>
                <a:cxn ang="0">
                  <a:pos x="74" y="11"/>
                </a:cxn>
                <a:cxn ang="0">
                  <a:pos x="75" y="12"/>
                </a:cxn>
                <a:cxn ang="0">
                  <a:pos x="75" y="14"/>
                </a:cxn>
                <a:cxn ang="0">
                  <a:pos x="74" y="16"/>
                </a:cxn>
                <a:cxn ang="0">
                  <a:pos x="72" y="17"/>
                </a:cxn>
                <a:cxn ang="0">
                  <a:pos x="68" y="17"/>
                </a:cxn>
                <a:cxn ang="0">
                  <a:pos x="52" y="13"/>
                </a:cxn>
                <a:cxn ang="0">
                  <a:pos x="38" y="11"/>
                </a:cxn>
                <a:cxn ang="0">
                  <a:pos x="25" y="10"/>
                </a:cxn>
                <a:cxn ang="0">
                  <a:pos x="3" y="10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4" y="0"/>
                </a:cxn>
              </a:cxnLst>
              <a:rect l="0" t="0" r="r" b="b"/>
              <a:pathLst>
                <a:path w="75" h="17">
                  <a:moveTo>
                    <a:pt x="4" y="0"/>
                  </a:moveTo>
                  <a:lnTo>
                    <a:pt x="25" y="0"/>
                  </a:lnTo>
                  <a:lnTo>
                    <a:pt x="40" y="1"/>
                  </a:lnTo>
                  <a:lnTo>
                    <a:pt x="55" y="4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4" y="11"/>
                  </a:lnTo>
                  <a:lnTo>
                    <a:pt x="75" y="12"/>
                  </a:lnTo>
                  <a:lnTo>
                    <a:pt x="75" y="14"/>
                  </a:lnTo>
                  <a:lnTo>
                    <a:pt x="74" y="16"/>
                  </a:lnTo>
                  <a:lnTo>
                    <a:pt x="72" y="17"/>
                  </a:lnTo>
                  <a:lnTo>
                    <a:pt x="68" y="17"/>
                  </a:lnTo>
                  <a:lnTo>
                    <a:pt x="52" y="13"/>
                  </a:lnTo>
                  <a:lnTo>
                    <a:pt x="38" y="11"/>
                  </a:lnTo>
                  <a:lnTo>
                    <a:pt x="2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2" name="Freeform 1197">
              <a:extLst>
                <a:ext uri="{FF2B5EF4-FFF2-40B4-BE49-F238E27FC236}">
                  <a16:creationId xmlns="" xmlns:a16="http://schemas.microsoft.com/office/drawing/2014/main" id="{B777FFFC-AEB5-459A-BE1E-4B673B21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5851" y="5137150"/>
              <a:ext cx="84138" cy="58738"/>
            </a:xfrm>
            <a:custGeom>
              <a:avLst/>
              <a:gdLst/>
              <a:ahLst/>
              <a:cxnLst>
                <a:cxn ang="0">
                  <a:pos x="31" y="10"/>
                </a:cxn>
                <a:cxn ang="0">
                  <a:pos x="31" y="14"/>
                </a:cxn>
                <a:cxn ang="0">
                  <a:pos x="32" y="16"/>
                </a:cxn>
                <a:cxn ang="0">
                  <a:pos x="32" y="10"/>
                </a:cxn>
                <a:cxn ang="0">
                  <a:pos x="31" y="10"/>
                </a:cxn>
                <a:cxn ang="0">
                  <a:pos x="30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9" y="3"/>
                </a:cxn>
                <a:cxn ang="0">
                  <a:pos x="41" y="6"/>
                </a:cxn>
                <a:cxn ang="0">
                  <a:pos x="42" y="12"/>
                </a:cxn>
                <a:cxn ang="0">
                  <a:pos x="40" y="22"/>
                </a:cxn>
                <a:cxn ang="0">
                  <a:pos x="44" y="22"/>
                </a:cxn>
                <a:cxn ang="0">
                  <a:pos x="46" y="21"/>
                </a:cxn>
                <a:cxn ang="0">
                  <a:pos x="53" y="28"/>
                </a:cxn>
                <a:cxn ang="0">
                  <a:pos x="44" y="33"/>
                </a:cxn>
                <a:cxn ang="0">
                  <a:pos x="34" y="31"/>
                </a:cxn>
                <a:cxn ang="0">
                  <a:pos x="32" y="33"/>
                </a:cxn>
                <a:cxn ang="0">
                  <a:pos x="29" y="34"/>
                </a:cxn>
                <a:cxn ang="0">
                  <a:pos x="26" y="36"/>
                </a:cxn>
                <a:cxn ang="0">
                  <a:pos x="23" y="37"/>
                </a:cxn>
                <a:cxn ang="0">
                  <a:pos x="14" y="37"/>
                </a:cxn>
                <a:cxn ang="0">
                  <a:pos x="9" y="35"/>
                </a:cxn>
                <a:cxn ang="0">
                  <a:pos x="5" y="32"/>
                </a:cxn>
                <a:cxn ang="0">
                  <a:pos x="2" y="28"/>
                </a:cxn>
                <a:cxn ang="0">
                  <a:pos x="0" y="23"/>
                </a:cxn>
                <a:cxn ang="0">
                  <a:pos x="10" y="20"/>
                </a:cxn>
                <a:cxn ang="0">
                  <a:pos x="11" y="23"/>
                </a:cxn>
                <a:cxn ang="0">
                  <a:pos x="13" y="25"/>
                </a:cxn>
                <a:cxn ang="0">
                  <a:pos x="17" y="27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4" y="25"/>
                </a:cxn>
                <a:cxn ang="0">
                  <a:pos x="25" y="25"/>
                </a:cxn>
                <a:cxn ang="0">
                  <a:pos x="26" y="24"/>
                </a:cxn>
                <a:cxn ang="0">
                  <a:pos x="23" y="21"/>
                </a:cxn>
                <a:cxn ang="0">
                  <a:pos x="22" y="17"/>
                </a:cxn>
                <a:cxn ang="0">
                  <a:pos x="21" y="14"/>
                </a:cxn>
                <a:cxn ang="0">
                  <a:pos x="21" y="9"/>
                </a:cxn>
                <a:cxn ang="0">
                  <a:pos x="22" y="6"/>
                </a:cxn>
                <a:cxn ang="0">
                  <a:pos x="24" y="3"/>
                </a:cxn>
                <a:cxn ang="0">
                  <a:pos x="26" y="1"/>
                </a:cxn>
                <a:cxn ang="0">
                  <a:pos x="30" y="0"/>
                </a:cxn>
              </a:cxnLst>
              <a:rect l="0" t="0" r="r" b="b"/>
              <a:pathLst>
                <a:path w="53" h="37">
                  <a:moveTo>
                    <a:pt x="31" y="10"/>
                  </a:moveTo>
                  <a:lnTo>
                    <a:pt x="31" y="14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31" y="10"/>
                  </a:lnTo>
                  <a:close/>
                  <a:moveTo>
                    <a:pt x="30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9" y="3"/>
                  </a:lnTo>
                  <a:lnTo>
                    <a:pt x="41" y="6"/>
                  </a:lnTo>
                  <a:lnTo>
                    <a:pt x="42" y="12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6" y="21"/>
                  </a:lnTo>
                  <a:lnTo>
                    <a:pt x="53" y="28"/>
                  </a:lnTo>
                  <a:lnTo>
                    <a:pt x="44" y="33"/>
                  </a:lnTo>
                  <a:lnTo>
                    <a:pt x="34" y="31"/>
                  </a:lnTo>
                  <a:lnTo>
                    <a:pt x="32" y="33"/>
                  </a:lnTo>
                  <a:lnTo>
                    <a:pt x="29" y="34"/>
                  </a:lnTo>
                  <a:lnTo>
                    <a:pt x="26" y="36"/>
                  </a:lnTo>
                  <a:lnTo>
                    <a:pt x="23" y="37"/>
                  </a:lnTo>
                  <a:lnTo>
                    <a:pt x="14" y="37"/>
                  </a:lnTo>
                  <a:lnTo>
                    <a:pt x="9" y="35"/>
                  </a:lnTo>
                  <a:lnTo>
                    <a:pt x="5" y="32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10" y="20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6" y="24"/>
                  </a:lnTo>
                  <a:lnTo>
                    <a:pt x="23" y="21"/>
                  </a:lnTo>
                  <a:lnTo>
                    <a:pt x="22" y="17"/>
                  </a:lnTo>
                  <a:lnTo>
                    <a:pt x="21" y="14"/>
                  </a:lnTo>
                  <a:lnTo>
                    <a:pt x="21" y="9"/>
                  </a:lnTo>
                  <a:lnTo>
                    <a:pt x="22" y="6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3" name="Freeform 1198">
              <a:extLst>
                <a:ext uri="{FF2B5EF4-FFF2-40B4-BE49-F238E27FC236}">
                  <a16:creationId xmlns="" xmlns:a16="http://schemas.microsoft.com/office/drawing/2014/main" id="{A9A9C68F-10ED-4945-A820-975D76C5F9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51" y="4879975"/>
              <a:ext cx="187325" cy="187325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43" y="13"/>
                </a:cxn>
                <a:cxn ang="0">
                  <a:pos x="30" y="20"/>
                </a:cxn>
                <a:cxn ang="0">
                  <a:pos x="20" y="30"/>
                </a:cxn>
                <a:cxn ang="0">
                  <a:pos x="12" y="44"/>
                </a:cxn>
                <a:cxn ang="0">
                  <a:pos x="10" y="59"/>
                </a:cxn>
                <a:cxn ang="0">
                  <a:pos x="12" y="75"/>
                </a:cxn>
                <a:cxn ang="0">
                  <a:pos x="20" y="88"/>
                </a:cxn>
                <a:cxn ang="0">
                  <a:pos x="30" y="98"/>
                </a:cxn>
                <a:cxn ang="0">
                  <a:pos x="43" y="105"/>
                </a:cxn>
                <a:cxn ang="0">
                  <a:pos x="59" y="108"/>
                </a:cxn>
                <a:cxn ang="0">
                  <a:pos x="74" y="105"/>
                </a:cxn>
                <a:cxn ang="0">
                  <a:pos x="88" y="98"/>
                </a:cxn>
                <a:cxn ang="0">
                  <a:pos x="98" y="88"/>
                </a:cxn>
                <a:cxn ang="0">
                  <a:pos x="105" y="75"/>
                </a:cxn>
                <a:cxn ang="0">
                  <a:pos x="107" y="59"/>
                </a:cxn>
                <a:cxn ang="0">
                  <a:pos x="105" y="44"/>
                </a:cxn>
                <a:cxn ang="0">
                  <a:pos x="98" y="30"/>
                </a:cxn>
                <a:cxn ang="0">
                  <a:pos x="88" y="20"/>
                </a:cxn>
                <a:cxn ang="0">
                  <a:pos x="74" y="13"/>
                </a:cxn>
                <a:cxn ang="0">
                  <a:pos x="59" y="11"/>
                </a:cxn>
                <a:cxn ang="0">
                  <a:pos x="59" y="0"/>
                </a:cxn>
                <a:cxn ang="0">
                  <a:pos x="77" y="3"/>
                </a:cxn>
                <a:cxn ang="0">
                  <a:pos x="93" y="12"/>
                </a:cxn>
                <a:cxn ang="0">
                  <a:pos x="106" y="25"/>
                </a:cxn>
                <a:cxn ang="0">
                  <a:pos x="115" y="41"/>
                </a:cxn>
                <a:cxn ang="0">
                  <a:pos x="118" y="59"/>
                </a:cxn>
                <a:cxn ang="0">
                  <a:pos x="115" y="78"/>
                </a:cxn>
                <a:cxn ang="0">
                  <a:pos x="106" y="94"/>
                </a:cxn>
                <a:cxn ang="0">
                  <a:pos x="93" y="107"/>
                </a:cxn>
                <a:cxn ang="0">
                  <a:pos x="77" y="115"/>
                </a:cxn>
                <a:cxn ang="0">
                  <a:pos x="59" y="118"/>
                </a:cxn>
                <a:cxn ang="0">
                  <a:pos x="40" y="115"/>
                </a:cxn>
                <a:cxn ang="0">
                  <a:pos x="24" y="107"/>
                </a:cxn>
                <a:cxn ang="0">
                  <a:pos x="11" y="94"/>
                </a:cxn>
                <a:cxn ang="0">
                  <a:pos x="3" y="78"/>
                </a:cxn>
                <a:cxn ang="0">
                  <a:pos x="0" y="59"/>
                </a:cxn>
                <a:cxn ang="0">
                  <a:pos x="3" y="41"/>
                </a:cxn>
                <a:cxn ang="0">
                  <a:pos x="11" y="25"/>
                </a:cxn>
                <a:cxn ang="0">
                  <a:pos x="24" y="12"/>
                </a:cxn>
                <a:cxn ang="0">
                  <a:pos x="40" y="3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1"/>
                  </a:moveTo>
                  <a:lnTo>
                    <a:pt x="43" y="13"/>
                  </a:lnTo>
                  <a:lnTo>
                    <a:pt x="30" y="20"/>
                  </a:lnTo>
                  <a:lnTo>
                    <a:pt x="20" y="30"/>
                  </a:lnTo>
                  <a:lnTo>
                    <a:pt x="12" y="44"/>
                  </a:lnTo>
                  <a:lnTo>
                    <a:pt x="10" y="59"/>
                  </a:lnTo>
                  <a:lnTo>
                    <a:pt x="12" y="75"/>
                  </a:lnTo>
                  <a:lnTo>
                    <a:pt x="20" y="88"/>
                  </a:lnTo>
                  <a:lnTo>
                    <a:pt x="30" y="98"/>
                  </a:lnTo>
                  <a:lnTo>
                    <a:pt x="43" y="105"/>
                  </a:lnTo>
                  <a:lnTo>
                    <a:pt x="59" y="108"/>
                  </a:lnTo>
                  <a:lnTo>
                    <a:pt x="74" y="105"/>
                  </a:lnTo>
                  <a:lnTo>
                    <a:pt x="88" y="98"/>
                  </a:lnTo>
                  <a:lnTo>
                    <a:pt x="98" y="88"/>
                  </a:lnTo>
                  <a:lnTo>
                    <a:pt x="105" y="75"/>
                  </a:lnTo>
                  <a:lnTo>
                    <a:pt x="107" y="59"/>
                  </a:lnTo>
                  <a:lnTo>
                    <a:pt x="105" y="44"/>
                  </a:lnTo>
                  <a:lnTo>
                    <a:pt x="98" y="30"/>
                  </a:lnTo>
                  <a:lnTo>
                    <a:pt x="88" y="20"/>
                  </a:lnTo>
                  <a:lnTo>
                    <a:pt x="74" y="13"/>
                  </a:lnTo>
                  <a:lnTo>
                    <a:pt x="59" y="11"/>
                  </a:lnTo>
                  <a:close/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4" name="Freeform 1199">
              <a:extLst>
                <a:ext uri="{FF2B5EF4-FFF2-40B4-BE49-F238E27FC236}">
                  <a16:creationId xmlns="" xmlns:a16="http://schemas.microsoft.com/office/drawing/2014/main" id="{5E2175C4-389B-46B3-9418-D92906913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9313" y="4910138"/>
              <a:ext cx="127000" cy="127000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28" y="12"/>
                </a:cxn>
                <a:cxn ang="0">
                  <a:pos x="19" y="19"/>
                </a:cxn>
                <a:cxn ang="0">
                  <a:pos x="12" y="29"/>
                </a:cxn>
                <a:cxn ang="0">
                  <a:pos x="10" y="40"/>
                </a:cxn>
                <a:cxn ang="0">
                  <a:pos x="12" y="51"/>
                </a:cxn>
                <a:cxn ang="0">
                  <a:pos x="19" y="62"/>
                </a:cxn>
                <a:cxn ang="0">
                  <a:pos x="28" y="68"/>
                </a:cxn>
                <a:cxn ang="0">
                  <a:pos x="40" y="70"/>
                </a:cxn>
                <a:cxn ang="0">
                  <a:pos x="51" y="68"/>
                </a:cxn>
                <a:cxn ang="0">
                  <a:pos x="61" y="62"/>
                </a:cxn>
                <a:cxn ang="0">
                  <a:pos x="68" y="51"/>
                </a:cxn>
                <a:cxn ang="0">
                  <a:pos x="70" y="40"/>
                </a:cxn>
                <a:cxn ang="0">
                  <a:pos x="68" y="29"/>
                </a:cxn>
                <a:cxn ang="0">
                  <a:pos x="61" y="19"/>
                </a:cxn>
                <a:cxn ang="0">
                  <a:pos x="51" y="12"/>
                </a:cxn>
                <a:cxn ang="0">
                  <a:pos x="40" y="10"/>
                </a:cxn>
                <a:cxn ang="0">
                  <a:pos x="40" y="0"/>
                </a:cxn>
                <a:cxn ang="0">
                  <a:pos x="55" y="3"/>
                </a:cxn>
                <a:cxn ang="0">
                  <a:pos x="68" y="12"/>
                </a:cxn>
                <a:cxn ang="0">
                  <a:pos x="77" y="25"/>
                </a:cxn>
                <a:cxn ang="0">
                  <a:pos x="80" y="40"/>
                </a:cxn>
                <a:cxn ang="0">
                  <a:pos x="78" y="53"/>
                </a:cxn>
                <a:cxn ang="0">
                  <a:pos x="72" y="64"/>
                </a:cxn>
                <a:cxn ang="0">
                  <a:pos x="64" y="73"/>
                </a:cxn>
                <a:cxn ang="0">
                  <a:pos x="52" y="78"/>
                </a:cxn>
                <a:cxn ang="0">
                  <a:pos x="40" y="80"/>
                </a:cxn>
                <a:cxn ang="0">
                  <a:pos x="26" y="78"/>
                </a:cxn>
                <a:cxn ang="0">
                  <a:pos x="16" y="73"/>
                </a:cxn>
                <a:cxn ang="0">
                  <a:pos x="7" y="64"/>
                </a:cxn>
                <a:cxn ang="0">
                  <a:pos x="2" y="53"/>
                </a:cxn>
                <a:cxn ang="0">
                  <a:pos x="0" y="40"/>
                </a:cxn>
                <a:cxn ang="0">
                  <a:pos x="2" y="28"/>
                </a:cxn>
                <a:cxn ang="0">
                  <a:pos x="7" y="16"/>
                </a:cxn>
                <a:cxn ang="0">
                  <a:pos x="16" y="8"/>
                </a:cxn>
                <a:cxn ang="0">
                  <a:pos x="26" y="2"/>
                </a:cxn>
                <a:cxn ang="0">
                  <a:pos x="40" y="0"/>
                </a:cxn>
              </a:cxnLst>
              <a:rect l="0" t="0" r="r" b="b"/>
              <a:pathLst>
                <a:path w="80" h="80">
                  <a:moveTo>
                    <a:pt x="40" y="10"/>
                  </a:moveTo>
                  <a:lnTo>
                    <a:pt x="28" y="12"/>
                  </a:lnTo>
                  <a:lnTo>
                    <a:pt x="19" y="19"/>
                  </a:lnTo>
                  <a:lnTo>
                    <a:pt x="12" y="29"/>
                  </a:lnTo>
                  <a:lnTo>
                    <a:pt x="10" y="40"/>
                  </a:lnTo>
                  <a:lnTo>
                    <a:pt x="12" y="51"/>
                  </a:lnTo>
                  <a:lnTo>
                    <a:pt x="19" y="62"/>
                  </a:lnTo>
                  <a:lnTo>
                    <a:pt x="28" y="68"/>
                  </a:lnTo>
                  <a:lnTo>
                    <a:pt x="40" y="70"/>
                  </a:lnTo>
                  <a:lnTo>
                    <a:pt x="51" y="68"/>
                  </a:lnTo>
                  <a:lnTo>
                    <a:pt x="61" y="62"/>
                  </a:lnTo>
                  <a:lnTo>
                    <a:pt x="68" y="51"/>
                  </a:lnTo>
                  <a:lnTo>
                    <a:pt x="70" y="40"/>
                  </a:lnTo>
                  <a:lnTo>
                    <a:pt x="68" y="29"/>
                  </a:lnTo>
                  <a:lnTo>
                    <a:pt x="61" y="19"/>
                  </a:lnTo>
                  <a:lnTo>
                    <a:pt x="51" y="12"/>
                  </a:lnTo>
                  <a:lnTo>
                    <a:pt x="40" y="10"/>
                  </a:lnTo>
                  <a:close/>
                  <a:moveTo>
                    <a:pt x="40" y="0"/>
                  </a:moveTo>
                  <a:lnTo>
                    <a:pt x="55" y="3"/>
                  </a:lnTo>
                  <a:lnTo>
                    <a:pt x="68" y="12"/>
                  </a:lnTo>
                  <a:lnTo>
                    <a:pt x="77" y="25"/>
                  </a:lnTo>
                  <a:lnTo>
                    <a:pt x="80" y="40"/>
                  </a:lnTo>
                  <a:lnTo>
                    <a:pt x="78" y="53"/>
                  </a:lnTo>
                  <a:lnTo>
                    <a:pt x="72" y="64"/>
                  </a:lnTo>
                  <a:lnTo>
                    <a:pt x="64" y="73"/>
                  </a:lnTo>
                  <a:lnTo>
                    <a:pt x="52" y="78"/>
                  </a:lnTo>
                  <a:lnTo>
                    <a:pt x="40" y="80"/>
                  </a:lnTo>
                  <a:lnTo>
                    <a:pt x="26" y="78"/>
                  </a:lnTo>
                  <a:lnTo>
                    <a:pt x="16" y="73"/>
                  </a:lnTo>
                  <a:lnTo>
                    <a:pt x="7" y="64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7" y="16"/>
                  </a:lnTo>
                  <a:lnTo>
                    <a:pt x="16" y="8"/>
                  </a:lnTo>
                  <a:lnTo>
                    <a:pt x="26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5" name="Freeform 1200">
              <a:extLst>
                <a:ext uri="{FF2B5EF4-FFF2-40B4-BE49-F238E27FC236}">
                  <a16:creationId xmlns="" xmlns:a16="http://schemas.microsoft.com/office/drawing/2014/main" id="{E5C1A418-E428-4100-8A2C-0105653A3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826" y="4938713"/>
              <a:ext cx="34925" cy="682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2" y="4"/>
                </a:cxn>
                <a:cxn ang="0">
                  <a:pos x="22" y="43"/>
                </a:cxn>
                <a:cxn ang="0">
                  <a:pos x="12" y="43"/>
                </a:cxn>
                <a:cxn ang="0">
                  <a:pos x="12" y="16"/>
                </a:cxn>
                <a:cxn ang="0">
                  <a:pos x="8" y="21"/>
                </a:cxn>
                <a:cxn ang="0">
                  <a:pos x="0" y="14"/>
                </a:cxn>
                <a:cxn ang="0">
                  <a:pos x="14" y="0"/>
                </a:cxn>
              </a:cxnLst>
              <a:rect l="0" t="0" r="r" b="b"/>
              <a:pathLst>
                <a:path w="22" h="43">
                  <a:moveTo>
                    <a:pt x="14" y="0"/>
                  </a:moveTo>
                  <a:lnTo>
                    <a:pt x="22" y="4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12" y="16"/>
                  </a:lnTo>
                  <a:lnTo>
                    <a:pt x="8" y="2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36" name="Freeform 1201">
              <a:extLst>
                <a:ext uri="{FF2B5EF4-FFF2-40B4-BE49-F238E27FC236}">
                  <a16:creationId xmlns="" xmlns:a16="http://schemas.microsoft.com/office/drawing/2014/main" id="{89210CB0-AD72-43D5-990C-686D9A054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5146675"/>
              <a:ext cx="19050" cy="254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2" y="8"/>
                </a:cxn>
                <a:cxn ang="0">
                  <a:pos x="11" y="11"/>
                </a:cxn>
                <a:cxn ang="0">
                  <a:pos x="10" y="13"/>
                </a:cxn>
                <a:cxn ang="0">
                  <a:pos x="8" y="15"/>
                </a:cxn>
                <a:cxn ang="0">
                  <a:pos x="6" y="16"/>
                </a:cxn>
                <a:cxn ang="0">
                  <a:pos x="3" y="16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12" h="16">
                  <a:moveTo>
                    <a:pt x="5" y="0"/>
                  </a:moveTo>
                  <a:lnTo>
                    <a:pt x="9" y="0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6"/>
                  </a:lnTo>
                  <a:lnTo>
                    <a:pt x="3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37" name="Блок-схема: документ 36"/>
          <p:cNvSpPr/>
          <p:nvPr/>
        </p:nvSpPr>
        <p:spPr>
          <a:xfrm>
            <a:off x="7442424" y="1"/>
            <a:ext cx="1701579" cy="661497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442422" y="-18797"/>
            <a:ext cx="1782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92003"/>
            <a:ext cx="732636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Пример расчета размера денежных выплат стимулирующего 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характера медицинским работникам за выявление онкологических заболеваний</a:t>
            </a:r>
            <a:endParaRPr lang="ru-RU" sz="1600" b="1" i="1" kern="0" dirty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14" y="627534"/>
            <a:ext cx="8781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</a:rPr>
              <a:t>Для медицинской организации, </a:t>
            </a: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</a:rPr>
              <a:t>в которой работает 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</a:rPr>
              <a:t>медицинский  </a:t>
            </a: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</a:rPr>
              <a:t>работник, ответственный за проведение диспансеризации 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</a:rPr>
              <a:t>в расчете на одного работника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</a:rPr>
              <a:t>):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5" name="Picture 2" descr="\\MOS-FILESRV-NFS\Modernizaciya 2011-2012\КСГ\Презентации\ПМСП для Стадченко\hospit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9" y="4589373"/>
            <a:ext cx="348995" cy="3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5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8076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Скругленный прямоугольник 76"/>
          <p:cNvSpPr/>
          <p:nvPr/>
        </p:nvSpPr>
        <p:spPr>
          <a:xfrm>
            <a:off x="7020272" y="4270906"/>
            <a:ext cx="1764890" cy="3890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652120" y="3277027"/>
            <a:ext cx="1184074" cy="3597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475680" y="3295952"/>
            <a:ext cx="2160239" cy="32282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778156" y="1463957"/>
            <a:ext cx="3888431" cy="1800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1400" b="1" dirty="0" smtClean="0">
              <a:solidFill>
                <a:srgbClr val="C0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44342D73-79DD-4B75-9869-A8CE9FF11534}"/>
              </a:ext>
            </a:extLst>
          </p:cNvPr>
          <p:cNvCxnSpPr>
            <a:cxnSpLocks/>
          </p:cNvCxnSpPr>
          <p:nvPr/>
        </p:nvCxnSpPr>
        <p:spPr>
          <a:xfrm>
            <a:off x="137518" y="627534"/>
            <a:ext cx="8775411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8778245" y="4876802"/>
            <a:ext cx="3657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  <a:p>
            <a:endParaRPr lang="ru-RU" sz="1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2"/>
          </p:nvPr>
        </p:nvSpPr>
        <p:spPr>
          <a:xfrm>
            <a:off x="6955809" y="4869657"/>
            <a:ext cx="2133600" cy="273844"/>
          </a:xfrm>
        </p:spPr>
        <p:txBody>
          <a:bodyPr/>
          <a:lstStyle/>
          <a:p>
            <a:pPr algn="r">
              <a:buClr>
                <a:srgbClr val="888888"/>
              </a:buClr>
              <a:buSzPct val="25000"/>
            </a:pPr>
            <a:endParaRPr lang="ru-RU" sz="900" dirty="0">
              <a:solidFill>
                <a:srgbClr val="888888"/>
              </a:solidFill>
              <a:latin typeface="Calibri"/>
              <a:sym typeface="Calibri"/>
            </a:endParaRPr>
          </a:p>
        </p:txBody>
      </p:sp>
      <p:sp>
        <p:nvSpPr>
          <p:cNvPr id="37" name="Блок-схема: документ 36"/>
          <p:cNvSpPr/>
          <p:nvPr/>
        </p:nvSpPr>
        <p:spPr>
          <a:xfrm>
            <a:off x="7442424" y="1"/>
            <a:ext cx="1701579" cy="661497"/>
          </a:xfrm>
          <a:prstGeom prst="flowChartDocument">
            <a:avLst/>
          </a:prstGeom>
          <a:solidFill>
            <a:srgbClr val="FD6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442422" y="-18797"/>
            <a:ext cx="1782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Выплаты стимулирующего характера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6062" y="92003"/>
            <a:ext cx="732636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1600" b="1" i="1" kern="0" dirty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Пример расчета размера денежных выплат стимулирующего </a:t>
            </a:r>
            <a:r>
              <a:rPr lang="ru-RU" sz="16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Segoe UI" pitchFamily="34" charset="0"/>
                <a:cs typeface="Times New Roman" panose="02020603050405020304" pitchFamily="18" charset="0"/>
              </a:rPr>
              <a:t>характера медицинским работникам за выявление онкологических заболеваний</a:t>
            </a:r>
            <a:endParaRPr lang="ru-RU" sz="1600" b="1" i="1" kern="0" dirty="0">
              <a:solidFill>
                <a:srgbClr val="000000"/>
              </a:solidFill>
              <a:latin typeface="Times New Roman" panose="02020603050405020304" pitchFamily="18" charset="0"/>
              <a:ea typeface="Segoe UI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1473584" y="3296378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41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2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3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4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5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46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503851" y="3294080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49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0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1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2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3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54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63" name="Группа 62">
            <a:extLst>
              <a:ext uri="{FF2B5EF4-FFF2-40B4-BE49-F238E27FC236}">
                <a16:creationId xmlns="" xmlns:a16="http://schemas.microsoft.com/office/drawing/2014/main" id="{0BACA2A2-0DE9-43A7-8976-8EE55B850CF9}"/>
              </a:ext>
            </a:extLst>
          </p:cNvPr>
          <p:cNvGrpSpPr/>
          <p:nvPr/>
        </p:nvGrpSpPr>
        <p:grpSpPr>
          <a:xfrm>
            <a:off x="975047" y="3283378"/>
            <a:ext cx="364790" cy="283484"/>
            <a:chOff x="1398588" y="1671638"/>
            <a:chExt cx="446088" cy="450850"/>
          </a:xfrm>
          <a:solidFill>
            <a:schemeClr val="tx1"/>
          </a:solidFill>
        </p:grpSpPr>
        <p:sp>
          <p:nvSpPr>
            <p:cNvPr id="64" name="Freeform 977">
              <a:extLst>
                <a:ext uri="{FF2B5EF4-FFF2-40B4-BE49-F238E27FC236}">
                  <a16:creationId xmlns="" xmlns:a16="http://schemas.microsoft.com/office/drawing/2014/main" id="{FEEA848F-F181-4243-9A23-4C46AE3EE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1709738"/>
              <a:ext cx="19050" cy="825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8" y="1"/>
                </a:cxn>
                <a:cxn ang="0">
                  <a:pos x="21" y="3"/>
                </a:cxn>
                <a:cxn ang="0">
                  <a:pos x="23" y="6"/>
                </a:cxn>
                <a:cxn ang="0">
                  <a:pos x="25" y="12"/>
                </a:cxn>
                <a:cxn ang="0">
                  <a:pos x="25" y="93"/>
                </a:cxn>
                <a:cxn ang="0">
                  <a:pos x="23" y="98"/>
                </a:cxn>
                <a:cxn ang="0">
                  <a:pos x="21" y="101"/>
                </a:cxn>
                <a:cxn ang="0">
                  <a:pos x="18" y="103"/>
                </a:cxn>
                <a:cxn ang="0">
                  <a:pos x="12" y="105"/>
                </a:cxn>
                <a:cxn ang="0">
                  <a:pos x="7" y="103"/>
                </a:cxn>
                <a:cxn ang="0">
                  <a:pos x="4" y="101"/>
                </a:cxn>
                <a:cxn ang="0">
                  <a:pos x="2" y="98"/>
                </a:cxn>
                <a:cxn ang="0">
                  <a:pos x="0" y="93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7" y="1"/>
                </a:cxn>
                <a:cxn ang="0">
                  <a:pos x="12" y="0"/>
                </a:cxn>
              </a:cxnLst>
              <a:rect l="0" t="0" r="r" b="b"/>
              <a:pathLst>
                <a:path w="25" h="105">
                  <a:moveTo>
                    <a:pt x="12" y="0"/>
                  </a:moveTo>
                  <a:lnTo>
                    <a:pt x="18" y="1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5" y="12"/>
                  </a:lnTo>
                  <a:lnTo>
                    <a:pt x="25" y="93"/>
                  </a:lnTo>
                  <a:lnTo>
                    <a:pt x="23" y="98"/>
                  </a:lnTo>
                  <a:lnTo>
                    <a:pt x="21" y="101"/>
                  </a:lnTo>
                  <a:lnTo>
                    <a:pt x="18" y="103"/>
                  </a:lnTo>
                  <a:lnTo>
                    <a:pt x="12" y="105"/>
                  </a:lnTo>
                  <a:lnTo>
                    <a:pt x="7" y="103"/>
                  </a:lnTo>
                  <a:lnTo>
                    <a:pt x="4" y="101"/>
                  </a:lnTo>
                  <a:lnTo>
                    <a:pt x="2" y="98"/>
                  </a:lnTo>
                  <a:lnTo>
                    <a:pt x="0" y="93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3"/>
                  </a:lnTo>
                  <a:lnTo>
                    <a:pt x="7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5" name="Freeform 978">
              <a:extLst>
                <a:ext uri="{FF2B5EF4-FFF2-40B4-BE49-F238E27FC236}">
                  <a16:creationId xmlns="" xmlns:a16="http://schemas.microsoft.com/office/drawing/2014/main" id="{79DD8E2B-8B18-4CD1-8BAE-063C8C2C9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741488"/>
              <a:ext cx="84138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95" y="0"/>
                </a:cxn>
                <a:cxn ang="0">
                  <a:pos x="102" y="3"/>
                </a:cxn>
                <a:cxn ang="0">
                  <a:pos x="104" y="7"/>
                </a:cxn>
                <a:cxn ang="0">
                  <a:pos x="105" y="12"/>
                </a:cxn>
                <a:cxn ang="0">
                  <a:pos x="102" y="19"/>
                </a:cxn>
                <a:cxn ang="0">
                  <a:pos x="95" y="22"/>
                </a:cxn>
                <a:cxn ang="0">
                  <a:pos x="12" y="22"/>
                </a:cxn>
                <a:cxn ang="0">
                  <a:pos x="7" y="21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2" y="7"/>
                </a:cxn>
                <a:cxn ang="0">
                  <a:pos x="3" y="3"/>
                </a:cxn>
                <a:cxn ang="0">
                  <a:pos x="7" y="2"/>
                </a:cxn>
                <a:cxn ang="0">
                  <a:pos x="12" y="0"/>
                </a:cxn>
              </a:cxnLst>
              <a:rect l="0" t="0" r="r" b="b"/>
              <a:pathLst>
                <a:path w="105" h="22">
                  <a:moveTo>
                    <a:pt x="12" y="0"/>
                  </a:moveTo>
                  <a:lnTo>
                    <a:pt x="95" y="0"/>
                  </a:lnTo>
                  <a:lnTo>
                    <a:pt x="102" y="3"/>
                  </a:lnTo>
                  <a:lnTo>
                    <a:pt x="104" y="7"/>
                  </a:lnTo>
                  <a:lnTo>
                    <a:pt x="105" y="12"/>
                  </a:lnTo>
                  <a:lnTo>
                    <a:pt x="102" y="19"/>
                  </a:lnTo>
                  <a:lnTo>
                    <a:pt x="95" y="22"/>
                  </a:lnTo>
                  <a:lnTo>
                    <a:pt x="12" y="22"/>
                  </a:lnTo>
                  <a:lnTo>
                    <a:pt x="7" y="21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F141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6" name="Freeform 979">
              <a:extLst>
                <a:ext uri="{FF2B5EF4-FFF2-40B4-BE49-F238E27FC236}">
                  <a16:creationId xmlns="" xmlns:a16="http://schemas.microsoft.com/office/drawing/2014/main" id="{31145653-5D45-4FC5-B653-444496D4A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475" y="1671638"/>
              <a:ext cx="212725" cy="106363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7" y="2"/>
                </a:cxn>
                <a:cxn ang="0">
                  <a:pos x="198" y="9"/>
                </a:cxn>
                <a:cxn ang="0">
                  <a:pos x="226" y="17"/>
                </a:cxn>
                <a:cxn ang="0">
                  <a:pos x="248" y="26"/>
                </a:cxn>
                <a:cxn ang="0">
                  <a:pos x="262" y="38"/>
                </a:cxn>
                <a:cxn ang="0">
                  <a:pos x="266" y="43"/>
                </a:cxn>
                <a:cxn ang="0">
                  <a:pos x="267" y="48"/>
                </a:cxn>
                <a:cxn ang="0">
                  <a:pos x="267" y="53"/>
                </a:cxn>
                <a:cxn ang="0">
                  <a:pos x="261" y="122"/>
                </a:cxn>
                <a:cxn ang="0">
                  <a:pos x="259" y="126"/>
                </a:cxn>
                <a:cxn ang="0">
                  <a:pos x="255" y="129"/>
                </a:cxn>
                <a:cxn ang="0">
                  <a:pos x="248" y="133"/>
                </a:cxn>
                <a:cxn ang="0">
                  <a:pos x="247" y="133"/>
                </a:cxn>
                <a:cxn ang="0">
                  <a:pos x="243" y="131"/>
                </a:cxn>
                <a:cxn ang="0">
                  <a:pos x="240" y="128"/>
                </a:cxn>
                <a:cxn ang="0">
                  <a:pos x="238" y="124"/>
                </a:cxn>
                <a:cxn ang="0">
                  <a:pos x="236" y="119"/>
                </a:cxn>
                <a:cxn ang="0">
                  <a:pos x="245" y="53"/>
                </a:cxn>
                <a:cxn ang="0">
                  <a:pos x="235" y="47"/>
                </a:cxn>
                <a:cxn ang="0">
                  <a:pos x="217" y="40"/>
                </a:cxn>
                <a:cxn ang="0">
                  <a:pos x="193" y="31"/>
                </a:cxn>
                <a:cxn ang="0">
                  <a:pos x="166" y="24"/>
                </a:cxn>
                <a:cxn ang="0">
                  <a:pos x="134" y="22"/>
                </a:cxn>
                <a:cxn ang="0">
                  <a:pos x="103" y="24"/>
                </a:cxn>
                <a:cxn ang="0">
                  <a:pos x="76" y="31"/>
                </a:cxn>
                <a:cxn ang="0">
                  <a:pos x="52" y="40"/>
                </a:cxn>
                <a:cxn ang="0">
                  <a:pos x="34" y="47"/>
                </a:cxn>
                <a:cxn ang="0">
                  <a:pos x="24" y="53"/>
                </a:cxn>
                <a:cxn ang="0">
                  <a:pos x="31" y="119"/>
                </a:cxn>
                <a:cxn ang="0">
                  <a:pos x="31" y="124"/>
                </a:cxn>
                <a:cxn ang="0">
                  <a:pos x="29" y="128"/>
                </a:cxn>
                <a:cxn ang="0">
                  <a:pos x="26" y="131"/>
                </a:cxn>
                <a:cxn ang="0">
                  <a:pos x="21" y="133"/>
                </a:cxn>
                <a:cxn ang="0">
                  <a:pos x="17" y="131"/>
                </a:cxn>
                <a:cxn ang="0">
                  <a:pos x="12" y="129"/>
                </a:cxn>
                <a:cxn ang="0">
                  <a:pos x="8" y="122"/>
                </a:cxn>
                <a:cxn ang="0">
                  <a:pos x="0" y="53"/>
                </a:cxn>
                <a:cxn ang="0">
                  <a:pos x="0" y="48"/>
                </a:cxn>
                <a:cxn ang="0">
                  <a:pos x="7" y="38"/>
                </a:cxn>
                <a:cxn ang="0">
                  <a:pos x="21" y="26"/>
                </a:cxn>
                <a:cxn ang="0">
                  <a:pos x="43" y="17"/>
                </a:cxn>
                <a:cxn ang="0">
                  <a:pos x="71" y="9"/>
                </a:cxn>
                <a:cxn ang="0">
                  <a:pos x="102" y="2"/>
                </a:cxn>
                <a:cxn ang="0">
                  <a:pos x="134" y="0"/>
                </a:cxn>
              </a:cxnLst>
              <a:rect l="0" t="0" r="r" b="b"/>
              <a:pathLst>
                <a:path w="267" h="133">
                  <a:moveTo>
                    <a:pt x="134" y="0"/>
                  </a:moveTo>
                  <a:lnTo>
                    <a:pt x="167" y="2"/>
                  </a:lnTo>
                  <a:lnTo>
                    <a:pt x="198" y="9"/>
                  </a:lnTo>
                  <a:lnTo>
                    <a:pt x="226" y="17"/>
                  </a:lnTo>
                  <a:lnTo>
                    <a:pt x="248" y="26"/>
                  </a:lnTo>
                  <a:lnTo>
                    <a:pt x="262" y="38"/>
                  </a:lnTo>
                  <a:lnTo>
                    <a:pt x="266" y="43"/>
                  </a:lnTo>
                  <a:lnTo>
                    <a:pt x="267" y="48"/>
                  </a:lnTo>
                  <a:lnTo>
                    <a:pt x="267" y="53"/>
                  </a:lnTo>
                  <a:lnTo>
                    <a:pt x="261" y="122"/>
                  </a:lnTo>
                  <a:lnTo>
                    <a:pt x="259" y="126"/>
                  </a:lnTo>
                  <a:lnTo>
                    <a:pt x="255" y="129"/>
                  </a:lnTo>
                  <a:lnTo>
                    <a:pt x="248" y="133"/>
                  </a:lnTo>
                  <a:lnTo>
                    <a:pt x="247" y="133"/>
                  </a:lnTo>
                  <a:lnTo>
                    <a:pt x="243" y="131"/>
                  </a:lnTo>
                  <a:lnTo>
                    <a:pt x="240" y="128"/>
                  </a:lnTo>
                  <a:lnTo>
                    <a:pt x="238" y="124"/>
                  </a:lnTo>
                  <a:lnTo>
                    <a:pt x="236" y="119"/>
                  </a:lnTo>
                  <a:lnTo>
                    <a:pt x="245" y="53"/>
                  </a:lnTo>
                  <a:lnTo>
                    <a:pt x="235" y="47"/>
                  </a:lnTo>
                  <a:lnTo>
                    <a:pt x="217" y="40"/>
                  </a:lnTo>
                  <a:lnTo>
                    <a:pt x="193" y="31"/>
                  </a:lnTo>
                  <a:lnTo>
                    <a:pt x="166" y="24"/>
                  </a:lnTo>
                  <a:lnTo>
                    <a:pt x="134" y="22"/>
                  </a:lnTo>
                  <a:lnTo>
                    <a:pt x="103" y="24"/>
                  </a:lnTo>
                  <a:lnTo>
                    <a:pt x="76" y="31"/>
                  </a:lnTo>
                  <a:lnTo>
                    <a:pt x="52" y="40"/>
                  </a:lnTo>
                  <a:lnTo>
                    <a:pt x="34" y="47"/>
                  </a:lnTo>
                  <a:lnTo>
                    <a:pt x="24" y="53"/>
                  </a:lnTo>
                  <a:lnTo>
                    <a:pt x="31" y="119"/>
                  </a:lnTo>
                  <a:lnTo>
                    <a:pt x="31" y="124"/>
                  </a:lnTo>
                  <a:lnTo>
                    <a:pt x="29" y="128"/>
                  </a:lnTo>
                  <a:lnTo>
                    <a:pt x="26" y="131"/>
                  </a:lnTo>
                  <a:lnTo>
                    <a:pt x="21" y="133"/>
                  </a:lnTo>
                  <a:lnTo>
                    <a:pt x="17" y="131"/>
                  </a:lnTo>
                  <a:lnTo>
                    <a:pt x="12" y="129"/>
                  </a:lnTo>
                  <a:lnTo>
                    <a:pt x="8" y="122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7" y="38"/>
                  </a:lnTo>
                  <a:lnTo>
                    <a:pt x="21" y="26"/>
                  </a:lnTo>
                  <a:lnTo>
                    <a:pt x="43" y="17"/>
                  </a:lnTo>
                  <a:lnTo>
                    <a:pt x="71" y="9"/>
                  </a:lnTo>
                  <a:lnTo>
                    <a:pt x="102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7" name="Freeform 980">
              <a:extLst>
                <a:ext uri="{FF2B5EF4-FFF2-40B4-BE49-F238E27FC236}">
                  <a16:creationId xmlns="" xmlns:a16="http://schemas.microsoft.com/office/drawing/2014/main" id="{9B849B14-FE28-4449-B217-9D29BF9ED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8588" y="1985963"/>
              <a:ext cx="446088" cy="1365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202" y="9"/>
                </a:cxn>
                <a:cxn ang="0">
                  <a:pos x="226" y="69"/>
                </a:cxn>
                <a:cxn ang="0">
                  <a:pos x="261" y="102"/>
                </a:cxn>
                <a:cxn ang="0">
                  <a:pos x="300" y="102"/>
                </a:cxn>
                <a:cxn ang="0">
                  <a:pos x="335" y="69"/>
                </a:cxn>
                <a:cxn ang="0">
                  <a:pos x="359" y="9"/>
                </a:cxn>
                <a:cxn ang="0">
                  <a:pos x="368" y="0"/>
                </a:cxn>
                <a:cxn ang="0">
                  <a:pos x="378" y="2"/>
                </a:cxn>
                <a:cxn ang="0">
                  <a:pos x="420" y="16"/>
                </a:cxn>
                <a:cxn ang="0">
                  <a:pos x="502" y="33"/>
                </a:cxn>
                <a:cxn ang="0">
                  <a:pos x="535" y="45"/>
                </a:cxn>
                <a:cxn ang="0">
                  <a:pos x="559" y="69"/>
                </a:cxn>
                <a:cxn ang="0">
                  <a:pos x="563" y="99"/>
                </a:cxn>
                <a:cxn ang="0">
                  <a:pos x="553" y="166"/>
                </a:cxn>
                <a:cxn ang="0">
                  <a:pos x="546" y="171"/>
                </a:cxn>
                <a:cxn ang="0">
                  <a:pos x="534" y="168"/>
                </a:cxn>
                <a:cxn ang="0">
                  <a:pos x="532" y="159"/>
                </a:cxn>
                <a:cxn ang="0">
                  <a:pos x="540" y="87"/>
                </a:cxn>
                <a:cxn ang="0">
                  <a:pos x="527" y="68"/>
                </a:cxn>
                <a:cxn ang="0">
                  <a:pos x="497" y="57"/>
                </a:cxn>
                <a:cxn ang="0">
                  <a:pos x="456" y="49"/>
                </a:cxn>
                <a:cxn ang="0">
                  <a:pos x="402" y="35"/>
                </a:cxn>
                <a:cxn ang="0">
                  <a:pos x="364" y="62"/>
                </a:cxn>
                <a:cxn ang="0">
                  <a:pos x="328" y="112"/>
                </a:cxn>
                <a:cxn ang="0">
                  <a:pos x="281" y="130"/>
                </a:cxn>
                <a:cxn ang="0">
                  <a:pos x="235" y="112"/>
                </a:cxn>
                <a:cxn ang="0">
                  <a:pos x="197" y="62"/>
                </a:cxn>
                <a:cxn ang="0">
                  <a:pos x="161" y="35"/>
                </a:cxn>
                <a:cxn ang="0">
                  <a:pos x="105" y="49"/>
                </a:cxn>
                <a:cxn ang="0">
                  <a:pos x="64" y="57"/>
                </a:cxn>
                <a:cxn ang="0">
                  <a:pos x="36" y="68"/>
                </a:cxn>
                <a:cxn ang="0">
                  <a:pos x="22" y="87"/>
                </a:cxn>
                <a:cxn ang="0">
                  <a:pos x="31" y="159"/>
                </a:cxn>
                <a:cxn ang="0">
                  <a:pos x="29" y="168"/>
                </a:cxn>
                <a:cxn ang="0">
                  <a:pos x="21" y="171"/>
                </a:cxn>
                <a:cxn ang="0">
                  <a:pos x="12" y="169"/>
                </a:cxn>
                <a:cxn ang="0">
                  <a:pos x="0" y="99"/>
                </a:cxn>
                <a:cxn ang="0">
                  <a:pos x="3" y="69"/>
                </a:cxn>
                <a:cxn ang="0">
                  <a:pos x="28" y="45"/>
                </a:cxn>
                <a:cxn ang="0">
                  <a:pos x="60" y="33"/>
                </a:cxn>
                <a:cxn ang="0">
                  <a:pos x="114" y="23"/>
                </a:cxn>
                <a:cxn ang="0">
                  <a:pos x="168" y="9"/>
                </a:cxn>
                <a:cxn ang="0">
                  <a:pos x="185" y="0"/>
                </a:cxn>
              </a:cxnLst>
              <a:rect l="0" t="0" r="r" b="b"/>
              <a:pathLst>
                <a:path w="563" h="171">
                  <a:moveTo>
                    <a:pt x="185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2" y="9"/>
                  </a:lnTo>
                  <a:lnTo>
                    <a:pt x="212" y="42"/>
                  </a:lnTo>
                  <a:lnTo>
                    <a:pt x="226" y="69"/>
                  </a:lnTo>
                  <a:lnTo>
                    <a:pt x="243" y="90"/>
                  </a:lnTo>
                  <a:lnTo>
                    <a:pt x="261" y="102"/>
                  </a:lnTo>
                  <a:lnTo>
                    <a:pt x="281" y="107"/>
                  </a:lnTo>
                  <a:lnTo>
                    <a:pt x="300" y="102"/>
                  </a:lnTo>
                  <a:lnTo>
                    <a:pt x="318" y="90"/>
                  </a:lnTo>
                  <a:lnTo>
                    <a:pt x="335" y="69"/>
                  </a:lnTo>
                  <a:lnTo>
                    <a:pt x="349" y="42"/>
                  </a:lnTo>
                  <a:lnTo>
                    <a:pt x="359" y="9"/>
                  </a:lnTo>
                  <a:lnTo>
                    <a:pt x="361" y="4"/>
                  </a:lnTo>
                  <a:lnTo>
                    <a:pt x="368" y="0"/>
                  </a:lnTo>
                  <a:lnTo>
                    <a:pt x="375" y="0"/>
                  </a:lnTo>
                  <a:lnTo>
                    <a:pt x="378" y="2"/>
                  </a:lnTo>
                  <a:lnTo>
                    <a:pt x="395" y="9"/>
                  </a:lnTo>
                  <a:lnTo>
                    <a:pt x="420" y="16"/>
                  </a:lnTo>
                  <a:lnTo>
                    <a:pt x="478" y="30"/>
                  </a:lnTo>
                  <a:lnTo>
                    <a:pt x="502" y="33"/>
                  </a:lnTo>
                  <a:lnTo>
                    <a:pt x="520" y="38"/>
                  </a:lnTo>
                  <a:lnTo>
                    <a:pt x="535" y="45"/>
                  </a:lnTo>
                  <a:lnTo>
                    <a:pt x="549" y="56"/>
                  </a:lnTo>
                  <a:lnTo>
                    <a:pt x="559" y="69"/>
                  </a:lnTo>
                  <a:lnTo>
                    <a:pt x="563" y="87"/>
                  </a:lnTo>
                  <a:lnTo>
                    <a:pt x="563" y="99"/>
                  </a:lnTo>
                  <a:lnTo>
                    <a:pt x="554" y="163"/>
                  </a:lnTo>
                  <a:lnTo>
                    <a:pt x="553" y="166"/>
                  </a:lnTo>
                  <a:lnTo>
                    <a:pt x="549" y="169"/>
                  </a:lnTo>
                  <a:lnTo>
                    <a:pt x="546" y="171"/>
                  </a:lnTo>
                  <a:lnTo>
                    <a:pt x="540" y="171"/>
                  </a:lnTo>
                  <a:lnTo>
                    <a:pt x="534" y="168"/>
                  </a:lnTo>
                  <a:lnTo>
                    <a:pt x="532" y="163"/>
                  </a:lnTo>
                  <a:lnTo>
                    <a:pt x="532" y="159"/>
                  </a:lnTo>
                  <a:lnTo>
                    <a:pt x="540" y="97"/>
                  </a:lnTo>
                  <a:lnTo>
                    <a:pt x="540" y="87"/>
                  </a:lnTo>
                  <a:lnTo>
                    <a:pt x="537" y="76"/>
                  </a:lnTo>
                  <a:lnTo>
                    <a:pt x="527" y="68"/>
                  </a:lnTo>
                  <a:lnTo>
                    <a:pt x="513" y="61"/>
                  </a:lnTo>
                  <a:lnTo>
                    <a:pt x="497" y="57"/>
                  </a:lnTo>
                  <a:lnTo>
                    <a:pt x="480" y="54"/>
                  </a:lnTo>
                  <a:lnTo>
                    <a:pt x="456" y="49"/>
                  </a:lnTo>
                  <a:lnTo>
                    <a:pt x="428" y="43"/>
                  </a:lnTo>
                  <a:lnTo>
                    <a:pt x="402" y="35"/>
                  </a:lnTo>
                  <a:lnTo>
                    <a:pt x="378" y="26"/>
                  </a:lnTo>
                  <a:lnTo>
                    <a:pt x="364" y="62"/>
                  </a:lnTo>
                  <a:lnTo>
                    <a:pt x="347" y="92"/>
                  </a:lnTo>
                  <a:lnTo>
                    <a:pt x="328" y="112"/>
                  </a:lnTo>
                  <a:lnTo>
                    <a:pt x="306" y="125"/>
                  </a:lnTo>
                  <a:lnTo>
                    <a:pt x="281" y="130"/>
                  </a:lnTo>
                  <a:lnTo>
                    <a:pt x="257" y="125"/>
                  </a:lnTo>
                  <a:lnTo>
                    <a:pt x="235" y="112"/>
                  </a:lnTo>
                  <a:lnTo>
                    <a:pt x="214" y="92"/>
                  </a:lnTo>
                  <a:lnTo>
                    <a:pt x="197" y="62"/>
                  </a:lnTo>
                  <a:lnTo>
                    <a:pt x="183" y="26"/>
                  </a:lnTo>
                  <a:lnTo>
                    <a:pt x="161" y="35"/>
                  </a:lnTo>
                  <a:lnTo>
                    <a:pt x="133" y="43"/>
                  </a:lnTo>
                  <a:lnTo>
                    <a:pt x="105" y="49"/>
                  </a:lnTo>
                  <a:lnTo>
                    <a:pt x="81" y="54"/>
                  </a:lnTo>
                  <a:lnTo>
                    <a:pt x="64" y="57"/>
                  </a:lnTo>
                  <a:lnTo>
                    <a:pt x="50" y="61"/>
                  </a:lnTo>
                  <a:lnTo>
                    <a:pt x="36" y="68"/>
                  </a:lnTo>
                  <a:lnTo>
                    <a:pt x="26" y="76"/>
                  </a:lnTo>
                  <a:lnTo>
                    <a:pt x="22" y="87"/>
                  </a:lnTo>
                  <a:lnTo>
                    <a:pt x="22" y="97"/>
                  </a:lnTo>
                  <a:lnTo>
                    <a:pt x="31" y="159"/>
                  </a:lnTo>
                  <a:lnTo>
                    <a:pt x="31" y="163"/>
                  </a:lnTo>
                  <a:lnTo>
                    <a:pt x="29" y="168"/>
                  </a:lnTo>
                  <a:lnTo>
                    <a:pt x="26" y="169"/>
                  </a:lnTo>
                  <a:lnTo>
                    <a:pt x="21" y="171"/>
                  </a:lnTo>
                  <a:lnTo>
                    <a:pt x="17" y="171"/>
                  </a:lnTo>
                  <a:lnTo>
                    <a:pt x="12" y="169"/>
                  </a:lnTo>
                  <a:lnTo>
                    <a:pt x="9" y="163"/>
                  </a:lnTo>
                  <a:lnTo>
                    <a:pt x="0" y="99"/>
                  </a:lnTo>
                  <a:lnTo>
                    <a:pt x="0" y="87"/>
                  </a:lnTo>
                  <a:lnTo>
                    <a:pt x="3" y="69"/>
                  </a:lnTo>
                  <a:lnTo>
                    <a:pt x="14" y="56"/>
                  </a:lnTo>
                  <a:lnTo>
                    <a:pt x="28" y="45"/>
                  </a:lnTo>
                  <a:lnTo>
                    <a:pt x="43" y="38"/>
                  </a:lnTo>
                  <a:lnTo>
                    <a:pt x="60" y="33"/>
                  </a:lnTo>
                  <a:lnTo>
                    <a:pt x="85" y="30"/>
                  </a:lnTo>
                  <a:lnTo>
                    <a:pt x="114" y="23"/>
                  </a:lnTo>
                  <a:lnTo>
                    <a:pt x="142" y="16"/>
                  </a:lnTo>
                  <a:lnTo>
                    <a:pt x="168" y="9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8" name="Freeform 981">
              <a:extLst>
                <a:ext uri="{FF2B5EF4-FFF2-40B4-BE49-F238E27FC236}">
                  <a16:creationId xmlns="" xmlns:a16="http://schemas.microsoft.com/office/drawing/2014/main" id="{B0AA60FA-41BA-4335-A59B-22AA35A7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925" y="2103438"/>
              <a:ext cx="80963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89" y="0"/>
                </a:cxn>
                <a:cxn ang="0">
                  <a:pos x="95" y="1"/>
                </a:cxn>
                <a:cxn ang="0">
                  <a:pos x="98" y="3"/>
                </a:cxn>
                <a:cxn ang="0">
                  <a:pos x="100" y="7"/>
                </a:cxn>
                <a:cxn ang="0">
                  <a:pos x="101" y="12"/>
                </a:cxn>
                <a:cxn ang="0">
                  <a:pos x="98" y="19"/>
                </a:cxn>
                <a:cxn ang="0">
                  <a:pos x="95" y="20"/>
                </a:cxn>
                <a:cxn ang="0">
                  <a:pos x="89" y="22"/>
                </a:cxn>
                <a:cxn ang="0">
                  <a:pos x="10" y="22"/>
                </a:cxn>
                <a:cxn ang="0">
                  <a:pos x="3" y="19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101" h="22">
                  <a:moveTo>
                    <a:pt x="10" y="0"/>
                  </a:moveTo>
                  <a:lnTo>
                    <a:pt x="89" y="0"/>
                  </a:lnTo>
                  <a:lnTo>
                    <a:pt x="95" y="1"/>
                  </a:lnTo>
                  <a:lnTo>
                    <a:pt x="98" y="3"/>
                  </a:lnTo>
                  <a:lnTo>
                    <a:pt x="100" y="7"/>
                  </a:lnTo>
                  <a:lnTo>
                    <a:pt x="101" y="12"/>
                  </a:lnTo>
                  <a:lnTo>
                    <a:pt x="98" y="19"/>
                  </a:lnTo>
                  <a:lnTo>
                    <a:pt x="95" y="20"/>
                  </a:lnTo>
                  <a:lnTo>
                    <a:pt x="89" y="22"/>
                  </a:lnTo>
                  <a:lnTo>
                    <a:pt x="10" y="22"/>
                  </a:lnTo>
                  <a:lnTo>
                    <a:pt x="3" y="19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69" name="Freeform 982">
              <a:extLst>
                <a:ext uri="{FF2B5EF4-FFF2-40B4-BE49-F238E27FC236}">
                  <a16:creationId xmlns="" xmlns:a16="http://schemas.microsoft.com/office/drawing/2014/main" id="{464AED73-0069-46F2-BC56-4E1B04FA7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8125" y="1792288"/>
              <a:ext cx="225425" cy="200025"/>
            </a:xfrm>
            <a:custGeom>
              <a:avLst/>
              <a:gdLst/>
              <a:ahLst/>
              <a:cxnLst>
                <a:cxn ang="0">
                  <a:pos x="50" y="31"/>
                </a:cxn>
                <a:cxn ang="0">
                  <a:pos x="47" y="60"/>
                </a:cxn>
                <a:cxn ang="0">
                  <a:pos x="47" y="81"/>
                </a:cxn>
                <a:cxn ang="0">
                  <a:pos x="28" y="93"/>
                </a:cxn>
                <a:cxn ang="0">
                  <a:pos x="24" y="107"/>
                </a:cxn>
                <a:cxn ang="0">
                  <a:pos x="38" y="141"/>
                </a:cxn>
                <a:cxn ang="0">
                  <a:pos x="55" y="147"/>
                </a:cxn>
                <a:cxn ang="0">
                  <a:pos x="81" y="198"/>
                </a:cxn>
                <a:cxn ang="0">
                  <a:pos x="143" y="229"/>
                </a:cxn>
                <a:cxn ang="0">
                  <a:pos x="206" y="198"/>
                </a:cxn>
                <a:cxn ang="0">
                  <a:pos x="232" y="147"/>
                </a:cxn>
                <a:cxn ang="0">
                  <a:pos x="244" y="141"/>
                </a:cxn>
                <a:cxn ang="0">
                  <a:pos x="251" y="140"/>
                </a:cxn>
                <a:cxn ang="0">
                  <a:pos x="257" y="129"/>
                </a:cxn>
                <a:cxn ang="0">
                  <a:pos x="263" y="103"/>
                </a:cxn>
                <a:cxn ang="0">
                  <a:pos x="259" y="93"/>
                </a:cxn>
                <a:cxn ang="0">
                  <a:pos x="242" y="84"/>
                </a:cxn>
                <a:cxn ang="0">
                  <a:pos x="235" y="31"/>
                </a:cxn>
                <a:cxn ang="0">
                  <a:pos x="232" y="24"/>
                </a:cxn>
                <a:cxn ang="0">
                  <a:pos x="225" y="22"/>
                </a:cxn>
                <a:cxn ang="0">
                  <a:pos x="211" y="29"/>
                </a:cxn>
                <a:cxn ang="0">
                  <a:pos x="199" y="40"/>
                </a:cxn>
                <a:cxn ang="0">
                  <a:pos x="175" y="55"/>
                </a:cxn>
                <a:cxn ang="0">
                  <a:pos x="126" y="59"/>
                </a:cxn>
                <a:cxn ang="0">
                  <a:pos x="92" y="41"/>
                </a:cxn>
                <a:cxn ang="0">
                  <a:pos x="83" y="34"/>
                </a:cxn>
                <a:cxn ang="0">
                  <a:pos x="68" y="24"/>
                </a:cxn>
                <a:cxn ang="0">
                  <a:pos x="54" y="0"/>
                </a:cxn>
                <a:cxn ang="0">
                  <a:pos x="97" y="15"/>
                </a:cxn>
                <a:cxn ang="0">
                  <a:pos x="116" y="31"/>
                </a:cxn>
                <a:cxn ang="0">
                  <a:pos x="159" y="34"/>
                </a:cxn>
                <a:cxn ang="0">
                  <a:pos x="185" y="19"/>
                </a:cxn>
                <a:cxn ang="0">
                  <a:pos x="226" y="0"/>
                </a:cxn>
                <a:cxn ang="0">
                  <a:pos x="247" y="7"/>
                </a:cxn>
                <a:cxn ang="0">
                  <a:pos x="263" y="57"/>
                </a:cxn>
                <a:cxn ang="0">
                  <a:pos x="261" y="69"/>
                </a:cxn>
                <a:cxn ang="0">
                  <a:pos x="285" y="109"/>
                </a:cxn>
                <a:cxn ang="0">
                  <a:pos x="270" y="155"/>
                </a:cxn>
                <a:cxn ang="0">
                  <a:pos x="249" y="166"/>
                </a:cxn>
                <a:cxn ang="0">
                  <a:pos x="195" y="236"/>
                </a:cxn>
                <a:cxn ang="0">
                  <a:pos x="116" y="248"/>
                </a:cxn>
                <a:cxn ang="0">
                  <a:pos x="50" y="195"/>
                </a:cxn>
                <a:cxn ang="0">
                  <a:pos x="24" y="160"/>
                </a:cxn>
                <a:cxn ang="0">
                  <a:pos x="4" y="129"/>
                </a:cxn>
                <a:cxn ang="0">
                  <a:pos x="12" y="76"/>
                </a:cxn>
                <a:cxn ang="0">
                  <a:pos x="26" y="34"/>
                </a:cxn>
                <a:cxn ang="0">
                  <a:pos x="43" y="3"/>
                </a:cxn>
              </a:cxnLst>
              <a:rect l="0" t="0" r="r" b="b"/>
              <a:pathLst>
                <a:path w="285" h="252">
                  <a:moveTo>
                    <a:pt x="57" y="22"/>
                  </a:moveTo>
                  <a:lnTo>
                    <a:pt x="52" y="27"/>
                  </a:lnTo>
                  <a:lnTo>
                    <a:pt x="50" y="31"/>
                  </a:lnTo>
                  <a:lnTo>
                    <a:pt x="49" y="41"/>
                  </a:lnTo>
                  <a:lnTo>
                    <a:pt x="47" y="57"/>
                  </a:lnTo>
                  <a:lnTo>
                    <a:pt x="47" y="60"/>
                  </a:lnTo>
                  <a:lnTo>
                    <a:pt x="49" y="64"/>
                  </a:lnTo>
                  <a:lnTo>
                    <a:pt x="49" y="72"/>
                  </a:lnTo>
                  <a:lnTo>
                    <a:pt x="47" y="81"/>
                  </a:lnTo>
                  <a:lnTo>
                    <a:pt x="42" y="88"/>
                  </a:lnTo>
                  <a:lnTo>
                    <a:pt x="31" y="91"/>
                  </a:lnTo>
                  <a:lnTo>
                    <a:pt x="28" y="93"/>
                  </a:lnTo>
                  <a:lnTo>
                    <a:pt x="26" y="97"/>
                  </a:lnTo>
                  <a:lnTo>
                    <a:pt x="24" y="98"/>
                  </a:lnTo>
                  <a:lnTo>
                    <a:pt x="24" y="107"/>
                  </a:lnTo>
                  <a:lnTo>
                    <a:pt x="26" y="122"/>
                  </a:lnTo>
                  <a:lnTo>
                    <a:pt x="31" y="134"/>
                  </a:lnTo>
                  <a:lnTo>
                    <a:pt x="38" y="141"/>
                  </a:lnTo>
                  <a:lnTo>
                    <a:pt x="49" y="141"/>
                  </a:lnTo>
                  <a:lnTo>
                    <a:pt x="52" y="143"/>
                  </a:lnTo>
                  <a:lnTo>
                    <a:pt x="55" y="147"/>
                  </a:lnTo>
                  <a:lnTo>
                    <a:pt x="57" y="150"/>
                  </a:lnTo>
                  <a:lnTo>
                    <a:pt x="68" y="178"/>
                  </a:lnTo>
                  <a:lnTo>
                    <a:pt x="81" y="198"/>
                  </a:lnTo>
                  <a:lnTo>
                    <a:pt x="100" y="216"/>
                  </a:lnTo>
                  <a:lnTo>
                    <a:pt x="121" y="226"/>
                  </a:lnTo>
                  <a:lnTo>
                    <a:pt x="143" y="229"/>
                  </a:lnTo>
                  <a:lnTo>
                    <a:pt x="166" y="226"/>
                  </a:lnTo>
                  <a:lnTo>
                    <a:pt x="187" y="216"/>
                  </a:lnTo>
                  <a:lnTo>
                    <a:pt x="206" y="198"/>
                  </a:lnTo>
                  <a:lnTo>
                    <a:pt x="219" y="178"/>
                  </a:lnTo>
                  <a:lnTo>
                    <a:pt x="230" y="150"/>
                  </a:lnTo>
                  <a:lnTo>
                    <a:pt x="232" y="147"/>
                  </a:lnTo>
                  <a:lnTo>
                    <a:pt x="235" y="143"/>
                  </a:lnTo>
                  <a:lnTo>
                    <a:pt x="238" y="141"/>
                  </a:lnTo>
                  <a:lnTo>
                    <a:pt x="244" y="141"/>
                  </a:lnTo>
                  <a:lnTo>
                    <a:pt x="245" y="143"/>
                  </a:lnTo>
                  <a:lnTo>
                    <a:pt x="247" y="141"/>
                  </a:lnTo>
                  <a:lnTo>
                    <a:pt x="251" y="140"/>
                  </a:lnTo>
                  <a:lnTo>
                    <a:pt x="252" y="138"/>
                  </a:lnTo>
                  <a:lnTo>
                    <a:pt x="254" y="134"/>
                  </a:lnTo>
                  <a:lnTo>
                    <a:pt x="257" y="129"/>
                  </a:lnTo>
                  <a:lnTo>
                    <a:pt x="261" y="122"/>
                  </a:lnTo>
                  <a:lnTo>
                    <a:pt x="263" y="116"/>
                  </a:lnTo>
                  <a:lnTo>
                    <a:pt x="263" y="103"/>
                  </a:lnTo>
                  <a:lnTo>
                    <a:pt x="261" y="100"/>
                  </a:lnTo>
                  <a:lnTo>
                    <a:pt x="261" y="97"/>
                  </a:lnTo>
                  <a:lnTo>
                    <a:pt x="259" y="93"/>
                  </a:lnTo>
                  <a:lnTo>
                    <a:pt x="256" y="91"/>
                  </a:lnTo>
                  <a:lnTo>
                    <a:pt x="247" y="90"/>
                  </a:lnTo>
                  <a:lnTo>
                    <a:pt x="242" y="84"/>
                  </a:lnTo>
                  <a:lnTo>
                    <a:pt x="238" y="78"/>
                  </a:lnTo>
                  <a:lnTo>
                    <a:pt x="238" y="41"/>
                  </a:lnTo>
                  <a:lnTo>
                    <a:pt x="235" y="31"/>
                  </a:lnTo>
                  <a:lnTo>
                    <a:pt x="233" y="27"/>
                  </a:lnTo>
                  <a:lnTo>
                    <a:pt x="232" y="26"/>
                  </a:lnTo>
                  <a:lnTo>
                    <a:pt x="232" y="24"/>
                  </a:lnTo>
                  <a:lnTo>
                    <a:pt x="230" y="24"/>
                  </a:lnTo>
                  <a:lnTo>
                    <a:pt x="230" y="22"/>
                  </a:lnTo>
                  <a:lnTo>
                    <a:pt x="225" y="22"/>
                  </a:lnTo>
                  <a:lnTo>
                    <a:pt x="221" y="24"/>
                  </a:lnTo>
                  <a:lnTo>
                    <a:pt x="216" y="26"/>
                  </a:lnTo>
                  <a:lnTo>
                    <a:pt x="211" y="29"/>
                  </a:lnTo>
                  <a:lnTo>
                    <a:pt x="204" y="34"/>
                  </a:lnTo>
                  <a:lnTo>
                    <a:pt x="200" y="36"/>
                  </a:lnTo>
                  <a:lnTo>
                    <a:pt x="199" y="40"/>
                  </a:lnTo>
                  <a:lnTo>
                    <a:pt x="195" y="41"/>
                  </a:lnTo>
                  <a:lnTo>
                    <a:pt x="185" y="50"/>
                  </a:lnTo>
                  <a:lnTo>
                    <a:pt x="175" y="55"/>
                  </a:lnTo>
                  <a:lnTo>
                    <a:pt x="161" y="59"/>
                  </a:lnTo>
                  <a:lnTo>
                    <a:pt x="143" y="60"/>
                  </a:lnTo>
                  <a:lnTo>
                    <a:pt x="126" y="59"/>
                  </a:lnTo>
                  <a:lnTo>
                    <a:pt x="112" y="55"/>
                  </a:lnTo>
                  <a:lnTo>
                    <a:pt x="102" y="50"/>
                  </a:lnTo>
                  <a:lnTo>
                    <a:pt x="92" y="41"/>
                  </a:lnTo>
                  <a:lnTo>
                    <a:pt x="88" y="40"/>
                  </a:lnTo>
                  <a:lnTo>
                    <a:pt x="86" y="36"/>
                  </a:lnTo>
                  <a:lnTo>
                    <a:pt x="83" y="34"/>
                  </a:lnTo>
                  <a:lnTo>
                    <a:pt x="76" y="29"/>
                  </a:lnTo>
                  <a:lnTo>
                    <a:pt x="71" y="27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7" y="22"/>
                  </a:lnTo>
                  <a:close/>
                  <a:moveTo>
                    <a:pt x="54" y="0"/>
                  </a:moveTo>
                  <a:lnTo>
                    <a:pt x="59" y="0"/>
                  </a:lnTo>
                  <a:lnTo>
                    <a:pt x="80" y="5"/>
                  </a:lnTo>
                  <a:lnTo>
                    <a:pt x="97" y="15"/>
                  </a:lnTo>
                  <a:lnTo>
                    <a:pt x="102" y="21"/>
                  </a:lnTo>
                  <a:lnTo>
                    <a:pt x="105" y="22"/>
                  </a:lnTo>
                  <a:lnTo>
                    <a:pt x="116" y="31"/>
                  </a:lnTo>
                  <a:lnTo>
                    <a:pt x="128" y="34"/>
                  </a:lnTo>
                  <a:lnTo>
                    <a:pt x="143" y="36"/>
                  </a:lnTo>
                  <a:lnTo>
                    <a:pt x="159" y="34"/>
                  </a:lnTo>
                  <a:lnTo>
                    <a:pt x="171" y="31"/>
                  </a:lnTo>
                  <a:lnTo>
                    <a:pt x="181" y="22"/>
                  </a:lnTo>
                  <a:lnTo>
                    <a:pt x="185" y="19"/>
                  </a:lnTo>
                  <a:lnTo>
                    <a:pt x="200" y="8"/>
                  </a:lnTo>
                  <a:lnTo>
                    <a:pt x="213" y="2"/>
                  </a:lnTo>
                  <a:lnTo>
                    <a:pt x="226" y="0"/>
                  </a:lnTo>
                  <a:lnTo>
                    <a:pt x="233" y="0"/>
                  </a:lnTo>
                  <a:lnTo>
                    <a:pt x="244" y="3"/>
                  </a:lnTo>
                  <a:lnTo>
                    <a:pt x="247" y="7"/>
                  </a:lnTo>
                  <a:lnTo>
                    <a:pt x="256" y="19"/>
                  </a:lnTo>
                  <a:lnTo>
                    <a:pt x="261" y="34"/>
                  </a:lnTo>
                  <a:lnTo>
                    <a:pt x="263" y="57"/>
                  </a:lnTo>
                  <a:lnTo>
                    <a:pt x="263" y="62"/>
                  </a:lnTo>
                  <a:lnTo>
                    <a:pt x="261" y="65"/>
                  </a:lnTo>
                  <a:lnTo>
                    <a:pt x="261" y="69"/>
                  </a:lnTo>
                  <a:lnTo>
                    <a:pt x="275" y="76"/>
                  </a:lnTo>
                  <a:lnTo>
                    <a:pt x="283" y="90"/>
                  </a:lnTo>
                  <a:lnTo>
                    <a:pt x="285" y="109"/>
                  </a:lnTo>
                  <a:lnTo>
                    <a:pt x="282" y="129"/>
                  </a:lnTo>
                  <a:lnTo>
                    <a:pt x="275" y="148"/>
                  </a:lnTo>
                  <a:lnTo>
                    <a:pt x="270" y="155"/>
                  </a:lnTo>
                  <a:lnTo>
                    <a:pt x="263" y="160"/>
                  </a:lnTo>
                  <a:lnTo>
                    <a:pt x="256" y="164"/>
                  </a:lnTo>
                  <a:lnTo>
                    <a:pt x="249" y="166"/>
                  </a:lnTo>
                  <a:lnTo>
                    <a:pt x="235" y="195"/>
                  </a:lnTo>
                  <a:lnTo>
                    <a:pt x="218" y="219"/>
                  </a:lnTo>
                  <a:lnTo>
                    <a:pt x="195" y="236"/>
                  </a:lnTo>
                  <a:lnTo>
                    <a:pt x="171" y="248"/>
                  </a:lnTo>
                  <a:lnTo>
                    <a:pt x="143" y="252"/>
                  </a:lnTo>
                  <a:lnTo>
                    <a:pt x="116" y="248"/>
                  </a:lnTo>
                  <a:lnTo>
                    <a:pt x="90" y="236"/>
                  </a:lnTo>
                  <a:lnTo>
                    <a:pt x="69" y="219"/>
                  </a:lnTo>
                  <a:lnTo>
                    <a:pt x="50" y="195"/>
                  </a:lnTo>
                  <a:lnTo>
                    <a:pt x="36" y="166"/>
                  </a:lnTo>
                  <a:lnTo>
                    <a:pt x="30" y="164"/>
                  </a:lnTo>
                  <a:lnTo>
                    <a:pt x="24" y="160"/>
                  </a:lnTo>
                  <a:lnTo>
                    <a:pt x="17" y="155"/>
                  </a:lnTo>
                  <a:lnTo>
                    <a:pt x="12" y="148"/>
                  </a:lnTo>
                  <a:lnTo>
                    <a:pt x="4" y="129"/>
                  </a:lnTo>
                  <a:lnTo>
                    <a:pt x="0" y="109"/>
                  </a:lnTo>
                  <a:lnTo>
                    <a:pt x="4" y="90"/>
                  </a:lnTo>
                  <a:lnTo>
                    <a:pt x="12" y="76"/>
                  </a:lnTo>
                  <a:lnTo>
                    <a:pt x="24" y="69"/>
                  </a:lnTo>
                  <a:lnTo>
                    <a:pt x="24" y="57"/>
                  </a:lnTo>
                  <a:lnTo>
                    <a:pt x="26" y="34"/>
                  </a:lnTo>
                  <a:lnTo>
                    <a:pt x="31" y="19"/>
                  </a:lnTo>
                  <a:lnTo>
                    <a:pt x="40" y="7"/>
                  </a:lnTo>
                  <a:lnTo>
                    <a:pt x="43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pic>
        <p:nvPicPr>
          <p:cNvPr id="58" name="Picture 2" descr="\\MOS-FILESRV-NFS\Modernizaciya 2011-2012\КСГ\Презентации\ПМСП для Стадченко\hospit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76412"/>
            <a:ext cx="348995" cy="31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\\MOS-FILESRV-NFS\Modernizaciya 2011-2012\КСГ\Презентации\ПМСП для Стадченко\hospit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960" y="4270906"/>
            <a:ext cx="348995" cy="3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\\MOS-FILESRV-NFS\Modernizaciya 2011-2012\КСГ\Презентации\ПМСП для Стадченко\hospita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842" y="4281678"/>
            <a:ext cx="348995" cy="320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40" y="691991"/>
            <a:ext cx="91439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Для медицинских организаций, в которых работают медицинские работники, назначившие и выполнившие своевременно диагностические исследования, по результатам которых установлен диагноз онкологического заболевания, осуществившие своевременное установление диспансерного наблюдения за пациентом с онкологическим заболеванием.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 (При условии, что назначили и выполнили диагностические исследования, а также установили диспансерное наблюдение 3 разных медицинских работника из разных медицинских организаций).</a:t>
            </a:r>
          </a:p>
        </p:txBody>
      </p:sp>
      <p:grpSp>
        <p:nvGrpSpPr>
          <p:cNvPr id="62" name="Группа 61">
            <a:extLst>
              <a:ext uri="{FF2B5EF4-FFF2-40B4-BE49-F238E27FC236}">
                <a16:creationId xmlns="" xmlns:a16="http://schemas.microsoft.com/office/drawing/2014/main" id="{2CBA966F-D1D6-45E4-9E1A-A98BE82F27D0}"/>
              </a:ext>
            </a:extLst>
          </p:cNvPr>
          <p:cNvGrpSpPr/>
          <p:nvPr/>
        </p:nvGrpSpPr>
        <p:grpSpPr>
          <a:xfrm>
            <a:off x="5331785" y="2234118"/>
            <a:ext cx="485791" cy="369332"/>
            <a:chOff x="8259763" y="4879975"/>
            <a:chExt cx="530226" cy="534988"/>
          </a:xfrm>
        </p:grpSpPr>
        <p:sp>
          <p:nvSpPr>
            <p:cNvPr id="70" name="Freeform 1195">
              <a:extLst>
                <a:ext uri="{FF2B5EF4-FFF2-40B4-BE49-F238E27FC236}">
                  <a16:creationId xmlns="" xmlns:a16="http://schemas.microsoft.com/office/drawing/2014/main" id="{63FF948B-6236-44DF-A443-6800FDFB5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9763" y="5027613"/>
              <a:ext cx="468313" cy="387350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105" y="10"/>
                </a:cxn>
                <a:cxn ang="0">
                  <a:pos x="138" y="2"/>
                </a:cxn>
                <a:cxn ang="0">
                  <a:pos x="122" y="16"/>
                </a:cxn>
                <a:cxn ang="0">
                  <a:pos x="101" y="22"/>
                </a:cxn>
                <a:cxn ang="0">
                  <a:pos x="91" y="12"/>
                </a:cxn>
                <a:cxn ang="0">
                  <a:pos x="72" y="11"/>
                </a:cxn>
                <a:cxn ang="0">
                  <a:pos x="70" y="39"/>
                </a:cxn>
                <a:cxn ang="0">
                  <a:pos x="43" y="69"/>
                </a:cxn>
                <a:cxn ang="0">
                  <a:pos x="34" y="90"/>
                </a:cxn>
                <a:cxn ang="0">
                  <a:pos x="10" y="134"/>
                </a:cxn>
                <a:cxn ang="0">
                  <a:pos x="11" y="135"/>
                </a:cxn>
                <a:cxn ang="0">
                  <a:pos x="35" y="138"/>
                </a:cxn>
                <a:cxn ang="0">
                  <a:pos x="54" y="171"/>
                </a:cxn>
                <a:cxn ang="0">
                  <a:pos x="72" y="186"/>
                </a:cxn>
                <a:cxn ang="0">
                  <a:pos x="74" y="230"/>
                </a:cxn>
                <a:cxn ang="0">
                  <a:pos x="84" y="235"/>
                </a:cxn>
                <a:cxn ang="0">
                  <a:pos x="109" y="234"/>
                </a:cxn>
                <a:cxn ang="0">
                  <a:pos x="117" y="222"/>
                </a:cxn>
                <a:cxn ang="0">
                  <a:pos x="123" y="209"/>
                </a:cxn>
                <a:cxn ang="0">
                  <a:pos x="172" y="211"/>
                </a:cxn>
                <a:cxn ang="0">
                  <a:pos x="204" y="206"/>
                </a:cxn>
                <a:cxn ang="0">
                  <a:pos x="206" y="230"/>
                </a:cxn>
                <a:cxn ang="0">
                  <a:pos x="216" y="235"/>
                </a:cxn>
                <a:cxn ang="0">
                  <a:pos x="241" y="234"/>
                </a:cxn>
                <a:cxn ang="0">
                  <a:pos x="249" y="222"/>
                </a:cxn>
                <a:cxn ang="0">
                  <a:pos x="251" y="181"/>
                </a:cxn>
                <a:cxn ang="0">
                  <a:pos x="276" y="149"/>
                </a:cxn>
                <a:cxn ang="0">
                  <a:pos x="284" y="112"/>
                </a:cxn>
                <a:cxn ang="0">
                  <a:pos x="283" y="103"/>
                </a:cxn>
                <a:cxn ang="0">
                  <a:pos x="275" y="73"/>
                </a:cxn>
                <a:cxn ang="0">
                  <a:pos x="244" y="39"/>
                </a:cxn>
                <a:cxn ang="0">
                  <a:pos x="199" y="17"/>
                </a:cxn>
                <a:cxn ang="0">
                  <a:pos x="228" y="17"/>
                </a:cxn>
                <a:cxn ang="0">
                  <a:pos x="270" y="49"/>
                </a:cxn>
                <a:cxn ang="0">
                  <a:pos x="292" y="92"/>
                </a:cxn>
                <a:cxn ang="0">
                  <a:pos x="295" y="109"/>
                </a:cxn>
                <a:cxn ang="0">
                  <a:pos x="292" y="132"/>
                </a:cxn>
                <a:cxn ang="0">
                  <a:pos x="275" y="170"/>
                </a:cxn>
                <a:cxn ang="0">
                  <a:pos x="259" y="222"/>
                </a:cxn>
                <a:cxn ang="0">
                  <a:pos x="253" y="238"/>
                </a:cxn>
                <a:cxn ang="0">
                  <a:pos x="237" y="244"/>
                </a:cxn>
                <a:cxn ang="0">
                  <a:pos x="208" y="242"/>
                </a:cxn>
                <a:cxn ang="0">
                  <a:pos x="196" y="231"/>
                </a:cxn>
                <a:cxn ang="0">
                  <a:pos x="193" y="219"/>
                </a:cxn>
                <a:cxn ang="0">
                  <a:pos x="149" y="223"/>
                </a:cxn>
                <a:cxn ang="0">
                  <a:pos x="127" y="222"/>
                </a:cxn>
                <a:cxn ang="0">
                  <a:pos x="121" y="238"/>
                </a:cxn>
                <a:cxn ang="0">
                  <a:pos x="105" y="244"/>
                </a:cxn>
                <a:cxn ang="0">
                  <a:pos x="76" y="242"/>
                </a:cxn>
                <a:cxn ang="0">
                  <a:pos x="64" y="231"/>
                </a:cxn>
                <a:cxn ang="0">
                  <a:pos x="61" y="191"/>
                </a:cxn>
                <a:cxn ang="0">
                  <a:pos x="35" y="162"/>
                </a:cxn>
                <a:cxn ang="0">
                  <a:pos x="9" y="145"/>
                </a:cxn>
                <a:cxn ang="0">
                  <a:pos x="1" y="138"/>
                </a:cxn>
                <a:cxn ang="0">
                  <a:pos x="0" y="90"/>
                </a:cxn>
                <a:cxn ang="0">
                  <a:pos x="3" y="83"/>
                </a:cxn>
                <a:cxn ang="0">
                  <a:pos x="9" y="79"/>
                </a:cxn>
                <a:cxn ang="0">
                  <a:pos x="35" y="62"/>
                </a:cxn>
                <a:cxn ang="0">
                  <a:pos x="61" y="33"/>
                </a:cxn>
                <a:cxn ang="0">
                  <a:pos x="64" y="4"/>
                </a:cxn>
              </a:cxnLst>
              <a:rect l="0" t="0" r="r" b="b"/>
              <a:pathLst>
                <a:path w="295" h="244">
                  <a:moveTo>
                    <a:pt x="75" y="0"/>
                  </a:moveTo>
                  <a:lnTo>
                    <a:pt x="86" y="0"/>
                  </a:lnTo>
                  <a:lnTo>
                    <a:pt x="97" y="3"/>
                  </a:lnTo>
                  <a:lnTo>
                    <a:pt x="105" y="10"/>
                  </a:lnTo>
                  <a:lnTo>
                    <a:pt x="121" y="5"/>
                  </a:lnTo>
                  <a:lnTo>
                    <a:pt x="138" y="2"/>
                  </a:lnTo>
                  <a:lnTo>
                    <a:pt x="139" y="12"/>
                  </a:lnTo>
                  <a:lnTo>
                    <a:pt x="122" y="16"/>
                  </a:lnTo>
                  <a:lnTo>
                    <a:pt x="105" y="21"/>
                  </a:lnTo>
                  <a:lnTo>
                    <a:pt x="101" y="22"/>
                  </a:lnTo>
                  <a:lnTo>
                    <a:pt x="99" y="19"/>
                  </a:lnTo>
                  <a:lnTo>
                    <a:pt x="91" y="12"/>
                  </a:lnTo>
                  <a:lnTo>
                    <a:pt x="81" y="9"/>
                  </a:lnTo>
                  <a:lnTo>
                    <a:pt x="72" y="11"/>
                  </a:lnTo>
                  <a:lnTo>
                    <a:pt x="72" y="38"/>
                  </a:lnTo>
                  <a:lnTo>
                    <a:pt x="70" y="39"/>
                  </a:lnTo>
                  <a:lnTo>
                    <a:pt x="54" y="54"/>
                  </a:lnTo>
                  <a:lnTo>
                    <a:pt x="43" y="69"/>
                  </a:lnTo>
                  <a:lnTo>
                    <a:pt x="35" y="86"/>
                  </a:lnTo>
                  <a:lnTo>
                    <a:pt x="34" y="90"/>
                  </a:lnTo>
                  <a:lnTo>
                    <a:pt x="10" y="90"/>
                  </a:lnTo>
                  <a:lnTo>
                    <a:pt x="10" y="134"/>
                  </a:lnTo>
                  <a:lnTo>
                    <a:pt x="11" y="134"/>
                  </a:lnTo>
                  <a:lnTo>
                    <a:pt x="11" y="135"/>
                  </a:lnTo>
                  <a:lnTo>
                    <a:pt x="34" y="135"/>
                  </a:lnTo>
                  <a:lnTo>
                    <a:pt x="35" y="138"/>
                  </a:lnTo>
                  <a:lnTo>
                    <a:pt x="43" y="156"/>
                  </a:lnTo>
                  <a:lnTo>
                    <a:pt x="54" y="171"/>
                  </a:lnTo>
                  <a:lnTo>
                    <a:pt x="70" y="185"/>
                  </a:lnTo>
                  <a:lnTo>
                    <a:pt x="72" y="186"/>
                  </a:lnTo>
                  <a:lnTo>
                    <a:pt x="72" y="222"/>
                  </a:lnTo>
                  <a:lnTo>
                    <a:pt x="74" y="230"/>
                  </a:lnTo>
                  <a:lnTo>
                    <a:pt x="80" y="234"/>
                  </a:lnTo>
                  <a:lnTo>
                    <a:pt x="84" y="235"/>
                  </a:lnTo>
                  <a:lnTo>
                    <a:pt x="105" y="235"/>
                  </a:lnTo>
                  <a:lnTo>
                    <a:pt x="109" y="234"/>
                  </a:lnTo>
                  <a:lnTo>
                    <a:pt x="115" y="230"/>
                  </a:lnTo>
                  <a:lnTo>
                    <a:pt x="117" y="222"/>
                  </a:lnTo>
                  <a:lnTo>
                    <a:pt x="117" y="207"/>
                  </a:lnTo>
                  <a:lnTo>
                    <a:pt x="123" y="209"/>
                  </a:lnTo>
                  <a:lnTo>
                    <a:pt x="148" y="213"/>
                  </a:lnTo>
                  <a:lnTo>
                    <a:pt x="172" y="211"/>
                  </a:lnTo>
                  <a:lnTo>
                    <a:pt x="197" y="207"/>
                  </a:lnTo>
                  <a:lnTo>
                    <a:pt x="204" y="206"/>
                  </a:lnTo>
                  <a:lnTo>
                    <a:pt x="204" y="222"/>
                  </a:lnTo>
                  <a:lnTo>
                    <a:pt x="206" y="230"/>
                  </a:lnTo>
                  <a:lnTo>
                    <a:pt x="212" y="234"/>
                  </a:lnTo>
                  <a:lnTo>
                    <a:pt x="216" y="235"/>
                  </a:lnTo>
                  <a:lnTo>
                    <a:pt x="237" y="235"/>
                  </a:lnTo>
                  <a:lnTo>
                    <a:pt x="241" y="234"/>
                  </a:lnTo>
                  <a:lnTo>
                    <a:pt x="247" y="230"/>
                  </a:lnTo>
                  <a:lnTo>
                    <a:pt x="249" y="222"/>
                  </a:lnTo>
                  <a:lnTo>
                    <a:pt x="249" y="182"/>
                  </a:lnTo>
                  <a:lnTo>
                    <a:pt x="251" y="181"/>
                  </a:lnTo>
                  <a:lnTo>
                    <a:pt x="265" y="165"/>
                  </a:lnTo>
                  <a:lnTo>
                    <a:pt x="276" y="149"/>
                  </a:lnTo>
                  <a:lnTo>
                    <a:pt x="282" y="131"/>
                  </a:lnTo>
                  <a:lnTo>
                    <a:pt x="284" y="112"/>
                  </a:lnTo>
                  <a:lnTo>
                    <a:pt x="284" y="109"/>
                  </a:lnTo>
                  <a:lnTo>
                    <a:pt x="283" y="103"/>
                  </a:lnTo>
                  <a:lnTo>
                    <a:pt x="282" y="94"/>
                  </a:lnTo>
                  <a:lnTo>
                    <a:pt x="275" y="73"/>
                  </a:lnTo>
                  <a:lnTo>
                    <a:pt x="262" y="55"/>
                  </a:lnTo>
                  <a:lnTo>
                    <a:pt x="244" y="39"/>
                  </a:lnTo>
                  <a:lnTo>
                    <a:pt x="223" y="26"/>
                  </a:lnTo>
                  <a:lnTo>
                    <a:pt x="199" y="17"/>
                  </a:lnTo>
                  <a:lnTo>
                    <a:pt x="201" y="7"/>
                  </a:lnTo>
                  <a:lnTo>
                    <a:pt x="228" y="17"/>
                  </a:lnTo>
                  <a:lnTo>
                    <a:pt x="251" y="31"/>
                  </a:lnTo>
                  <a:lnTo>
                    <a:pt x="270" y="49"/>
                  </a:lnTo>
                  <a:lnTo>
                    <a:pt x="284" y="69"/>
                  </a:lnTo>
                  <a:lnTo>
                    <a:pt x="292" y="92"/>
                  </a:lnTo>
                  <a:lnTo>
                    <a:pt x="294" y="102"/>
                  </a:lnTo>
                  <a:lnTo>
                    <a:pt x="295" y="109"/>
                  </a:lnTo>
                  <a:lnTo>
                    <a:pt x="295" y="112"/>
                  </a:lnTo>
                  <a:lnTo>
                    <a:pt x="292" y="132"/>
                  </a:lnTo>
                  <a:lnTo>
                    <a:pt x="285" y="152"/>
                  </a:lnTo>
                  <a:lnTo>
                    <a:pt x="275" y="170"/>
                  </a:lnTo>
                  <a:lnTo>
                    <a:pt x="259" y="187"/>
                  </a:lnTo>
                  <a:lnTo>
                    <a:pt x="259" y="222"/>
                  </a:lnTo>
                  <a:lnTo>
                    <a:pt x="257" y="231"/>
                  </a:lnTo>
                  <a:lnTo>
                    <a:pt x="253" y="238"/>
                  </a:lnTo>
                  <a:lnTo>
                    <a:pt x="246" y="242"/>
                  </a:lnTo>
                  <a:lnTo>
                    <a:pt x="237" y="244"/>
                  </a:lnTo>
                  <a:lnTo>
                    <a:pt x="216" y="244"/>
                  </a:lnTo>
                  <a:lnTo>
                    <a:pt x="208" y="242"/>
                  </a:lnTo>
                  <a:lnTo>
                    <a:pt x="201" y="238"/>
                  </a:lnTo>
                  <a:lnTo>
                    <a:pt x="196" y="231"/>
                  </a:lnTo>
                  <a:lnTo>
                    <a:pt x="193" y="222"/>
                  </a:lnTo>
                  <a:lnTo>
                    <a:pt x="193" y="219"/>
                  </a:lnTo>
                  <a:lnTo>
                    <a:pt x="172" y="222"/>
                  </a:lnTo>
                  <a:lnTo>
                    <a:pt x="149" y="223"/>
                  </a:lnTo>
                  <a:lnTo>
                    <a:pt x="127" y="220"/>
                  </a:lnTo>
                  <a:lnTo>
                    <a:pt x="127" y="222"/>
                  </a:lnTo>
                  <a:lnTo>
                    <a:pt x="125" y="231"/>
                  </a:lnTo>
                  <a:lnTo>
                    <a:pt x="121" y="238"/>
                  </a:lnTo>
                  <a:lnTo>
                    <a:pt x="114" y="242"/>
                  </a:lnTo>
                  <a:lnTo>
                    <a:pt x="105" y="244"/>
                  </a:lnTo>
                  <a:lnTo>
                    <a:pt x="84" y="244"/>
                  </a:lnTo>
                  <a:lnTo>
                    <a:pt x="76" y="242"/>
                  </a:lnTo>
                  <a:lnTo>
                    <a:pt x="69" y="238"/>
                  </a:lnTo>
                  <a:lnTo>
                    <a:pt x="64" y="231"/>
                  </a:lnTo>
                  <a:lnTo>
                    <a:pt x="61" y="222"/>
                  </a:lnTo>
                  <a:lnTo>
                    <a:pt x="61" y="191"/>
                  </a:lnTo>
                  <a:lnTo>
                    <a:pt x="46" y="177"/>
                  </a:lnTo>
                  <a:lnTo>
                    <a:pt x="35" y="162"/>
                  </a:lnTo>
                  <a:lnTo>
                    <a:pt x="26" y="145"/>
                  </a:lnTo>
                  <a:lnTo>
                    <a:pt x="9" y="145"/>
                  </a:lnTo>
                  <a:lnTo>
                    <a:pt x="3" y="141"/>
                  </a:lnTo>
                  <a:lnTo>
                    <a:pt x="1" y="138"/>
                  </a:lnTo>
                  <a:lnTo>
                    <a:pt x="0" y="134"/>
                  </a:lnTo>
                  <a:lnTo>
                    <a:pt x="0" y="90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6" y="81"/>
                  </a:lnTo>
                  <a:lnTo>
                    <a:pt x="9" y="79"/>
                  </a:lnTo>
                  <a:lnTo>
                    <a:pt x="26" y="79"/>
                  </a:lnTo>
                  <a:lnTo>
                    <a:pt x="35" y="62"/>
                  </a:lnTo>
                  <a:lnTo>
                    <a:pt x="46" y="46"/>
                  </a:lnTo>
                  <a:lnTo>
                    <a:pt x="61" y="33"/>
                  </a:lnTo>
                  <a:lnTo>
                    <a:pt x="61" y="5"/>
                  </a:lnTo>
                  <a:lnTo>
                    <a:pt x="64" y="4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1" name="Freeform 1196">
              <a:extLst>
                <a:ext uri="{FF2B5EF4-FFF2-40B4-BE49-F238E27FC236}">
                  <a16:creationId xmlns="" xmlns:a16="http://schemas.microsoft.com/office/drawing/2014/main" id="{33A1A33F-3796-496C-A7F0-BF661B2A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4076" y="5051425"/>
              <a:ext cx="119063" cy="2698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5" y="0"/>
                </a:cxn>
                <a:cxn ang="0">
                  <a:pos x="40" y="1"/>
                </a:cxn>
                <a:cxn ang="0">
                  <a:pos x="55" y="4"/>
                </a:cxn>
                <a:cxn ang="0">
                  <a:pos x="72" y="8"/>
                </a:cxn>
                <a:cxn ang="0">
                  <a:pos x="73" y="9"/>
                </a:cxn>
                <a:cxn ang="0">
                  <a:pos x="74" y="11"/>
                </a:cxn>
                <a:cxn ang="0">
                  <a:pos x="75" y="12"/>
                </a:cxn>
                <a:cxn ang="0">
                  <a:pos x="75" y="14"/>
                </a:cxn>
                <a:cxn ang="0">
                  <a:pos x="74" y="16"/>
                </a:cxn>
                <a:cxn ang="0">
                  <a:pos x="72" y="17"/>
                </a:cxn>
                <a:cxn ang="0">
                  <a:pos x="68" y="17"/>
                </a:cxn>
                <a:cxn ang="0">
                  <a:pos x="52" y="13"/>
                </a:cxn>
                <a:cxn ang="0">
                  <a:pos x="38" y="11"/>
                </a:cxn>
                <a:cxn ang="0">
                  <a:pos x="25" y="10"/>
                </a:cxn>
                <a:cxn ang="0">
                  <a:pos x="3" y="10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4" y="0"/>
                </a:cxn>
              </a:cxnLst>
              <a:rect l="0" t="0" r="r" b="b"/>
              <a:pathLst>
                <a:path w="75" h="17">
                  <a:moveTo>
                    <a:pt x="4" y="0"/>
                  </a:moveTo>
                  <a:lnTo>
                    <a:pt x="25" y="0"/>
                  </a:lnTo>
                  <a:lnTo>
                    <a:pt x="40" y="1"/>
                  </a:lnTo>
                  <a:lnTo>
                    <a:pt x="55" y="4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4" y="11"/>
                  </a:lnTo>
                  <a:lnTo>
                    <a:pt x="75" y="12"/>
                  </a:lnTo>
                  <a:lnTo>
                    <a:pt x="75" y="14"/>
                  </a:lnTo>
                  <a:lnTo>
                    <a:pt x="74" y="16"/>
                  </a:lnTo>
                  <a:lnTo>
                    <a:pt x="72" y="17"/>
                  </a:lnTo>
                  <a:lnTo>
                    <a:pt x="68" y="17"/>
                  </a:lnTo>
                  <a:lnTo>
                    <a:pt x="52" y="13"/>
                  </a:lnTo>
                  <a:lnTo>
                    <a:pt x="38" y="11"/>
                  </a:lnTo>
                  <a:lnTo>
                    <a:pt x="2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8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2" name="Freeform 1197">
              <a:extLst>
                <a:ext uri="{FF2B5EF4-FFF2-40B4-BE49-F238E27FC236}">
                  <a16:creationId xmlns="" xmlns:a16="http://schemas.microsoft.com/office/drawing/2014/main" id="{B777FFFC-AEB5-459A-BE1E-4B673B2194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5851" y="5137150"/>
              <a:ext cx="84138" cy="58738"/>
            </a:xfrm>
            <a:custGeom>
              <a:avLst/>
              <a:gdLst/>
              <a:ahLst/>
              <a:cxnLst>
                <a:cxn ang="0">
                  <a:pos x="31" y="10"/>
                </a:cxn>
                <a:cxn ang="0">
                  <a:pos x="31" y="14"/>
                </a:cxn>
                <a:cxn ang="0">
                  <a:pos x="32" y="16"/>
                </a:cxn>
                <a:cxn ang="0">
                  <a:pos x="32" y="10"/>
                </a:cxn>
                <a:cxn ang="0">
                  <a:pos x="31" y="10"/>
                </a:cxn>
                <a:cxn ang="0">
                  <a:pos x="30" y="0"/>
                </a:cxn>
                <a:cxn ang="0">
                  <a:pos x="33" y="0"/>
                </a:cxn>
                <a:cxn ang="0">
                  <a:pos x="36" y="1"/>
                </a:cxn>
                <a:cxn ang="0">
                  <a:pos x="39" y="3"/>
                </a:cxn>
                <a:cxn ang="0">
                  <a:pos x="41" y="6"/>
                </a:cxn>
                <a:cxn ang="0">
                  <a:pos x="42" y="12"/>
                </a:cxn>
                <a:cxn ang="0">
                  <a:pos x="40" y="22"/>
                </a:cxn>
                <a:cxn ang="0">
                  <a:pos x="44" y="22"/>
                </a:cxn>
                <a:cxn ang="0">
                  <a:pos x="46" y="21"/>
                </a:cxn>
                <a:cxn ang="0">
                  <a:pos x="53" y="28"/>
                </a:cxn>
                <a:cxn ang="0">
                  <a:pos x="44" y="33"/>
                </a:cxn>
                <a:cxn ang="0">
                  <a:pos x="34" y="31"/>
                </a:cxn>
                <a:cxn ang="0">
                  <a:pos x="32" y="33"/>
                </a:cxn>
                <a:cxn ang="0">
                  <a:pos x="29" y="34"/>
                </a:cxn>
                <a:cxn ang="0">
                  <a:pos x="26" y="36"/>
                </a:cxn>
                <a:cxn ang="0">
                  <a:pos x="23" y="37"/>
                </a:cxn>
                <a:cxn ang="0">
                  <a:pos x="14" y="37"/>
                </a:cxn>
                <a:cxn ang="0">
                  <a:pos x="9" y="35"/>
                </a:cxn>
                <a:cxn ang="0">
                  <a:pos x="5" y="32"/>
                </a:cxn>
                <a:cxn ang="0">
                  <a:pos x="2" y="28"/>
                </a:cxn>
                <a:cxn ang="0">
                  <a:pos x="0" y="23"/>
                </a:cxn>
                <a:cxn ang="0">
                  <a:pos x="10" y="20"/>
                </a:cxn>
                <a:cxn ang="0">
                  <a:pos x="11" y="23"/>
                </a:cxn>
                <a:cxn ang="0">
                  <a:pos x="13" y="25"/>
                </a:cxn>
                <a:cxn ang="0">
                  <a:pos x="17" y="27"/>
                </a:cxn>
                <a:cxn ang="0">
                  <a:pos x="22" y="27"/>
                </a:cxn>
                <a:cxn ang="0">
                  <a:pos x="24" y="26"/>
                </a:cxn>
                <a:cxn ang="0">
                  <a:pos x="24" y="25"/>
                </a:cxn>
                <a:cxn ang="0">
                  <a:pos x="25" y="25"/>
                </a:cxn>
                <a:cxn ang="0">
                  <a:pos x="26" y="24"/>
                </a:cxn>
                <a:cxn ang="0">
                  <a:pos x="23" y="21"/>
                </a:cxn>
                <a:cxn ang="0">
                  <a:pos x="22" y="17"/>
                </a:cxn>
                <a:cxn ang="0">
                  <a:pos x="21" y="14"/>
                </a:cxn>
                <a:cxn ang="0">
                  <a:pos x="21" y="9"/>
                </a:cxn>
                <a:cxn ang="0">
                  <a:pos x="22" y="6"/>
                </a:cxn>
                <a:cxn ang="0">
                  <a:pos x="24" y="3"/>
                </a:cxn>
                <a:cxn ang="0">
                  <a:pos x="26" y="1"/>
                </a:cxn>
                <a:cxn ang="0">
                  <a:pos x="30" y="0"/>
                </a:cxn>
              </a:cxnLst>
              <a:rect l="0" t="0" r="r" b="b"/>
              <a:pathLst>
                <a:path w="53" h="37">
                  <a:moveTo>
                    <a:pt x="31" y="10"/>
                  </a:moveTo>
                  <a:lnTo>
                    <a:pt x="31" y="14"/>
                  </a:lnTo>
                  <a:lnTo>
                    <a:pt x="32" y="16"/>
                  </a:lnTo>
                  <a:lnTo>
                    <a:pt x="32" y="10"/>
                  </a:lnTo>
                  <a:lnTo>
                    <a:pt x="31" y="10"/>
                  </a:lnTo>
                  <a:close/>
                  <a:moveTo>
                    <a:pt x="30" y="0"/>
                  </a:moveTo>
                  <a:lnTo>
                    <a:pt x="33" y="0"/>
                  </a:lnTo>
                  <a:lnTo>
                    <a:pt x="36" y="1"/>
                  </a:lnTo>
                  <a:lnTo>
                    <a:pt x="39" y="3"/>
                  </a:lnTo>
                  <a:lnTo>
                    <a:pt x="41" y="6"/>
                  </a:lnTo>
                  <a:lnTo>
                    <a:pt x="42" y="12"/>
                  </a:lnTo>
                  <a:lnTo>
                    <a:pt x="40" y="22"/>
                  </a:lnTo>
                  <a:lnTo>
                    <a:pt x="44" y="22"/>
                  </a:lnTo>
                  <a:lnTo>
                    <a:pt x="46" y="21"/>
                  </a:lnTo>
                  <a:lnTo>
                    <a:pt x="53" y="28"/>
                  </a:lnTo>
                  <a:lnTo>
                    <a:pt x="44" y="33"/>
                  </a:lnTo>
                  <a:lnTo>
                    <a:pt x="34" y="31"/>
                  </a:lnTo>
                  <a:lnTo>
                    <a:pt x="32" y="33"/>
                  </a:lnTo>
                  <a:lnTo>
                    <a:pt x="29" y="34"/>
                  </a:lnTo>
                  <a:lnTo>
                    <a:pt x="26" y="36"/>
                  </a:lnTo>
                  <a:lnTo>
                    <a:pt x="23" y="37"/>
                  </a:lnTo>
                  <a:lnTo>
                    <a:pt x="14" y="37"/>
                  </a:lnTo>
                  <a:lnTo>
                    <a:pt x="9" y="35"/>
                  </a:lnTo>
                  <a:lnTo>
                    <a:pt x="5" y="32"/>
                  </a:lnTo>
                  <a:lnTo>
                    <a:pt x="2" y="28"/>
                  </a:lnTo>
                  <a:lnTo>
                    <a:pt x="0" y="23"/>
                  </a:lnTo>
                  <a:lnTo>
                    <a:pt x="10" y="20"/>
                  </a:lnTo>
                  <a:lnTo>
                    <a:pt x="11" y="23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22" y="27"/>
                  </a:lnTo>
                  <a:lnTo>
                    <a:pt x="24" y="26"/>
                  </a:lnTo>
                  <a:lnTo>
                    <a:pt x="24" y="25"/>
                  </a:lnTo>
                  <a:lnTo>
                    <a:pt x="25" y="25"/>
                  </a:lnTo>
                  <a:lnTo>
                    <a:pt x="26" y="24"/>
                  </a:lnTo>
                  <a:lnTo>
                    <a:pt x="23" y="21"/>
                  </a:lnTo>
                  <a:lnTo>
                    <a:pt x="22" y="17"/>
                  </a:lnTo>
                  <a:lnTo>
                    <a:pt x="21" y="14"/>
                  </a:lnTo>
                  <a:lnTo>
                    <a:pt x="21" y="9"/>
                  </a:lnTo>
                  <a:lnTo>
                    <a:pt x="22" y="6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3" name="Freeform 1198">
              <a:extLst>
                <a:ext uri="{FF2B5EF4-FFF2-40B4-BE49-F238E27FC236}">
                  <a16:creationId xmlns="" xmlns:a16="http://schemas.microsoft.com/office/drawing/2014/main" id="{A9A9C68F-10ED-4945-A820-975D76C5F9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51" y="4879975"/>
              <a:ext cx="187325" cy="187325"/>
            </a:xfrm>
            <a:custGeom>
              <a:avLst/>
              <a:gdLst/>
              <a:ahLst/>
              <a:cxnLst>
                <a:cxn ang="0">
                  <a:pos x="59" y="11"/>
                </a:cxn>
                <a:cxn ang="0">
                  <a:pos x="43" y="13"/>
                </a:cxn>
                <a:cxn ang="0">
                  <a:pos x="30" y="20"/>
                </a:cxn>
                <a:cxn ang="0">
                  <a:pos x="20" y="30"/>
                </a:cxn>
                <a:cxn ang="0">
                  <a:pos x="12" y="44"/>
                </a:cxn>
                <a:cxn ang="0">
                  <a:pos x="10" y="59"/>
                </a:cxn>
                <a:cxn ang="0">
                  <a:pos x="12" y="75"/>
                </a:cxn>
                <a:cxn ang="0">
                  <a:pos x="20" y="88"/>
                </a:cxn>
                <a:cxn ang="0">
                  <a:pos x="30" y="98"/>
                </a:cxn>
                <a:cxn ang="0">
                  <a:pos x="43" y="105"/>
                </a:cxn>
                <a:cxn ang="0">
                  <a:pos x="59" y="108"/>
                </a:cxn>
                <a:cxn ang="0">
                  <a:pos x="74" y="105"/>
                </a:cxn>
                <a:cxn ang="0">
                  <a:pos x="88" y="98"/>
                </a:cxn>
                <a:cxn ang="0">
                  <a:pos x="98" y="88"/>
                </a:cxn>
                <a:cxn ang="0">
                  <a:pos x="105" y="75"/>
                </a:cxn>
                <a:cxn ang="0">
                  <a:pos x="107" y="59"/>
                </a:cxn>
                <a:cxn ang="0">
                  <a:pos x="105" y="44"/>
                </a:cxn>
                <a:cxn ang="0">
                  <a:pos x="98" y="30"/>
                </a:cxn>
                <a:cxn ang="0">
                  <a:pos x="88" y="20"/>
                </a:cxn>
                <a:cxn ang="0">
                  <a:pos x="74" y="13"/>
                </a:cxn>
                <a:cxn ang="0">
                  <a:pos x="59" y="11"/>
                </a:cxn>
                <a:cxn ang="0">
                  <a:pos x="59" y="0"/>
                </a:cxn>
                <a:cxn ang="0">
                  <a:pos x="77" y="3"/>
                </a:cxn>
                <a:cxn ang="0">
                  <a:pos x="93" y="12"/>
                </a:cxn>
                <a:cxn ang="0">
                  <a:pos x="106" y="25"/>
                </a:cxn>
                <a:cxn ang="0">
                  <a:pos x="115" y="41"/>
                </a:cxn>
                <a:cxn ang="0">
                  <a:pos x="118" y="59"/>
                </a:cxn>
                <a:cxn ang="0">
                  <a:pos x="115" y="78"/>
                </a:cxn>
                <a:cxn ang="0">
                  <a:pos x="106" y="94"/>
                </a:cxn>
                <a:cxn ang="0">
                  <a:pos x="93" y="107"/>
                </a:cxn>
                <a:cxn ang="0">
                  <a:pos x="77" y="115"/>
                </a:cxn>
                <a:cxn ang="0">
                  <a:pos x="59" y="118"/>
                </a:cxn>
                <a:cxn ang="0">
                  <a:pos x="40" y="115"/>
                </a:cxn>
                <a:cxn ang="0">
                  <a:pos x="24" y="107"/>
                </a:cxn>
                <a:cxn ang="0">
                  <a:pos x="11" y="94"/>
                </a:cxn>
                <a:cxn ang="0">
                  <a:pos x="3" y="78"/>
                </a:cxn>
                <a:cxn ang="0">
                  <a:pos x="0" y="59"/>
                </a:cxn>
                <a:cxn ang="0">
                  <a:pos x="3" y="41"/>
                </a:cxn>
                <a:cxn ang="0">
                  <a:pos x="11" y="25"/>
                </a:cxn>
                <a:cxn ang="0">
                  <a:pos x="24" y="12"/>
                </a:cxn>
                <a:cxn ang="0">
                  <a:pos x="40" y="3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1"/>
                  </a:moveTo>
                  <a:lnTo>
                    <a:pt x="43" y="13"/>
                  </a:lnTo>
                  <a:lnTo>
                    <a:pt x="30" y="20"/>
                  </a:lnTo>
                  <a:lnTo>
                    <a:pt x="20" y="30"/>
                  </a:lnTo>
                  <a:lnTo>
                    <a:pt x="12" y="44"/>
                  </a:lnTo>
                  <a:lnTo>
                    <a:pt x="10" y="59"/>
                  </a:lnTo>
                  <a:lnTo>
                    <a:pt x="12" y="75"/>
                  </a:lnTo>
                  <a:lnTo>
                    <a:pt x="20" y="88"/>
                  </a:lnTo>
                  <a:lnTo>
                    <a:pt x="30" y="98"/>
                  </a:lnTo>
                  <a:lnTo>
                    <a:pt x="43" y="105"/>
                  </a:lnTo>
                  <a:lnTo>
                    <a:pt x="59" y="108"/>
                  </a:lnTo>
                  <a:lnTo>
                    <a:pt x="74" y="105"/>
                  </a:lnTo>
                  <a:lnTo>
                    <a:pt x="88" y="98"/>
                  </a:lnTo>
                  <a:lnTo>
                    <a:pt x="98" y="88"/>
                  </a:lnTo>
                  <a:lnTo>
                    <a:pt x="105" y="75"/>
                  </a:lnTo>
                  <a:lnTo>
                    <a:pt x="107" y="59"/>
                  </a:lnTo>
                  <a:lnTo>
                    <a:pt x="105" y="44"/>
                  </a:lnTo>
                  <a:lnTo>
                    <a:pt x="98" y="30"/>
                  </a:lnTo>
                  <a:lnTo>
                    <a:pt x="88" y="20"/>
                  </a:lnTo>
                  <a:lnTo>
                    <a:pt x="74" y="13"/>
                  </a:lnTo>
                  <a:lnTo>
                    <a:pt x="59" y="11"/>
                  </a:lnTo>
                  <a:close/>
                  <a:moveTo>
                    <a:pt x="59" y="0"/>
                  </a:moveTo>
                  <a:lnTo>
                    <a:pt x="77" y="3"/>
                  </a:lnTo>
                  <a:lnTo>
                    <a:pt x="93" y="12"/>
                  </a:lnTo>
                  <a:lnTo>
                    <a:pt x="106" y="25"/>
                  </a:lnTo>
                  <a:lnTo>
                    <a:pt x="115" y="41"/>
                  </a:lnTo>
                  <a:lnTo>
                    <a:pt x="118" y="59"/>
                  </a:lnTo>
                  <a:lnTo>
                    <a:pt x="115" y="78"/>
                  </a:lnTo>
                  <a:lnTo>
                    <a:pt x="106" y="94"/>
                  </a:lnTo>
                  <a:lnTo>
                    <a:pt x="93" y="107"/>
                  </a:lnTo>
                  <a:lnTo>
                    <a:pt x="77" y="115"/>
                  </a:lnTo>
                  <a:lnTo>
                    <a:pt x="59" y="118"/>
                  </a:lnTo>
                  <a:lnTo>
                    <a:pt x="40" y="115"/>
                  </a:lnTo>
                  <a:lnTo>
                    <a:pt x="24" y="107"/>
                  </a:lnTo>
                  <a:lnTo>
                    <a:pt x="11" y="94"/>
                  </a:lnTo>
                  <a:lnTo>
                    <a:pt x="3" y="78"/>
                  </a:lnTo>
                  <a:lnTo>
                    <a:pt x="0" y="59"/>
                  </a:lnTo>
                  <a:lnTo>
                    <a:pt x="3" y="41"/>
                  </a:lnTo>
                  <a:lnTo>
                    <a:pt x="11" y="25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4" name="Freeform 1199">
              <a:extLst>
                <a:ext uri="{FF2B5EF4-FFF2-40B4-BE49-F238E27FC236}">
                  <a16:creationId xmlns="" xmlns:a16="http://schemas.microsoft.com/office/drawing/2014/main" id="{5E2175C4-389B-46B3-9418-D92906913F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9313" y="4910138"/>
              <a:ext cx="127000" cy="127000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28" y="12"/>
                </a:cxn>
                <a:cxn ang="0">
                  <a:pos x="19" y="19"/>
                </a:cxn>
                <a:cxn ang="0">
                  <a:pos x="12" y="29"/>
                </a:cxn>
                <a:cxn ang="0">
                  <a:pos x="10" y="40"/>
                </a:cxn>
                <a:cxn ang="0">
                  <a:pos x="12" y="51"/>
                </a:cxn>
                <a:cxn ang="0">
                  <a:pos x="19" y="62"/>
                </a:cxn>
                <a:cxn ang="0">
                  <a:pos x="28" y="68"/>
                </a:cxn>
                <a:cxn ang="0">
                  <a:pos x="40" y="70"/>
                </a:cxn>
                <a:cxn ang="0">
                  <a:pos x="51" y="68"/>
                </a:cxn>
                <a:cxn ang="0">
                  <a:pos x="61" y="62"/>
                </a:cxn>
                <a:cxn ang="0">
                  <a:pos x="68" y="51"/>
                </a:cxn>
                <a:cxn ang="0">
                  <a:pos x="70" y="40"/>
                </a:cxn>
                <a:cxn ang="0">
                  <a:pos x="68" y="29"/>
                </a:cxn>
                <a:cxn ang="0">
                  <a:pos x="61" y="19"/>
                </a:cxn>
                <a:cxn ang="0">
                  <a:pos x="51" y="12"/>
                </a:cxn>
                <a:cxn ang="0">
                  <a:pos x="40" y="10"/>
                </a:cxn>
                <a:cxn ang="0">
                  <a:pos x="40" y="0"/>
                </a:cxn>
                <a:cxn ang="0">
                  <a:pos x="55" y="3"/>
                </a:cxn>
                <a:cxn ang="0">
                  <a:pos x="68" y="12"/>
                </a:cxn>
                <a:cxn ang="0">
                  <a:pos x="77" y="25"/>
                </a:cxn>
                <a:cxn ang="0">
                  <a:pos x="80" y="40"/>
                </a:cxn>
                <a:cxn ang="0">
                  <a:pos x="78" y="53"/>
                </a:cxn>
                <a:cxn ang="0">
                  <a:pos x="72" y="64"/>
                </a:cxn>
                <a:cxn ang="0">
                  <a:pos x="64" y="73"/>
                </a:cxn>
                <a:cxn ang="0">
                  <a:pos x="52" y="78"/>
                </a:cxn>
                <a:cxn ang="0">
                  <a:pos x="40" y="80"/>
                </a:cxn>
                <a:cxn ang="0">
                  <a:pos x="26" y="78"/>
                </a:cxn>
                <a:cxn ang="0">
                  <a:pos x="16" y="73"/>
                </a:cxn>
                <a:cxn ang="0">
                  <a:pos x="7" y="64"/>
                </a:cxn>
                <a:cxn ang="0">
                  <a:pos x="2" y="53"/>
                </a:cxn>
                <a:cxn ang="0">
                  <a:pos x="0" y="40"/>
                </a:cxn>
                <a:cxn ang="0">
                  <a:pos x="2" y="28"/>
                </a:cxn>
                <a:cxn ang="0">
                  <a:pos x="7" y="16"/>
                </a:cxn>
                <a:cxn ang="0">
                  <a:pos x="16" y="8"/>
                </a:cxn>
                <a:cxn ang="0">
                  <a:pos x="26" y="2"/>
                </a:cxn>
                <a:cxn ang="0">
                  <a:pos x="40" y="0"/>
                </a:cxn>
              </a:cxnLst>
              <a:rect l="0" t="0" r="r" b="b"/>
              <a:pathLst>
                <a:path w="80" h="80">
                  <a:moveTo>
                    <a:pt x="40" y="10"/>
                  </a:moveTo>
                  <a:lnTo>
                    <a:pt x="28" y="12"/>
                  </a:lnTo>
                  <a:lnTo>
                    <a:pt x="19" y="19"/>
                  </a:lnTo>
                  <a:lnTo>
                    <a:pt x="12" y="29"/>
                  </a:lnTo>
                  <a:lnTo>
                    <a:pt x="10" y="40"/>
                  </a:lnTo>
                  <a:lnTo>
                    <a:pt x="12" y="51"/>
                  </a:lnTo>
                  <a:lnTo>
                    <a:pt x="19" y="62"/>
                  </a:lnTo>
                  <a:lnTo>
                    <a:pt x="28" y="68"/>
                  </a:lnTo>
                  <a:lnTo>
                    <a:pt x="40" y="70"/>
                  </a:lnTo>
                  <a:lnTo>
                    <a:pt x="51" y="68"/>
                  </a:lnTo>
                  <a:lnTo>
                    <a:pt x="61" y="62"/>
                  </a:lnTo>
                  <a:lnTo>
                    <a:pt x="68" y="51"/>
                  </a:lnTo>
                  <a:lnTo>
                    <a:pt x="70" y="40"/>
                  </a:lnTo>
                  <a:lnTo>
                    <a:pt x="68" y="29"/>
                  </a:lnTo>
                  <a:lnTo>
                    <a:pt x="61" y="19"/>
                  </a:lnTo>
                  <a:lnTo>
                    <a:pt x="51" y="12"/>
                  </a:lnTo>
                  <a:lnTo>
                    <a:pt x="40" y="10"/>
                  </a:lnTo>
                  <a:close/>
                  <a:moveTo>
                    <a:pt x="40" y="0"/>
                  </a:moveTo>
                  <a:lnTo>
                    <a:pt x="55" y="3"/>
                  </a:lnTo>
                  <a:lnTo>
                    <a:pt x="68" y="12"/>
                  </a:lnTo>
                  <a:lnTo>
                    <a:pt x="77" y="25"/>
                  </a:lnTo>
                  <a:lnTo>
                    <a:pt x="80" y="40"/>
                  </a:lnTo>
                  <a:lnTo>
                    <a:pt x="78" y="53"/>
                  </a:lnTo>
                  <a:lnTo>
                    <a:pt x="72" y="64"/>
                  </a:lnTo>
                  <a:lnTo>
                    <a:pt x="64" y="73"/>
                  </a:lnTo>
                  <a:lnTo>
                    <a:pt x="52" y="78"/>
                  </a:lnTo>
                  <a:lnTo>
                    <a:pt x="40" y="80"/>
                  </a:lnTo>
                  <a:lnTo>
                    <a:pt x="26" y="78"/>
                  </a:lnTo>
                  <a:lnTo>
                    <a:pt x="16" y="73"/>
                  </a:lnTo>
                  <a:lnTo>
                    <a:pt x="7" y="64"/>
                  </a:lnTo>
                  <a:lnTo>
                    <a:pt x="2" y="53"/>
                  </a:lnTo>
                  <a:lnTo>
                    <a:pt x="0" y="40"/>
                  </a:lnTo>
                  <a:lnTo>
                    <a:pt x="2" y="28"/>
                  </a:lnTo>
                  <a:lnTo>
                    <a:pt x="7" y="16"/>
                  </a:lnTo>
                  <a:lnTo>
                    <a:pt x="16" y="8"/>
                  </a:lnTo>
                  <a:lnTo>
                    <a:pt x="26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5" name="Freeform 1200">
              <a:extLst>
                <a:ext uri="{FF2B5EF4-FFF2-40B4-BE49-F238E27FC236}">
                  <a16:creationId xmlns="" xmlns:a16="http://schemas.microsoft.com/office/drawing/2014/main" id="{E5C1A418-E428-4100-8A2C-0105653A3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826" y="4938713"/>
              <a:ext cx="34925" cy="682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2" y="4"/>
                </a:cxn>
                <a:cxn ang="0">
                  <a:pos x="22" y="43"/>
                </a:cxn>
                <a:cxn ang="0">
                  <a:pos x="12" y="43"/>
                </a:cxn>
                <a:cxn ang="0">
                  <a:pos x="12" y="16"/>
                </a:cxn>
                <a:cxn ang="0">
                  <a:pos x="8" y="21"/>
                </a:cxn>
                <a:cxn ang="0">
                  <a:pos x="0" y="14"/>
                </a:cxn>
                <a:cxn ang="0">
                  <a:pos x="14" y="0"/>
                </a:cxn>
              </a:cxnLst>
              <a:rect l="0" t="0" r="r" b="b"/>
              <a:pathLst>
                <a:path w="22" h="43">
                  <a:moveTo>
                    <a:pt x="14" y="0"/>
                  </a:moveTo>
                  <a:lnTo>
                    <a:pt x="22" y="4"/>
                  </a:lnTo>
                  <a:lnTo>
                    <a:pt x="22" y="43"/>
                  </a:lnTo>
                  <a:lnTo>
                    <a:pt x="12" y="43"/>
                  </a:lnTo>
                  <a:lnTo>
                    <a:pt x="12" y="16"/>
                  </a:lnTo>
                  <a:lnTo>
                    <a:pt x="8" y="21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76" name="Freeform 1201">
              <a:extLst>
                <a:ext uri="{FF2B5EF4-FFF2-40B4-BE49-F238E27FC236}">
                  <a16:creationId xmlns="" xmlns:a16="http://schemas.microsoft.com/office/drawing/2014/main" id="{89210CB0-AD72-43D5-990C-686D9A054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551" y="5146675"/>
              <a:ext cx="19050" cy="254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" y="0"/>
                </a:cxn>
                <a:cxn ang="0">
                  <a:pos x="11" y="2"/>
                </a:cxn>
                <a:cxn ang="0">
                  <a:pos x="12" y="4"/>
                </a:cxn>
                <a:cxn ang="0">
                  <a:pos x="12" y="8"/>
                </a:cxn>
                <a:cxn ang="0">
                  <a:pos x="11" y="11"/>
                </a:cxn>
                <a:cxn ang="0">
                  <a:pos x="10" y="13"/>
                </a:cxn>
                <a:cxn ang="0">
                  <a:pos x="8" y="15"/>
                </a:cxn>
                <a:cxn ang="0">
                  <a:pos x="6" y="16"/>
                </a:cxn>
                <a:cxn ang="0">
                  <a:pos x="3" y="16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0" y="7"/>
                </a:cxn>
                <a:cxn ang="0">
                  <a:pos x="2" y="3"/>
                </a:cxn>
                <a:cxn ang="0">
                  <a:pos x="4" y="2"/>
                </a:cxn>
                <a:cxn ang="0">
                  <a:pos x="5" y="0"/>
                </a:cxn>
              </a:cxnLst>
              <a:rect l="0" t="0" r="r" b="b"/>
              <a:pathLst>
                <a:path w="12" h="16">
                  <a:moveTo>
                    <a:pt x="5" y="0"/>
                  </a:moveTo>
                  <a:lnTo>
                    <a:pt x="9" y="0"/>
                  </a:lnTo>
                  <a:lnTo>
                    <a:pt x="11" y="2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8" y="15"/>
                  </a:lnTo>
                  <a:lnTo>
                    <a:pt x="6" y="16"/>
                  </a:lnTo>
                  <a:lnTo>
                    <a:pt x="3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032890" y="2042242"/>
            <a:ext cx="1555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500 рублей (всего)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6296" y="2200125"/>
            <a:ext cx="118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/>
              <a:t>Рк</a:t>
            </a:r>
            <a:r>
              <a:rPr lang="ru-RU" b="1" i="1" dirty="0" smtClean="0"/>
              <a:t>=1,1</a:t>
            </a:r>
            <a:endParaRPr lang="ru-RU" b="1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030747" y="3239585"/>
            <a:ext cx="4953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</a:t>
            </a:r>
            <a:r>
              <a:rPr lang="ru-RU" sz="2000" b="1" dirty="0" err="1">
                <a:solidFill>
                  <a:srgbClr val="C00000"/>
                </a:solidFill>
              </a:rPr>
              <a:t>Рвм</a:t>
            </a:r>
            <a:r>
              <a:rPr lang="ru-RU" sz="2000" b="1" dirty="0">
                <a:solidFill>
                  <a:srgbClr val="C00000"/>
                </a:solidFill>
              </a:rPr>
              <a:t>) = </a:t>
            </a:r>
            <a:r>
              <a:rPr lang="ru-RU" sz="2000" b="1" dirty="0" smtClean="0">
                <a:solidFill>
                  <a:srgbClr val="C00000"/>
                </a:solidFill>
              </a:rPr>
              <a:t>166,67*</a:t>
            </a:r>
            <a:r>
              <a:rPr lang="ru-RU" sz="2000" b="1" dirty="0" err="1" smtClean="0">
                <a:solidFill>
                  <a:srgbClr val="C00000"/>
                </a:solidFill>
              </a:rPr>
              <a:t>Рк</a:t>
            </a:r>
            <a:r>
              <a:rPr lang="ru-RU" sz="2000" b="1" dirty="0" smtClean="0">
                <a:solidFill>
                  <a:srgbClr val="C00000"/>
                </a:solidFill>
              </a:rPr>
              <a:t>= 166,67*1,1 =  183 рубля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22052" y="2902754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 рублей /3 медицинских работника=166,67 рублей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907704" y="3982874"/>
            <a:ext cx="70534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= ((183 рубля / 0,87)/(12*29,3))*35 = 20,94 </a:t>
            </a: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рублей</a:t>
            </a:r>
            <a:endParaRPr lang="ru-RU" sz="16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</a:rPr>
              <a:t>Рв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</a:rPr>
              <a:t>= ((183 рубля / 0,87)+20,94 рубля)*1,302</a:t>
            </a:r>
            <a:r>
              <a:rPr lang="ru-RU" sz="2000" b="1" dirty="0" smtClean="0">
                <a:solidFill>
                  <a:srgbClr val="C00000"/>
                </a:solidFill>
              </a:rPr>
              <a:t>=   301,13 </a:t>
            </a:r>
            <a:r>
              <a:rPr lang="ru-RU" sz="2000" b="1" dirty="0">
                <a:solidFill>
                  <a:srgbClr val="C00000"/>
                </a:solidFill>
              </a:rPr>
              <a:t>рублей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33490" y="1928793"/>
            <a:ext cx="2350678" cy="858981"/>
          </a:xfrm>
          <a:prstGeom prst="round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9" name="Прямая соединительная линия 78"/>
          <p:cNvCxnSpPr>
            <a:stCxn id="56" idx="2"/>
          </p:cNvCxnSpPr>
          <p:nvPr/>
        </p:nvCxnSpPr>
        <p:spPr>
          <a:xfrm>
            <a:off x="6244157" y="3636777"/>
            <a:ext cx="0" cy="15910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650545" y="3795886"/>
            <a:ext cx="559361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 flipV="1">
            <a:off x="650545" y="3579862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flipV="1">
            <a:off x="1121741" y="3579862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V="1">
            <a:off x="1620278" y="3579862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>
            <a:stCxn id="3" idx="0"/>
          </p:cNvCxnSpPr>
          <p:nvPr/>
        </p:nvCxnSpPr>
        <p:spPr>
          <a:xfrm flipH="1" flipV="1">
            <a:off x="677808" y="4862688"/>
            <a:ext cx="7344801" cy="696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flipV="1">
            <a:off x="677808" y="4646664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 flipV="1">
            <a:off x="1149004" y="4646664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1647541" y="4646664"/>
            <a:ext cx="0" cy="216024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>
            <a:stCxn id="3" idx="0"/>
          </p:cNvCxnSpPr>
          <p:nvPr/>
        </p:nvCxnSpPr>
        <p:spPr>
          <a:xfrm flipV="1">
            <a:off x="8022609" y="4659982"/>
            <a:ext cx="0" cy="20967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3B517430-AD17-47FF-843F-8EFE3E044691}"/>
              </a:ext>
            </a:extLst>
          </p:cNvPr>
          <p:cNvSpPr txBox="1"/>
          <p:nvPr/>
        </p:nvSpPr>
        <p:spPr>
          <a:xfrm>
            <a:off x="7020272" y="1997427"/>
            <a:ext cx="388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kern="0" dirty="0">
                <a:solidFill>
                  <a:srgbClr val="C00000"/>
                </a:solidFill>
                <a:cs typeface="Arial"/>
                <a:sym typeface="Arial"/>
              </a:rPr>
              <a:t>!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820472" y="4876006"/>
            <a:ext cx="323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6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4775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8B7473-38B7-48D6-8078-87ECC21F3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327" b="13367"/>
          <a:stretch/>
        </p:blipFill>
        <p:spPr>
          <a:xfrm>
            <a:off x="4816213" y="1"/>
            <a:ext cx="4327788" cy="5143500"/>
          </a:xfrm>
          <a:prstGeom prst="rect">
            <a:avLst/>
          </a:prstGeom>
        </p:spPr>
      </p:pic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6633FA32-22DE-484E-B92A-EEB70ED3E133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0" y="2"/>
          <a:ext cx="9144000" cy="5192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orelDRAW" r:id="rId4" imgW="6123240" imgH="3456360" progId="CorelDraw.Graphic.17">
                  <p:embed/>
                </p:oleObj>
              </mc:Choice>
              <mc:Fallback>
                <p:oleObj name="CorelDRAW" r:id="rId4" imgW="6123240" imgH="3456360" progId="CorelDraw.Graphic.1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2"/>
                        <a:ext cx="9144000" cy="51926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3BC4314-8A0F-442A-B33A-0B2A8C20BF10}"/>
              </a:ext>
            </a:extLst>
          </p:cNvPr>
          <p:cNvSpPr/>
          <p:nvPr/>
        </p:nvSpPr>
        <p:spPr>
          <a:xfrm>
            <a:off x="1112950" y="529010"/>
            <a:ext cx="4241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ФЕДЕРАЛЬНЫЙ ФОНД ОБЯЗАТЕЛЬНОГО МЕДИЦИНСКОГО СТРАХОВАНИЯ</a:t>
            </a:r>
          </a:p>
        </p:txBody>
      </p:sp>
      <p:pic>
        <p:nvPicPr>
          <p:cNvPr id="12" name="Picture 2" descr="http://www.ffoms.ru/bitrix/templates/ffoms/images/logo3.png">
            <a:extLst>
              <a:ext uri="{FF2B5EF4-FFF2-40B4-BE49-F238E27FC236}">
                <a16:creationId xmlns:a16="http://schemas.microsoft.com/office/drawing/2014/main" xmlns="" id="{7B87E01F-AFC5-4225-A620-5D151749B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69"/>
          <a:stretch/>
        </p:blipFill>
        <p:spPr bwMode="auto">
          <a:xfrm>
            <a:off x="528004" y="559787"/>
            <a:ext cx="458529" cy="46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741B195-BB71-4C30-A851-D1EEC2AEADED}"/>
              </a:ext>
            </a:extLst>
          </p:cNvPr>
          <p:cNvSpPr/>
          <p:nvPr/>
        </p:nvSpPr>
        <p:spPr>
          <a:xfrm>
            <a:off x="373874" y="2443102"/>
            <a:ext cx="40684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Спасибо за внимание!</a:t>
            </a:r>
          </a:p>
        </p:txBody>
      </p:sp>
      <p:sp>
        <p:nvSpPr>
          <p:cNvPr id="15" name="Скругленный прямоугольник 7">
            <a:extLst>
              <a:ext uri="{FF2B5EF4-FFF2-40B4-BE49-F238E27FC236}">
                <a16:creationId xmlns:a16="http://schemas.microsoft.com/office/drawing/2014/main" xmlns="" id="{3E4EC2C7-2487-4E2F-A228-949895C34120}"/>
              </a:ext>
            </a:extLst>
          </p:cNvPr>
          <p:cNvSpPr/>
          <p:nvPr/>
        </p:nvSpPr>
        <p:spPr>
          <a:xfrm>
            <a:off x="2356151" y="3256469"/>
            <a:ext cx="4283969" cy="1055608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/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sz="1400" dirty="0">
              <a:solidFill>
                <a:srgbClr val="00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10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944</Words>
  <Application>Microsoft Office PowerPoint</Application>
  <PresentationFormat>Экран (16:9)</PresentationFormat>
  <Paragraphs>124</Paragraphs>
  <Slides>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CorelDRAW</vt:lpstr>
      <vt:lpstr>Презентация PowerPoint</vt:lpstr>
      <vt:lpstr>Условия использования средств медицинской организацией, полученных из бюджета территориального фонда обязательного медицинского страхования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Курьянова Анастасия Андреевна</dc:creator>
  <cp:lastModifiedBy>Мамосуева Анна Дмитриевна</cp:lastModifiedBy>
  <cp:revision>36</cp:revision>
  <cp:lastPrinted>2020-08-19T08:16:08Z</cp:lastPrinted>
  <dcterms:created xsi:type="dcterms:W3CDTF">2020-07-22T08:40:25Z</dcterms:created>
  <dcterms:modified xsi:type="dcterms:W3CDTF">2020-08-19T09:22:22Z</dcterms:modified>
</cp:coreProperties>
</file>