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83" r:id="rId2"/>
    <p:sldId id="368" r:id="rId3"/>
    <p:sldId id="370" r:id="rId4"/>
    <p:sldId id="374" r:id="rId5"/>
    <p:sldId id="378" r:id="rId6"/>
    <p:sldId id="379" r:id="rId7"/>
    <p:sldId id="380" r:id="rId8"/>
    <p:sldId id="381" r:id="rId9"/>
    <p:sldId id="377" r:id="rId10"/>
    <p:sldId id="376" r:id="rId11"/>
  </p:sldIdLst>
  <p:sldSz cx="9144000" cy="5143500" type="screen16x9"/>
  <p:notesSz cx="9928225" cy="6797675"/>
  <p:defaultTextStyle>
    <a:defPPr>
      <a:defRPr lang="ru-RU"/>
    </a:defPPr>
    <a:lvl1pPr marL="0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84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66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649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532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415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297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180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064" algn="l" defTabSz="6857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искунова Екатерина Юрьевна" initials="ПЕЮ" lastIdx="3" clrIdx="0"/>
  <p:cmAuthor id="1" name="Попкова Мария Александровна" initials="ПМА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8282"/>
    <a:srgbClr val="D0CECE"/>
    <a:srgbClr val="FCCCCC"/>
    <a:srgbClr val="FD6363"/>
    <a:srgbClr val="E7E7E7"/>
    <a:srgbClr val="C00000"/>
    <a:srgbClr val="FE6E6E"/>
    <a:srgbClr val="F6E2D5"/>
    <a:srgbClr val="404040"/>
    <a:srgbClr val="FCF2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54" autoAdjust="0"/>
    <p:restoredTop sz="99633" autoAdjust="0"/>
  </p:normalViewPr>
  <p:slideViewPr>
    <p:cSldViewPr snapToGrid="0">
      <p:cViewPr>
        <p:scale>
          <a:sx n="106" d="100"/>
          <a:sy n="106" d="100"/>
        </p:scale>
        <p:origin x="-2034" y="-81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 w="19050">
              <a:solidFill>
                <a:srgbClr val="C00000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0"/>
                  <c:y val="0.2257235348563060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8139258143066093E-5"/>
                  <c:y val="0.2126527078738090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45</c:v>
                </c:pt>
                <c:pt idx="1">
                  <c:v>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9"/>
        <c:overlap val="62"/>
        <c:axId val="68245376"/>
        <c:axId val="68277760"/>
      </c:barChart>
      <c:catAx>
        <c:axId val="68245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68277760"/>
        <c:crosses val="autoZero"/>
        <c:auto val="1"/>
        <c:lblAlgn val="ctr"/>
        <c:lblOffset val="100"/>
        <c:noMultiLvlLbl val="0"/>
      </c:catAx>
      <c:valAx>
        <c:axId val="68277760"/>
        <c:scaling>
          <c:orientation val="minMax"/>
          <c:max val="50"/>
          <c:min val="30"/>
        </c:scaling>
        <c:delete val="1"/>
        <c:axPos val="l"/>
        <c:numFmt formatCode="General" sourceLinked="1"/>
        <c:majorTickMark val="out"/>
        <c:minorTickMark val="none"/>
        <c:tickLblPos val="nextTo"/>
        <c:crossAx val="682453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0.425</cdr:x>
      <cdr:y>0.51762</cdr:y>
    </cdr:from>
    <cdr:to>
      <cdr:x>0.575</cdr:x>
      <cdr:y>0.6292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1657036">
          <a:off x="1250015" y="1124074"/>
          <a:ext cx="441182" cy="242310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FD6363"/>
        </a:solidFill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685766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342884" algn="l" defTabSz="685766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685766" algn="l" defTabSz="685766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028649" algn="l" defTabSz="685766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371532" algn="l" defTabSz="685766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1714415" algn="l" defTabSz="685766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057297" algn="l" defTabSz="685766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2400180" algn="l" defTabSz="685766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2743064" algn="l" defTabSz="685766" rtl="0" eaLnBrk="1" latinLnBrk="0" hangingPunct="1">
            <a:defRPr sz="14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3" y="5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607" y="5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BD5B6-AB39-4ABA-B270-D90AA6225D24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3" y="6456703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607" y="6456703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7870A-53D1-4D56-8F91-B54C2FCD88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762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12"/>
            <a:ext cx="4302231" cy="3410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711" y="12"/>
            <a:ext cx="4302231" cy="3410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CDA7AC-1A6B-4E3F-AC59-7F9D5B17651B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9875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32" y="3271397"/>
            <a:ext cx="7942579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0" y="6456617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711" y="6456617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65A753-26F7-494C-A1D3-E9ABB709EA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80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84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66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49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32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15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297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180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064" algn="l" defTabSz="6857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5A753-26F7-494C-A1D3-E9ABB709EA1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31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5A753-26F7-494C-A1D3-E9ABB709EA1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326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5A753-26F7-494C-A1D3-E9ABB709EA14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31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3900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9568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5A753-26F7-494C-A1D3-E9ABB709EA14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31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buClr>
                <a:prstClr val="black"/>
              </a:buClr>
              <a:buSzPct val="25000"/>
              <a:buFont typeface="Calibri"/>
              <a:buNone/>
            </a:pPr>
            <a:fld id="{00000000-1234-1234-1234-123412341234}" type="slidenum">
              <a:rPr lang="ru-RU" smtClean="0">
                <a:solidFill>
                  <a:prstClr val="black"/>
                </a:solidFill>
                <a:ea typeface="Calibri"/>
                <a:cs typeface="Calibri"/>
                <a:sym typeface="Calibri"/>
              </a:rPr>
              <a:pPr>
                <a:buClr>
                  <a:prstClr val="black"/>
                </a:buClr>
                <a:buSzPct val="25000"/>
                <a:buFont typeface="Calibri"/>
                <a:buNone/>
              </a:pPr>
              <a:t>9</a:t>
            </a:fld>
            <a:endParaRPr lang="ru-RU" dirty="0">
              <a:solidFill>
                <a:prstClr val="black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9568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924175" y="849313"/>
            <a:ext cx="4079875" cy="22955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BB0C20-EBE5-48BB-8948-CEBEEFBB23E2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40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3C4A-4780-4D3E-9F86-3C4AC706BB18}" type="datetime1">
              <a:rPr lang="ru-RU" smtClean="0"/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00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BD22-1A0D-4086-B34C-49AA9C40EB8C}" type="datetime1">
              <a:rPr lang="ru-RU" smtClean="0"/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024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B7168-A340-48BF-A94B-425AFF0D28CE}" type="datetime1">
              <a:rPr lang="ru-RU" smtClean="0"/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84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F969F-6411-41B0-85D2-D51D201D8E49}" type="datetime1">
              <a:rPr lang="ru-RU" smtClean="0"/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408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9966-E4C2-40B6-8EDB-A0DE5F3D945F}" type="datetime1">
              <a:rPr lang="ru-RU" smtClean="0"/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5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B4D11-D29E-4CE8-B682-AC8B2C356B5B}" type="datetime1">
              <a:rPr lang="ru-RU" smtClean="0"/>
              <a:t>20.08.2020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0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5A3E-BDC6-4EF4-B882-876348B86372}" type="datetime1">
              <a:rPr lang="ru-RU" smtClean="0"/>
              <a:t>20.08.2020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278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9F26-73C4-4EF6-BD1B-68416A00A605}" type="datetime1">
              <a:rPr lang="ru-RU" smtClean="0"/>
              <a:t>20.08.2020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484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69C02-0378-4BDC-AB07-EBFDC4D9B4E6}" type="datetime1">
              <a:rPr lang="ru-RU" smtClean="0"/>
              <a:t>20.08.2020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485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84" indent="0">
              <a:buNone/>
              <a:defRPr sz="1100"/>
            </a:lvl2pPr>
            <a:lvl3pPr marL="685766" indent="0">
              <a:buNone/>
              <a:defRPr sz="9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  <a:lvl6pPr marL="1714415" indent="0">
              <a:buNone/>
              <a:defRPr sz="800"/>
            </a:lvl6pPr>
            <a:lvl7pPr marL="2057297" indent="0">
              <a:buNone/>
              <a:defRPr sz="800"/>
            </a:lvl7pPr>
            <a:lvl8pPr marL="2400180" indent="0">
              <a:buNone/>
              <a:defRPr sz="800"/>
            </a:lvl8pPr>
            <a:lvl9pPr marL="2743064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68C40-9990-4365-8BFD-CB2FFAAC3274}" type="datetime1">
              <a:rPr lang="ru-RU" smtClean="0"/>
              <a:t>20.08.2020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651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884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5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4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84" indent="0">
              <a:buNone/>
              <a:defRPr sz="1100"/>
            </a:lvl2pPr>
            <a:lvl3pPr marL="685766" indent="0">
              <a:buNone/>
              <a:defRPr sz="9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  <a:lvl6pPr marL="1714415" indent="0">
              <a:buNone/>
              <a:defRPr sz="800"/>
            </a:lvl6pPr>
            <a:lvl7pPr marL="2057297" indent="0">
              <a:buNone/>
              <a:defRPr sz="800"/>
            </a:lvl7pPr>
            <a:lvl8pPr marL="2400180" indent="0">
              <a:buNone/>
              <a:defRPr sz="800"/>
            </a:lvl8pPr>
            <a:lvl9pPr marL="2743064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E16E-E3C4-4E30-95C3-F3A5E95B2E8C}" type="datetime1">
              <a:rPr lang="ru-RU" smtClean="0"/>
              <a:t>20.08.2020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956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77" tIns="34289" rIns="68577" bIns="34289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77" tIns="34289" rIns="68577" bIns="3428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FDBA3-52B0-4703-922C-6CE83D1B6F80}" type="datetime1">
              <a:rPr lang="ru-RU" smtClean="0"/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77" tIns="34289" rIns="68577" bIns="3428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C48D7-4F4B-4B04-BC17-41C34ED25E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492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58B7473-38B7-48D6-8078-87ECC21F3F1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2327" b="13367"/>
          <a:stretch/>
        </p:blipFill>
        <p:spPr>
          <a:xfrm>
            <a:off x="4816212" y="1"/>
            <a:ext cx="4327788" cy="5143500"/>
          </a:xfrm>
          <a:prstGeom prst="rect">
            <a:avLst/>
          </a:prstGeom>
        </p:spPr>
      </p:pic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xmlns="" id="{6633FA32-22DE-484E-B92A-EEB70ED3E1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467545"/>
              </p:ext>
            </p:extLst>
          </p:nvPr>
        </p:nvGraphicFramePr>
        <p:xfrm>
          <a:off x="20472" y="-27296"/>
          <a:ext cx="9144000" cy="509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CorelDRAW" r:id="rId5" imgW="6123240" imgH="3456360" progId="CorelDraw.Graphic.17">
                  <p:embed/>
                </p:oleObj>
              </mc:Choice>
              <mc:Fallback>
                <p:oleObj name="CorelDRAW" r:id="rId5" imgW="6123240" imgH="3456360" progId="CorelDraw.Graphic.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472" y="-27296"/>
                        <a:ext cx="9144000" cy="509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F3BC4314-8A0F-442A-B33A-0B2A8C20BF10}"/>
              </a:ext>
            </a:extLst>
          </p:cNvPr>
          <p:cNvSpPr/>
          <p:nvPr/>
        </p:nvSpPr>
        <p:spPr>
          <a:xfrm>
            <a:off x="1112950" y="529010"/>
            <a:ext cx="4241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ФЕДЕРАЛЬНЫЙ ФОНД ОБЯЗАТЕЛЬНОГО МЕДИЦИНСКОГО СТРАХОВАНИЯ</a:t>
            </a:r>
          </a:p>
        </p:txBody>
      </p:sp>
      <p:pic>
        <p:nvPicPr>
          <p:cNvPr id="12" name="Picture 2" descr="http://www.ffoms.ru/bitrix/templates/ffoms/images/logo3.png">
            <a:extLst>
              <a:ext uri="{FF2B5EF4-FFF2-40B4-BE49-F238E27FC236}">
                <a16:creationId xmlns:a16="http://schemas.microsoft.com/office/drawing/2014/main" xmlns="" id="{7B87E01F-AFC5-4225-A620-5D151749BD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69"/>
          <a:stretch/>
        </p:blipFill>
        <p:spPr bwMode="auto">
          <a:xfrm>
            <a:off x="528004" y="559787"/>
            <a:ext cx="458529" cy="46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2741B195-BB71-4C30-A851-D1EEC2AEADED}"/>
              </a:ext>
            </a:extLst>
          </p:cNvPr>
          <p:cNvSpPr/>
          <p:nvPr/>
        </p:nvSpPr>
        <p:spPr>
          <a:xfrm>
            <a:off x="266048" y="1884767"/>
            <a:ext cx="475057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ОСНОВНЫЕ РЕЗУЛЬТАТЫ РАССМОТРЕНИЯ ТАРИФНЫХ СОГЛАШЕНИЙ </a:t>
            </a:r>
            <a:br>
              <a:rPr lang="ru-RU" sz="2000" dirty="0" smtClean="0"/>
            </a:br>
            <a:r>
              <a:rPr lang="ru-RU" sz="2000" dirty="0" smtClean="0"/>
              <a:t>СУБЪЕКТОВ РОССИЙСКОЙ ФЕДЕРАЦИИ</a:t>
            </a:r>
          </a:p>
          <a:p>
            <a:r>
              <a:rPr lang="ru-RU" sz="1800" dirty="0" smtClean="0"/>
              <a:t>ПО СОСТОЯНИЮ НА 19.08.2020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A12C5096-F8AB-4A33-86BD-E1B3685CF416}"/>
              </a:ext>
            </a:extLst>
          </p:cNvPr>
          <p:cNvCxnSpPr>
            <a:cxnSpLocks/>
          </p:cNvCxnSpPr>
          <p:nvPr/>
        </p:nvCxnSpPr>
        <p:spPr>
          <a:xfrm>
            <a:off x="369411" y="3486513"/>
            <a:ext cx="734014" cy="0"/>
          </a:xfrm>
          <a:prstGeom prst="line">
            <a:avLst/>
          </a:prstGeom>
          <a:ln w="19050">
            <a:solidFill>
              <a:srgbClr val="EF14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8AC3BFD6-1F3C-4FB6-97C3-C099DC925BCF}"/>
              </a:ext>
            </a:extLst>
          </p:cNvPr>
          <p:cNvSpPr/>
          <p:nvPr/>
        </p:nvSpPr>
        <p:spPr>
          <a:xfrm>
            <a:off x="256523" y="4156282"/>
            <a:ext cx="519858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Нечепоренко Юрий Алексеевич</a:t>
            </a:r>
          </a:p>
          <a:p>
            <a:pPr algn="just"/>
            <a:r>
              <a:rPr lang="ru-RU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Заместитель председателя Федерального фонда ОМС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53066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192584" y="220126"/>
            <a:ext cx="8831154" cy="541883"/>
          </a:xfrm>
          <a:prstGeom prst="rect">
            <a:avLst/>
          </a:prstGeom>
        </p:spPr>
        <p:txBody>
          <a:bodyPr anchor="ctr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1330" dirty="0" smtClean="0">
                <a:latin typeface="+mn-lt"/>
                <a:cs typeface="Times New Roman" panose="02020603050405020304" pitchFamily="18" charset="0"/>
              </a:rPr>
              <a:t>ПРОГНОЗ ИСПОЛЬЗОВАНИЯ СРЕДСТВ НСЗ ТФОМС НА МЕРОПРИЯТИЯ ПО ДОПОЛНИТЕЛЬНОМУ ПРОФЕССИОНАЛЬНОМУ ОБРАЗОВАНИЮ, ПРИОБРЕТЕНИЮ И РЕМОНТУ МЕДИЦИНСКОГО ОБОРУДОВАНИЯ (ДО КОНЦА 2020 г.) </a:t>
            </a:r>
            <a:endParaRPr lang="ru-RU" sz="1330" dirty="0" smtClean="0">
              <a:latin typeface="+mn-lt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ru-RU" sz="1200" b="1" dirty="0">
                <a:ea typeface="Segoe UI" pitchFamily="34" charset="0"/>
                <a:cs typeface="Times New Roman" panose="02020603050405020304" pitchFamily="18" charset="0"/>
              </a:rPr>
              <a:t>(</a:t>
            </a:r>
            <a:r>
              <a:rPr lang="ru-RU" sz="1200" b="1" dirty="0" smtClean="0">
                <a:ea typeface="Segoe UI" pitchFamily="34" charset="0"/>
                <a:cs typeface="Times New Roman" panose="02020603050405020304" pitchFamily="18" charset="0"/>
              </a:rPr>
              <a:t>п.7 </a:t>
            </a:r>
            <a:r>
              <a:rPr lang="ru-RU" sz="1200" b="1" dirty="0">
                <a:ea typeface="Segoe UI" pitchFamily="34" charset="0"/>
                <a:cs typeface="Times New Roman" panose="02020603050405020304" pitchFamily="18" charset="0"/>
              </a:rPr>
              <a:t>протокола ВКС от 23.07.2020)</a:t>
            </a:r>
          </a:p>
          <a:p>
            <a:pPr eaLnBrk="1" hangingPunct="1">
              <a:defRPr/>
            </a:pPr>
            <a:endParaRPr lang="ru-RU" sz="133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8092" y="843558"/>
            <a:ext cx="8280400" cy="307390"/>
          </a:xfrm>
          <a:prstGeom prst="roundRect">
            <a:avLst/>
          </a:prstGeom>
          <a:solidFill>
            <a:srgbClr val="FCD0D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ru-RU" sz="1400" dirty="0" smtClean="0"/>
              <a:t>Прогноз сформированных средств НСЗ ТФОМС на МЕРОПРИЯТИЯ по </a:t>
            </a:r>
            <a:r>
              <a:rPr lang="ru-RU" sz="1400" dirty="0"/>
              <a:t>РФ  </a:t>
            </a:r>
            <a:r>
              <a:rPr lang="ru-RU" sz="1400" dirty="0" smtClean="0"/>
              <a:t>– 17 </a:t>
            </a:r>
            <a:r>
              <a:rPr lang="ru-RU" sz="1400" dirty="0"/>
              <a:t>484 </a:t>
            </a:r>
            <a:r>
              <a:rPr lang="ru-RU" sz="1400" dirty="0" smtClean="0"/>
              <a:t>587,5 тыс. руб. </a:t>
            </a:r>
            <a:endParaRPr lang="ru-RU" sz="14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099526" y="1261857"/>
            <a:ext cx="5112567" cy="303808"/>
          </a:xfrm>
          <a:prstGeom prst="roundRect">
            <a:avLst/>
          </a:prstGeom>
          <a:solidFill>
            <a:srgbClr val="FCD0D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ru-RU" sz="1100" dirty="0" smtClean="0"/>
              <a:t>ПРОГНОЗ ИСПОЛЬЗОВАНИЯ </a:t>
            </a:r>
            <a:r>
              <a:rPr lang="ru-RU" sz="1100" dirty="0"/>
              <a:t>СРЕДСТВ НСЗ ТФОМС по РФ – </a:t>
            </a:r>
            <a:r>
              <a:rPr lang="ru-RU" sz="1100" b="1" dirty="0"/>
              <a:t>12 250 </a:t>
            </a:r>
            <a:r>
              <a:rPr lang="ru-RU" sz="1100" b="1" dirty="0" smtClean="0"/>
              <a:t>280,2  </a:t>
            </a:r>
            <a:r>
              <a:rPr lang="ru-RU" sz="1100" b="1" dirty="0"/>
              <a:t>ТЫС. РУБ.</a:t>
            </a:r>
            <a:r>
              <a:rPr lang="ru-RU" sz="1100" dirty="0"/>
              <a:t> </a:t>
            </a:r>
            <a:r>
              <a:rPr lang="ru-RU" sz="1100" dirty="0" smtClean="0"/>
              <a:t>(</a:t>
            </a:r>
            <a:r>
              <a:rPr lang="ru-RU" sz="1100" b="1" dirty="0" smtClean="0"/>
              <a:t>70,1%</a:t>
            </a:r>
            <a:r>
              <a:rPr lang="ru-RU" sz="1100" dirty="0" smtClean="0"/>
              <a:t>)</a:t>
            </a:r>
            <a:endParaRPr lang="ru-RU" sz="11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82350" y="1733656"/>
            <a:ext cx="2803851" cy="406046"/>
          </a:xfrm>
          <a:prstGeom prst="roundRect">
            <a:avLst/>
          </a:prstGeom>
          <a:solidFill>
            <a:srgbClr val="FCD0D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ru-RU" sz="1000" dirty="0" smtClean="0"/>
              <a:t>Будет</a:t>
            </a:r>
            <a:r>
              <a:rPr lang="ru-RU" sz="1000" b="1" dirty="0" smtClean="0"/>
              <a:t> ПРИОБРЕТЕНО</a:t>
            </a:r>
            <a:r>
              <a:rPr lang="ru-RU" sz="1000" dirty="0" smtClean="0"/>
              <a:t> </a:t>
            </a:r>
            <a:r>
              <a:rPr lang="ru-RU" sz="1000" b="1" dirty="0" smtClean="0"/>
              <a:t>8 787 ед</a:t>
            </a:r>
            <a:r>
              <a:rPr lang="ru-RU" sz="1000" b="1" dirty="0"/>
              <a:t>.</a:t>
            </a:r>
            <a:r>
              <a:rPr lang="ru-RU" sz="1000" dirty="0"/>
              <a:t> мед. оборудования на сумму </a:t>
            </a:r>
            <a:r>
              <a:rPr lang="ru-RU" sz="1000" b="1" dirty="0" smtClean="0"/>
              <a:t>9 502 888,7 </a:t>
            </a:r>
            <a:r>
              <a:rPr lang="ru-RU" sz="1000" b="1" dirty="0"/>
              <a:t>тыс. руб</a:t>
            </a:r>
            <a:r>
              <a:rPr lang="ru-RU" sz="1000" dirty="0"/>
              <a:t>.  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33796" y="1719691"/>
            <a:ext cx="2871204" cy="420010"/>
          </a:xfrm>
          <a:prstGeom prst="roundRect">
            <a:avLst/>
          </a:prstGeom>
          <a:solidFill>
            <a:srgbClr val="FCD0D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ru-RU" sz="1000" dirty="0" smtClean="0"/>
              <a:t>Будет</a:t>
            </a:r>
            <a:r>
              <a:rPr lang="ru-RU" sz="1000" b="1" dirty="0" smtClean="0"/>
              <a:t> ОТРЕМОНТИРОВАНО</a:t>
            </a:r>
            <a:r>
              <a:rPr lang="ru-RU" sz="1000" dirty="0" smtClean="0"/>
              <a:t> </a:t>
            </a:r>
            <a:r>
              <a:rPr lang="ru-RU" sz="1000" b="1" dirty="0" smtClean="0"/>
              <a:t>1 857 ед. мед. </a:t>
            </a:r>
            <a:r>
              <a:rPr lang="ru-RU" sz="1000" dirty="0" smtClean="0"/>
              <a:t>оборудования на </a:t>
            </a:r>
            <a:r>
              <a:rPr lang="ru-RU" sz="1000" dirty="0"/>
              <a:t>сумму </a:t>
            </a:r>
            <a:r>
              <a:rPr lang="ru-RU" sz="1000" b="1" dirty="0" smtClean="0"/>
              <a:t>2 466 920,7 </a:t>
            </a:r>
            <a:r>
              <a:rPr lang="ru-RU" sz="1000" b="1" dirty="0"/>
              <a:t>тыс. руб. </a:t>
            </a:r>
          </a:p>
        </p:txBody>
      </p:sp>
      <p:sp>
        <p:nvSpPr>
          <p:cNvPr id="19" name="Стрелка углом вверх 18"/>
          <p:cNvSpPr/>
          <p:nvPr/>
        </p:nvSpPr>
        <p:spPr>
          <a:xfrm rot="10800000" flipH="1">
            <a:off x="7279267" y="1353224"/>
            <a:ext cx="533093" cy="366467"/>
          </a:xfrm>
          <a:prstGeom prst="bentUpArrow">
            <a:avLst>
              <a:gd name="adj1" fmla="val 25000"/>
              <a:gd name="adj2" fmla="val 25000"/>
              <a:gd name="adj3" fmla="val 38636"/>
            </a:avLst>
          </a:prstGeom>
          <a:solidFill>
            <a:srgbClr val="FCCC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84188" y="1731342"/>
            <a:ext cx="2803636" cy="408360"/>
          </a:xfrm>
          <a:prstGeom prst="roundRect">
            <a:avLst/>
          </a:prstGeom>
          <a:solidFill>
            <a:srgbClr val="FCD0D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ru-RU" sz="1000" dirty="0" smtClean="0"/>
              <a:t>Будет</a:t>
            </a:r>
            <a:r>
              <a:rPr lang="ru-RU" sz="1000" b="1" dirty="0" smtClean="0"/>
              <a:t> ОБУЧЕНО</a:t>
            </a:r>
            <a:r>
              <a:rPr lang="ru-RU" sz="1000" dirty="0" smtClean="0"/>
              <a:t> </a:t>
            </a:r>
            <a:r>
              <a:rPr lang="ru-RU" sz="1000" b="1" dirty="0" smtClean="0"/>
              <a:t>46 014 </a:t>
            </a:r>
            <a:r>
              <a:rPr lang="ru-RU" sz="1000" dirty="0" smtClean="0"/>
              <a:t>медицинских </a:t>
            </a:r>
            <a:r>
              <a:rPr lang="ru-RU" sz="1000" dirty="0"/>
              <a:t>работников на сумму </a:t>
            </a:r>
            <a:r>
              <a:rPr lang="ru-RU" sz="1000" b="1" dirty="0" smtClean="0"/>
              <a:t>280 470,7 тыс</a:t>
            </a:r>
            <a:r>
              <a:rPr lang="ru-RU" sz="1000" b="1" dirty="0"/>
              <a:t>. руб</a:t>
            </a:r>
            <a:r>
              <a:rPr lang="ru-RU" sz="1000" dirty="0"/>
              <a:t>. 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4355976" y="1593990"/>
            <a:ext cx="484632" cy="132964"/>
          </a:xfrm>
          <a:prstGeom prst="downArrow">
            <a:avLst>
              <a:gd name="adj1" fmla="val 34055"/>
              <a:gd name="adj2" fmla="val 50000"/>
            </a:avLst>
          </a:prstGeom>
          <a:solidFill>
            <a:srgbClr val="F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Стрелка углом вверх 5"/>
          <p:cNvSpPr/>
          <p:nvPr/>
        </p:nvSpPr>
        <p:spPr>
          <a:xfrm rot="10800000">
            <a:off x="1475655" y="1360912"/>
            <a:ext cx="547815" cy="358780"/>
          </a:xfrm>
          <a:prstGeom prst="bentUpArrow">
            <a:avLst>
              <a:gd name="adj1" fmla="val 25000"/>
              <a:gd name="adj2" fmla="val 27568"/>
              <a:gd name="adj3" fmla="val 38636"/>
            </a:avLst>
          </a:prstGeom>
          <a:solidFill>
            <a:srgbClr val="FCCC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490623"/>
              </p:ext>
            </p:extLst>
          </p:nvPr>
        </p:nvGraphicFramePr>
        <p:xfrm>
          <a:off x="212886" y="2283720"/>
          <a:ext cx="2746240" cy="26642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83044"/>
                <a:gridCol w="863196"/>
              </a:tblGrid>
              <a:tr h="655450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Субъекты РФ в которых</a:t>
                      </a:r>
                    </a:p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запланировано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средств НСЗ ТФОМС на ОБУЧЕНИЕ</a:t>
                      </a:r>
                    </a:p>
                  </a:txBody>
                  <a:tcPr marL="8721" marR="8721" marT="6541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(тыс. руб.)  </a:t>
                      </a:r>
                      <a:endParaRPr lang="ru-RU" sz="10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21" marR="8721" marT="6541" marB="0" anchor="ctr">
                    <a:solidFill>
                      <a:srgbClr val="FFCCCC"/>
                    </a:solidFill>
                  </a:tcPr>
                </a:tc>
              </a:tr>
              <a:tr h="316283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Брянская область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494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Мурманская область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494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Адыгея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494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Мордовия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494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Амурская область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9494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Еврейская автономная область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7833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Байконур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964488" y="4948014"/>
            <a:ext cx="117376" cy="129828"/>
          </a:xfrm>
        </p:spPr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434777"/>
              </p:ext>
            </p:extLst>
          </p:nvPr>
        </p:nvGraphicFramePr>
        <p:xfrm>
          <a:off x="3131840" y="2283718"/>
          <a:ext cx="2754360" cy="26642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8232"/>
                <a:gridCol w="666128"/>
              </a:tblGrid>
              <a:tr h="630412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Субъекты РФ в которых</a:t>
                      </a:r>
                    </a:p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запланировано </a:t>
                      </a:r>
                      <a:r>
                        <a:rPr lang="ru-RU" sz="10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наименьшее кол-во</a:t>
                      </a: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ПРИОБРЕТЕНИЯ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ед.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оборудования</a:t>
                      </a:r>
                    </a:p>
                  </a:txBody>
                  <a:tcPr marL="8721" marR="8721" marT="6541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(ед.)  </a:t>
                      </a:r>
                      <a:endParaRPr lang="ru-RU" sz="10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21" marR="8721" marT="6541" marB="0" anchor="ctr">
                    <a:solidFill>
                      <a:srgbClr val="FFCCCC"/>
                    </a:solidFill>
                  </a:tcPr>
                </a:tc>
              </a:tr>
              <a:tr h="269973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Липецкая область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176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Байконур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176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Тверская область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176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Марий Эл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176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Карачаево-Черкесская Республика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176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Красноярский край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5799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Татарстан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930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Архангельская область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648400"/>
              </p:ext>
            </p:extLst>
          </p:nvPr>
        </p:nvGraphicFramePr>
        <p:xfrm>
          <a:off x="6056139" y="2283714"/>
          <a:ext cx="2836341" cy="26642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46344"/>
                <a:gridCol w="889997"/>
              </a:tblGrid>
              <a:tr h="625156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Субъекты РФ в которых</a:t>
                      </a:r>
                    </a:p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запланировано </a:t>
                      </a: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средств НСЗ ТФОМС на РЕМОНТ оборудования</a:t>
                      </a:r>
                    </a:p>
                  </a:txBody>
                  <a:tcPr marL="8721" marR="8721" marT="6541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(тыс. руб.)  </a:t>
                      </a:r>
                      <a:endParaRPr lang="ru-RU" sz="10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21" marR="8721" marT="6541" marB="0" anchor="ctr">
                    <a:solidFill>
                      <a:srgbClr val="FFCCCC"/>
                    </a:solidFill>
                  </a:tcPr>
                </a:tc>
              </a:tr>
              <a:tr h="165407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Ивановская область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5407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Смоленская область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78128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Севастополь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75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Кабардино-Балкарская Республика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7068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Тверская область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5407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Байконур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5407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Удмуртская Республика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5407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Кировская область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5407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Пензенская область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955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Еврейская автономная область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5407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Чукотский автономный округ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5407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Чеченская Республика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44943" y="751650"/>
            <a:ext cx="887879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271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239" y="35760"/>
            <a:ext cx="7670483" cy="576064"/>
          </a:xfrm>
        </p:spPr>
        <p:txBody>
          <a:bodyPr anchor="ctr">
            <a:noAutofit/>
          </a:bodyPr>
          <a:lstStyle/>
          <a:p>
            <a:pPr algn="l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МОНИТОРИНГ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СООТВЕТСТВИЯ ТАРИФНЫХ СОГЛАШЕНИЙ СУБЪЕКТОВ 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РОССИЙСКОЙ ФЕДЕРАЦИИ БАЗОВОЙ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ПРОГРАММЕ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ОМС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11318" y="557471"/>
            <a:ext cx="8763741" cy="55737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tx1"/>
                </a:solidFill>
              </a:rPr>
              <a:t>ПО СОСТОЯНИЮ НА </a:t>
            </a:r>
            <a:r>
              <a:rPr lang="ru-RU" sz="1800" b="1" dirty="0" smtClean="0">
                <a:solidFill>
                  <a:srgbClr val="C00000"/>
                </a:solidFill>
              </a:rPr>
              <a:t>19.08.2020 </a:t>
            </a:r>
            <a:r>
              <a:rPr lang="ru-RU" sz="1800" b="1" dirty="0" smtClean="0">
                <a:solidFill>
                  <a:schemeClr val="tx1"/>
                </a:solidFill>
              </a:rPr>
              <a:t>СООТВЕТСТВУЮТ</a:t>
            </a:r>
            <a:endParaRPr lang="ru-RU" sz="1800" dirty="0">
              <a:solidFill>
                <a:schemeClr val="tx1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1800" dirty="0" smtClean="0">
                <a:solidFill>
                  <a:schemeClr val="tx1"/>
                </a:solidFill>
              </a:rPr>
              <a:t>ТАРИФНЫЕ СОГЛАШЕНИЯ </a:t>
            </a:r>
            <a:r>
              <a:rPr lang="ru-RU" sz="1800" b="1" dirty="0" smtClean="0">
                <a:solidFill>
                  <a:srgbClr val="C00000"/>
                </a:solidFill>
              </a:rPr>
              <a:t>78</a:t>
            </a:r>
            <a:r>
              <a:rPr lang="ru-RU" sz="1800" dirty="0" smtClean="0">
                <a:solidFill>
                  <a:schemeClr val="tx1"/>
                </a:solidFill>
              </a:rPr>
              <a:t> СУБЪЕКТОВ </a:t>
            </a:r>
            <a:r>
              <a:rPr lang="ru-RU" sz="1800" dirty="0">
                <a:solidFill>
                  <a:schemeClr val="tx1"/>
                </a:solidFill>
              </a:rPr>
              <a:t>РОССИЙСКОЙ ФЕДЕРАЦИИ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099746923"/>
              </p:ext>
            </p:extLst>
          </p:nvPr>
        </p:nvGraphicFramePr>
        <p:xfrm>
          <a:off x="5965447" y="932354"/>
          <a:ext cx="2941214" cy="2171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6186125" y="2844954"/>
            <a:ext cx="1158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по состоянию на 05.08.2020</a:t>
            </a:r>
            <a:endParaRPr lang="ru-RU" sz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7504574" y="2841468"/>
            <a:ext cx="1191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по состоянию на </a:t>
            </a:r>
            <a:r>
              <a:rPr lang="ru-RU" sz="1200" dirty="0" smtClean="0"/>
              <a:t>18.08.2020</a:t>
            </a:r>
            <a:endParaRPr lang="ru-RU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6096475" y="2019475"/>
            <a:ext cx="133957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" b="1" dirty="0" smtClean="0"/>
              <a:t>СУБЪЕКТОВ </a:t>
            </a:r>
            <a:br>
              <a:rPr lang="ru-RU" sz="1150" b="1" dirty="0" smtClean="0"/>
            </a:br>
            <a:r>
              <a:rPr lang="ru-RU" sz="1150" b="1" dirty="0" smtClean="0"/>
              <a:t>РФ</a:t>
            </a:r>
            <a:endParaRPr lang="ru-RU" sz="115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424150" y="2156360"/>
            <a:ext cx="135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" b="1" dirty="0" smtClean="0"/>
              <a:t>СУБЪЕКТОВ</a:t>
            </a:r>
            <a:br>
              <a:rPr lang="ru-RU" sz="1150" b="1" dirty="0" smtClean="0"/>
            </a:br>
            <a:r>
              <a:rPr lang="ru-RU" sz="1150" b="1" dirty="0" smtClean="0"/>
              <a:t>РФ</a:t>
            </a:r>
            <a:endParaRPr lang="ru-RU" sz="1150" b="1" dirty="0"/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xmlns="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44941" y="518560"/>
            <a:ext cx="873011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735939"/>
              </p:ext>
            </p:extLst>
          </p:nvPr>
        </p:nvGraphicFramePr>
        <p:xfrm>
          <a:off x="144939" y="1190814"/>
          <a:ext cx="5547648" cy="3871319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386912"/>
                <a:gridCol w="1386912"/>
                <a:gridCol w="1386912"/>
                <a:gridCol w="1386912"/>
              </a:tblGrid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Белгородская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Калининградская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Башкортостан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Красноярский край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Брянская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Ленинградская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Марий Эл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Иркутская область</a:t>
                      </a:r>
                    </a:p>
                  </a:txBody>
                  <a:tcPr marL="0" marR="0" marT="0" marB="0" anchor="ctr"/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Владимирская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Мурманская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Мордовия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Кемеровская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Воронежская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Новгородская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Татарстан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Новосибирская область</a:t>
                      </a:r>
                    </a:p>
                  </a:txBody>
                  <a:tcPr marL="0" marR="0" marT="0" marB="0" anchor="ctr"/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Ивановская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Псковская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Удмуртская Республика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Омская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9407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Калужская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Ненецкий автономный округ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Чувашская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Томская область</a:t>
                      </a:r>
                    </a:p>
                  </a:txBody>
                  <a:tcPr marL="0" marR="0" marT="0" marB="0" anchor="ctr"/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Костромская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Адыгея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Пермский край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Бурятия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Курская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Калмыкия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Кировская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Саха (Якутия)</a:t>
                      </a:r>
                    </a:p>
                  </a:txBody>
                  <a:tcPr marL="0" marR="0" marT="0" marB="0" anchor="ctr"/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Липецкая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Крым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Оренбургская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Забайкальский край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Орловская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Астраханская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Пензенская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Камчатский край</a:t>
                      </a:r>
                    </a:p>
                  </a:txBody>
                  <a:tcPr marL="0" marR="0" marT="0" marB="0" anchor="ctr">
                    <a:noFill/>
                  </a:tcPr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Рязанская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Волгоградская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Самарская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Приморский край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Смоленская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Ростовская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Саратовская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Хабаровский край</a:t>
                      </a:r>
                    </a:p>
                  </a:txBody>
                  <a:tcPr marL="0" marR="0" marT="0" marB="0" anchor="ctr">
                    <a:noFill/>
                  </a:tcPr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Тамбовская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Севастополь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Ульяновская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Амурская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Тверская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Дагестан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Курганская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Магаданская область</a:t>
                      </a:r>
                    </a:p>
                  </a:txBody>
                  <a:tcPr marL="0" marR="0" marT="0" marB="0" anchor="ctr"/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Тульская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Ингушетия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Свердловская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Сахалинская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9407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Ярославская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Кабардино-Балкарская Республика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Ханты-Мансийский автономный округ - Югра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Еврейская автономная область</a:t>
                      </a:r>
                    </a:p>
                  </a:txBody>
                  <a:tcPr marL="0" marR="0" marT="0" marB="0" anchor="ctr"/>
                </a:tc>
              </a:tr>
              <a:tr h="309407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Карелия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Карачаево-Черкесская Республика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Ямало-Ненецкий автономный округ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Чукотский автономный округ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9407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Коми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Северная Осетия - Алания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Алтай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Байконур</a:t>
                      </a:r>
                    </a:p>
                  </a:txBody>
                  <a:tcPr marL="0" marR="0" marT="0" marB="0" anchor="ctr"/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Архангельская область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Чеченская Республика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Тыва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76" marR="6476" marT="6476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5470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Вологодская область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Ставропольский край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Хакасия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476" marR="6476" marT="6476" marB="0" anchor="ctr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800631" y="3303132"/>
            <a:ext cx="3217864" cy="300679"/>
          </a:xfrm>
          <a:prstGeom prst="rect">
            <a:avLst/>
          </a:prstGeom>
          <a:solidFill>
            <a:srgbClr val="FE828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ru-RU" sz="1150" b="1" dirty="0" smtClean="0"/>
              <a:t>1 СУБЪЕКТ РФ ДОПУСТИЛ НОВОЕ НАРУШЕНИЕ </a:t>
            </a:r>
            <a:endParaRPr lang="ru-RU" sz="1150" b="1" dirty="0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64528"/>
              </p:ext>
            </p:extLst>
          </p:nvPr>
        </p:nvGraphicFramePr>
        <p:xfrm>
          <a:off x="5800631" y="3682253"/>
          <a:ext cx="3217864" cy="135591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217864"/>
              </a:tblGrid>
              <a:tr h="1355912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Алтайский край</a:t>
                      </a:r>
                      <a:r>
                        <a:rPr lang="ru-RU" sz="115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050" b="1" dirty="0" smtClean="0">
                          <a:solidFill>
                            <a:srgbClr val="C00000"/>
                          </a:solidFill>
                        </a:rPr>
                        <a:t>–</a:t>
                      </a:r>
                      <a:r>
                        <a:rPr lang="ru-RU" sz="105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15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нарушение Приказа № 247 установлен индивидуальный коэффициент подуровня оказания медицинской помощи</a:t>
                      </a:r>
                      <a:br>
                        <a:rPr lang="ru-RU" sz="115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5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(1,11) в стационарных условиях для КГБУЗ «Детская городская клиническая больница № 7, г. Барнаул»</a:t>
                      </a:r>
                      <a:endParaRPr lang="ru-RU" sz="115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961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240" y="35760"/>
            <a:ext cx="7971152" cy="576064"/>
          </a:xfrm>
        </p:spPr>
        <p:txBody>
          <a:bodyPr anchor="ctr">
            <a:noAutofit/>
          </a:bodyPr>
          <a:lstStyle/>
          <a:p>
            <a:pPr algn="l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ОСНОВНЫЕ НАРУШЕНИЯ В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ТАРИФНЫХ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СОГЛАШЕНИЯХ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СУБЪЕКТОВ РОССИЙСКОЙ ФЕДЕРАЦИИ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(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ПО СОСТОЯНИЮ НА 18.0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8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.2020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rPr>
              <a:t>)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44943" y="590280"/>
            <a:ext cx="887879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18225" y="923365"/>
            <a:ext cx="5933236" cy="4715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Занижен размер базовой ставки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4943" y="3356036"/>
            <a:ext cx="5959952" cy="7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90000"/>
              </a:lnSpc>
            </a:pPr>
            <a:r>
              <a:rPr lang="ru-RU" sz="1600" dirty="0">
                <a:solidFill>
                  <a:prstClr val="black"/>
                </a:solidFill>
              </a:rPr>
              <a:t>Коэффициент уровня для федеральных медицинских организаций, оказывающих ВМП, не соответствует границам, установленным </a:t>
            </a:r>
            <a:br>
              <a:rPr lang="ru-RU" sz="1600" dirty="0">
                <a:solidFill>
                  <a:prstClr val="black"/>
                </a:solidFill>
              </a:rPr>
            </a:br>
            <a:r>
              <a:rPr lang="ru-RU" sz="1600" dirty="0">
                <a:solidFill>
                  <a:prstClr val="black"/>
                </a:solidFill>
              </a:rPr>
              <a:t>Приказом № 247 (от 1,4 до 1,5)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44943" y="2384612"/>
            <a:ext cx="5959952" cy="816713"/>
          </a:xfrm>
          <a:prstGeom prst="rect">
            <a:avLst/>
          </a:prstGeom>
          <a:solidFill>
            <a:srgbClr val="D0CECE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90000"/>
              </a:lnSpc>
            </a:pPr>
            <a:r>
              <a:rPr lang="ru-RU" dirty="0">
                <a:solidFill>
                  <a:prstClr val="black"/>
                </a:solidFill>
              </a:rPr>
              <a:t>Подходы к установлению </a:t>
            </a:r>
            <a:r>
              <a:rPr lang="ru-RU" dirty="0" err="1">
                <a:solidFill>
                  <a:prstClr val="black"/>
                </a:solidFill>
              </a:rPr>
              <a:t>КДот</a:t>
            </a:r>
            <a:r>
              <a:rPr lang="ru-RU" dirty="0">
                <a:solidFill>
                  <a:prstClr val="black"/>
                </a:solidFill>
              </a:rPr>
              <a:t> для медицинских организаций, расположенных в сельской местности, отдаленных территориях,</a:t>
            </a:r>
          </a:p>
          <a:p>
            <a:pPr algn="ctr">
              <a:lnSpc>
                <a:spcPct val="90000"/>
              </a:lnSpc>
            </a:pPr>
            <a:r>
              <a:rPr lang="ru-RU" dirty="0">
                <a:solidFill>
                  <a:prstClr val="black"/>
                </a:solidFill>
              </a:rPr>
              <a:t>ПГТ или малых городах до 50 тыс. человек, не соответствуют Программе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218423" y="923365"/>
            <a:ext cx="2778599" cy="471512"/>
          </a:xfrm>
          <a:prstGeom prst="rect">
            <a:avLst/>
          </a:prstGeom>
          <a:solidFill>
            <a:srgbClr val="FE8282"/>
          </a:solidFill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90000"/>
              </a:lnSpc>
            </a:pPr>
            <a:r>
              <a:rPr lang="ru-RU" sz="1500" b="1" dirty="0" smtClean="0">
                <a:solidFill>
                  <a:prstClr val="black"/>
                </a:solidFill>
              </a:rPr>
              <a:t>Московская область </a:t>
            </a:r>
            <a:endParaRPr lang="ru-RU" sz="1500" b="1" dirty="0">
              <a:solidFill>
                <a:srgbClr val="C0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217654" y="2384612"/>
            <a:ext cx="2779368" cy="816713"/>
          </a:xfrm>
          <a:prstGeom prst="rect">
            <a:avLst/>
          </a:prstGeom>
          <a:solidFill>
            <a:srgbClr val="FE8282"/>
          </a:solidFill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90000"/>
              </a:lnSpc>
            </a:pPr>
            <a:r>
              <a:rPr lang="ru-RU" sz="1500" b="1" dirty="0" smtClean="0">
                <a:solidFill>
                  <a:prstClr val="black"/>
                </a:solidFill>
              </a:rPr>
              <a:t>Челябинская область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217654" y="3356036"/>
            <a:ext cx="2779368" cy="756000"/>
          </a:xfrm>
          <a:prstGeom prst="rect">
            <a:avLst/>
          </a:prstGeom>
          <a:solidFill>
            <a:srgbClr val="FE8282"/>
          </a:solidFill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prstClr val="black"/>
                </a:solidFill>
              </a:rPr>
              <a:t>Московская область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prstClr val="black"/>
                </a:solidFill>
              </a:rPr>
              <a:t>г. Санкт-Петербург</a:t>
            </a:r>
            <a:endParaRPr lang="ru-RU" b="1" dirty="0">
              <a:solidFill>
                <a:prstClr val="black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prstClr val="black"/>
                </a:solidFill>
              </a:rPr>
              <a:t>Нижегородская область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44943" y="4263222"/>
            <a:ext cx="5933236" cy="580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/>
              <a:t>Занижен размер </a:t>
            </a:r>
            <a:r>
              <a:rPr lang="ru-RU" sz="1600" dirty="0"/>
              <a:t>тарифа на оплату законченного случая проведения </a:t>
            </a:r>
            <a:r>
              <a:rPr lang="ru-RU" sz="1600" dirty="0" smtClean="0"/>
              <a:t>процедуры ЭКО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217654" y="4263222"/>
            <a:ext cx="2806084" cy="580280"/>
          </a:xfrm>
          <a:prstGeom prst="rect">
            <a:avLst/>
          </a:prstGeom>
          <a:solidFill>
            <a:srgbClr val="FE8282"/>
          </a:solidFill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90000"/>
              </a:lnSpc>
            </a:pPr>
            <a:r>
              <a:rPr lang="ru-RU" sz="1500" b="1" dirty="0" smtClean="0">
                <a:solidFill>
                  <a:prstClr val="black"/>
                </a:solidFill>
              </a:rPr>
              <a:t>г. Москва</a:t>
            </a:r>
            <a:br>
              <a:rPr lang="ru-RU" sz="1500" b="1" dirty="0" smtClean="0">
                <a:solidFill>
                  <a:prstClr val="black"/>
                </a:solidFill>
              </a:rPr>
            </a:br>
            <a:r>
              <a:rPr lang="ru-RU" sz="1500" b="1" dirty="0" smtClean="0">
                <a:solidFill>
                  <a:prstClr val="black"/>
                </a:solidFill>
              </a:rPr>
              <a:t>Тюменская область</a:t>
            </a:r>
            <a:endParaRPr lang="ru-RU" sz="1500" b="1" dirty="0">
              <a:solidFill>
                <a:srgbClr val="C0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4943" y="1530225"/>
            <a:ext cx="5933236" cy="7182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prstClr val="black"/>
                </a:solidFill>
              </a:rPr>
              <a:t>Установлен индивидуальный коэффициент подуровня оказания медицинской помощи в стационарных условиях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190938" y="1549980"/>
            <a:ext cx="2806084" cy="718276"/>
          </a:xfrm>
          <a:prstGeom prst="rect">
            <a:avLst/>
          </a:prstGeom>
          <a:solidFill>
            <a:srgbClr val="FE8282"/>
          </a:solidFill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>
              <a:lnSpc>
                <a:spcPct val="90000"/>
              </a:lnSpc>
            </a:pPr>
            <a:r>
              <a:rPr lang="ru-RU" sz="1500" b="1" dirty="0" smtClean="0">
                <a:solidFill>
                  <a:prstClr val="black"/>
                </a:solidFill>
              </a:rPr>
              <a:t>Алтайский край</a:t>
            </a:r>
          </a:p>
        </p:txBody>
      </p:sp>
    </p:spTree>
    <p:extLst>
      <p:ext uri="{BB962C8B-B14F-4D97-AF65-F5344CB8AC3E}">
        <p14:creationId xmlns:p14="http://schemas.microsoft.com/office/powerpoint/2010/main" val="7721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615" y="46344"/>
            <a:ext cx="7806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КАК В УСЛОВИЯХ ПАНДЕМИИ НОВОЙ КОРОНАВИРУСНОЙ ИНФЕКЦИИ (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COVID-19)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МЕНЯЕТСЯ ТАРИФНАЯ ПОЛИТИКА СУБЪЕКТОВ РОССИЙСКОЙ ФЕДЕРАЦИИ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xmlns="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44941" y="572350"/>
            <a:ext cx="887879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048642"/>
              </p:ext>
            </p:extLst>
          </p:nvPr>
        </p:nvGraphicFramePr>
        <p:xfrm>
          <a:off x="242047" y="690278"/>
          <a:ext cx="4352364" cy="4276169"/>
        </p:xfrm>
        <a:graphic>
          <a:graphicData uri="http://schemas.openxmlformats.org/drawingml/2006/table">
            <a:tbl>
              <a:tblPr firstCol="1">
                <a:tableStyleId>{8799B23B-EC83-4686-B30A-512413B5E67A}</a:tableStyleId>
              </a:tblPr>
              <a:tblGrid>
                <a:gridCol w="1352327"/>
                <a:gridCol w="3000037"/>
              </a:tblGrid>
              <a:tr h="30480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ПО СОСТОЯНИЮ НА </a:t>
                      </a:r>
                      <a:r>
                        <a:rPr lang="ru-RU" sz="1400" b="1" u="none" strike="noStrike" dirty="0">
                          <a:effectLst/>
                        </a:rPr>
                        <a:t>20.07.2020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82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31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Владимирская область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Увеличены коэффициенты подуровня для </a:t>
                      </a:r>
                      <a:r>
                        <a:rPr lang="ru-RU" sz="1000" b="1" u="none" strike="noStrike" dirty="0">
                          <a:effectLst/>
                        </a:rPr>
                        <a:t>2</a:t>
                      </a:r>
                      <a:r>
                        <a:rPr lang="ru-RU" sz="1000" u="none" strike="noStrike" dirty="0">
                          <a:effectLst/>
                        </a:rPr>
                        <a:t> и </a:t>
                      </a:r>
                      <a:r>
                        <a:rPr lang="ru-RU" sz="1000" b="1" u="none" strike="noStrike" dirty="0">
                          <a:effectLst/>
                        </a:rPr>
                        <a:t>3</a:t>
                      </a:r>
                      <a:r>
                        <a:rPr lang="ru-RU" sz="1000" u="none" strike="noStrike" dirty="0">
                          <a:effectLst/>
                        </a:rPr>
                        <a:t> уровней (для </a:t>
                      </a:r>
                      <a:r>
                        <a:rPr lang="ru-RU" sz="1000" b="1" u="none" strike="noStrike" dirty="0">
                          <a:effectLst/>
                        </a:rPr>
                        <a:t>2</a:t>
                      </a:r>
                      <a:r>
                        <a:rPr lang="ru-RU" sz="1000" u="none" strike="noStrike" dirty="0">
                          <a:effectLst/>
                        </a:rPr>
                        <a:t> уровня с </a:t>
                      </a:r>
                      <a:r>
                        <a:rPr lang="ru-RU" sz="1000" b="1" u="none" strike="noStrike" dirty="0">
                          <a:effectLst/>
                        </a:rPr>
                        <a:t>0,9</a:t>
                      </a:r>
                      <a:r>
                        <a:rPr lang="ru-RU" sz="1000" u="none" strike="noStrike" dirty="0">
                          <a:effectLst/>
                        </a:rPr>
                        <a:t> до </a:t>
                      </a:r>
                      <a:r>
                        <a:rPr lang="ru-RU" sz="1000" b="1" u="none" strike="noStrike" dirty="0" smtClean="0">
                          <a:effectLst/>
                        </a:rPr>
                        <a:t>1,3</a:t>
                      </a:r>
                      <a:r>
                        <a:rPr lang="ru-RU" sz="1000" u="none" strike="noStrike" dirty="0" smtClean="0">
                          <a:effectLst/>
                        </a:rPr>
                        <a:t>;</a:t>
                      </a:r>
                    </a:p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для </a:t>
                      </a:r>
                      <a:r>
                        <a:rPr lang="ru-RU" sz="1000" b="1" u="none" strike="noStrike" dirty="0">
                          <a:effectLst/>
                        </a:rPr>
                        <a:t>3</a:t>
                      </a:r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smtClean="0">
                          <a:effectLst/>
                        </a:rPr>
                        <a:t>уровня с </a:t>
                      </a:r>
                      <a:r>
                        <a:rPr lang="ru-RU" sz="1000" b="1" u="none" strike="noStrike" dirty="0">
                          <a:effectLst/>
                        </a:rPr>
                        <a:t>1,1</a:t>
                      </a:r>
                      <a:r>
                        <a:rPr lang="ru-RU" sz="1000" u="none" strike="noStrike" dirty="0">
                          <a:effectLst/>
                        </a:rPr>
                        <a:t> до </a:t>
                      </a:r>
                      <a:r>
                        <a:rPr lang="ru-RU" sz="1000" b="1" u="none" strike="noStrike" dirty="0">
                          <a:effectLst/>
                        </a:rPr>
                        <a:t>1,5</a:t>
                      </a:r>
                      <a:r>
                        <a:rPr lang="ru-RU" sz="1000" u="none" strike="noStrike" dirty="0">
                          <a:effectLst/>
                        </a:rPr>
                        <a:t> соответственно)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06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Вологодская </a:t>
                      </a:r>
                      <a:r>
                        <a:rPr lang="ru-RU" sz="1100" b="1" u="none" strike="noStrike" dirty="0" smtClean="0">
                          <a:effectLst/>
                        </a:rPr>
                        <a:t>область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Увеличена базовая ставка с </a:t>
                      </a:r>
                      <a:r>
                        <a:rPr lang="ru-RU" sz="1000" b="1" u="none" strike="noStrike" dirty="0">
                          <a:effectLst/>
                        </a:rPr>
                        <a:t>26 110,0</a:t>
                      </a:r>
                      <a:r>
                        <a:rPr lang="ru-RU" sz="1000" u="none" strike="noStrike" dirty="0">
                          <a:effectLst/>
                        </a:rPr>
                        <a:t> до </a:t>
                      </a:r>
                      <a:r>
                        <a:rPr lang="ru-RU" sz="1000" b="1" u="none" strike="noStrike" dirty="0">
                          <a:effectLst/>
                        </a:rPr>
                        <a:t>31 332,0 </a:t>
                      </a:r>
                      <a:r>
                        <a:rPr lang="ru-RU" sz="1000" b="1" u="none" strike="noStrike" dirty="0" smtClean="0">
                          <a:effectLst/>
                        </a:rPr>
                        <a:t>рублей</a:t>
                      </a:r>
                      <a:r>
                        <a:rPr lang="ru-RU" sz="1000" u="none" strike="noStrike" dirty="0" smtClean="0">
                          <a:effectLst/>
                        </a:rPr>
                        <a:t> </a:t>
                      </a:r>
                      <a:r>
                        <a:rPr lang="ru-RU" sz="1000" u="none" strike="noStrike" dirty="0">
                          <a:effectLst/>
                        </a:rPr>
                        <a:t>(</a:t>
                      </a:r>
                      <a:r>
                        <a:rPr lang="ru-RU" sz="1000" b="1" u="none" strike="noStrike" dirty="0">
                          <a:effectLst/>
                        </a:rPr>
                        <a:t>78,5%</a:t>
                      </a:r>
                      <a:r>
                        <a:rPr lang="ru-RU" sz="1000" u="none" strike="noStrike" dirty="0">
                          <a:effectLst/>
                        </a:rPr>
                        <a:t> от норматива финансовых затрат   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 (</a:t>
                      </a:r>
                      <a:r>
                        <a:rPr lang="ru-RU" sz="1000" b="1" u="none" strike="noStrike" dirty="0">
                          <a:effectLst/>
                        </a:rPr>
                        <a:t>39 934,4 рублей</a:t>
                      </a:r>
                      <a:r>
                        <a:rPr lang="ru-RU" sz="1000" u="none" strike="noStrike" dirty="0" smtClean="0">
                          <a:effectLst/>
                        </a:rPr>
                        <a:t>))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782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Ненецкий </a:t>
                      </a:r>
                      <a:r>
                        <a:rPr lang="ru-RU" sz="1100" b="1" u="none" strike="noStrike" dirty="0" smtClean="0">
                          <a:effectLst/>
                        </a:rPr>
                        <a:t>автономный</a:t>
                      </a:r>
                    </a:p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округ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Увеличена базовая ставка с </a:t>
                      </a:r>
                      <a:r>
                        <a:rPr lang="ru-RU" sz="1000" b="1" u="none" strike="noStrike" dirty="0">
                          <a:effectLst/>
                        </a:rPr>
                        <a:t>75 569,1</a:t>
                      </a:r>
                      <a:r>
                        <a:rPr lang="ru-RU" sz="1000" u="none" strike="noStrike" dirty="0">
                          <a:effectLst/>
                        </a:rPr>
                        <a:t> до </a:t>
                      </a:r>
                      <a:r>
                        <a:rPr lang="ru-RU" sz="1000" b="1" u="none" strike="noStrike" dirty="0">
                          <a:effectLst/>
                        </a:rPr>
                        <a:t>90 306,1 рублей</a:t>
                      </a:r>
                      <a:r>
                        <a:rPr lang="ru-RU" sz="1000" u="none" strike="noStrike" dirty="0">
                          <a:effectLst/>
                        </a:rPr>
                        <a:t> (</a:t>
                      </a:r>
                      <a:r>
                        <a:rPr lang="ru-RU" sz="1000" b="1" u="none" strike="noStrike" dirty="0">
                          <a:effectLst/>
                        </a:rPr>
                        <a:t>90,0%</a:t>
                      </a:r>
                      <a:r>
                        <a:rPr lang="ru-RU" sz="1000" u="none" strike="noStrike" dirty="0">
                          <a:effectLst/>
                        </a:rPr>
                        <a:t> от норматива финансовых </a:t>
                      </a:r>
                      <a:r>
                        <a:rPr lang="ru-RU" sz="1000" u="none" strike="noStrike" dirty="0" smtClean="0">
                          <a:effectLst/>
                        </a:rPr>
                        <a:t>затрат</a:t>
                      </a:r>
                    </a:p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(</a:t>
                      </a:r>
                      <a:r>
                        <a:rPr lang="ru-RU" sz="1000" b="1" u="none" strike="noStrike" dirty="0" smtClean="0">
                          <a:effectLst/>
                        </a:rPr>
                        <a:t>100 </a:t>
                      </a:r>
                      <a:r>
                        <a:rPr lang="ru-RU" sz="1000" b="1" u="none" strike="noStrike" dirty="0">
                          <a:effectLst/>
                        </a:rPr>
                        <a:t>267,5 рублей</a:t>
                      </a:r>
                      <a:r>
                        <a:rPr lang="ru-RU" sz="1000" u="none" strike="noStrike" dirty="0" smtClean="0">
                          <a:effectLst/>
                        </a:rPr>
                        <a:t>))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1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Краснодарский </a:t>
                      </a:r>
                      <a:r>
                        <a:rPr lang="ru-RU" sz="1100" b="1" u="none" strike="noStrike" dirty="0" smtClean="0">
                          <a:effectLst/>
                        </a:rPr>
                        <a:t>край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Увеличена базовая ставка с </a:t>
                      </a:r>
                      <a:r>
                        <a:rPr lang="ru-RU" sz="1000" b="1" u="none" strike="noStrike" dirty="0">
                          <a:effectLst/>
                        </a:rPr>
                        <a:t>25 290,5</a:t>
                      </a:r>
                      <a:r>
                        <a:rPr lang="ru-RU" sz="1000" u="none" strike="noStrike" dirty="0">
                          <a:effectLst/>
                        </a:rPr>
                        <a:t> до </a:t>
                      </a:r>
                      <a:r>
                        <a:rPr lang="ru-RU" sz="1000" b="1" u="none" strike="noStrike" dirty="0">
                          <a:effectLst/>
                        </a:rPr>
                        <a:t>44 005,4 рублей</a:t>
                      </a:r>
                      <a:r>
                        <a:rPr lang="ru-RU" sz="1000" u="none" strike="noStrike" dirty="0">
                          <a:effectLst/>
                        </a:rPr>
                        <a:t> (</a:t>
                      </a:r>
                      <a:r>
                        <a:rPr lang="ru-RU" sz="1000" b="1" u="none" strike="noStrike" dirty="0">
                          <a:effectLst/>
                        </a:rPr>
                        <a:t>126,7%</a:t>
                      </a:r>
                      <a:r>
                        <a:rPr lang="ru-RU" sz="1000" u="none" strike="noStrike" dirty="0">
                          <a:effectLst/>
                        </a:rPr>
                        <a:t> от норматива финансовых затрат 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r>
                        <a:rPr lang="ru-RU" sz="1000" u="none" strike="noStrike" dirty="0">
                          <a:effectLst/>
                        </a:rPr>
                        <a:t>(</a:t>
                      </a:r>
                      <a:r>
                        <a:rPr lang="ru-RU" sz="1000" b="1" u="none" strike="noStrike" dirty="0">
                          <a:effectLst/>
                        </a:rPr>
                        <a:t>34 734,6 рублей</a:t>
                      </a:r>
                      <a:r>
                        <a:rPr lang="ru-RU" sz="1000" u="none" strike="noStrike" dirty="0" smtClean="0">
                          <a:effectLst/>
                        </a:rPr>
                        <a:t>))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191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Республика</a:t>
                      </a:r>
                    </a:p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Башкортостан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Увеличены управленческие коэффициенты </a:t>
                      </a:r>
                      <a:r>
                        <a:rPr lang="ru-RU" sz="1000" u="none" strike="noStrike" dirty="0" smtClean="0">
                          <a:effectLst/>
                        </a:rPr>
                        <a:t>с </a:t>
                      </a:r>
                      <a:r>
                        <a:rPr lang="ru-RU" sz="1000" b="1" u="none" strike="noStrike" dirty="0">
                          <a:effectLst/>
                        </a:rPr>
                        <a:t>0,8</a:t>
                      </a:r>
                      <a:r>
                        <a:rPr lang="ru-RU" sz="1000" u="none" strike="noStrike" dirty="0">
                          <a:effectLst/>
                        </a:rPr>
                        <a:t> до </a:t>
                      </a:r>
                      <a:r>
                        <a:rPr lang="ru-RU" sz="1000" b="1" u="none" strike="noStrike" dirty="0">
                          <a:effectLst/>
                        </a:rPr>
                        <a:t>1,0</a:t>
                      </a:r>
                      <a:r>
                        <a:rPr lang="ru-RU" sz="1000" u="none" strike="noStrike" dirty="0">
                          <a:effectLst/>
                        </a:rPr>
                        <a:t> в условиях </a:t>
                      </a:r>
                      <a:r>
                        <a:rPr lang="ru-RU" sz="1000" u="none" strike="noStrike" dirty="0" smtClean="0">
                          <a:effectLst/>
                        </a:rPr>
                        <a:t>круглосуточного</a:t>
                      </a:r>
                      <a:r>
                        <a:rPr lang="ru-RU" sz="10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000" u="none" strike="noStrike" dirty="0" smtClean="0">
                          <a:effectLst/>
                        </a:rPr>
                        <a:t>и дневного стационаров</a:t>
                      </a:r>
                    </a:p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Увеличены </a:t>
                      </a:r>
                      <a:r>
                        <a:rPr lang="ru-RU" sz="1000" u="none" strike="noStrike" dirty="0">
                          <a:effectLst/>
                        </a:rPr>
                        <a:t>коэффициенты подуровней в условиях круглосуточного </a:t>
                      </a:r>
                      <a:r>
                        <a:rPr lang="ru-RU" sz="1000" u="none" strike="noStrike" dirty="0" smtClean="0">
                          <a:effectLst/>
                        </a:rPr>
                        <a:t>стационара</a:t>
                      </a:r>
                    </a:p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(например</a:t>
                      </a:r>
                      <a:r>
                        <a:rPr lang="ru-RU" sz="1000" u="none" strike="noStrike" dirty="0">
                          <a:effectLst/>
                        </a:rPr>
                        <a:t>: для </a:t>
                      </a:r>
                      <a:r>
                        <a:rPr lang="ru-RU" sz="1000" b="1" u="none" strike="noStrike" dirty="0">
                          <a:effectLst/>
                        </a:rPr>
                        <a:t>3</a:t>
                      </a:r>
                      <a:r>
                        <a:rPr lang="ru-RU" sz="1000" u="none" strike="noStrike" dirty="0">
                          <a:effectLst/>
                        </a:rPr>
                        <a:t> уровня </a:t>
                      </a:r>
                      <a:r>
                        <a:rPr lang="ru-RU" sz="1000" u="none" strike="noStrike" dirty="0" smtClean="0">
                          <a:effectLst/>
                        </a:rPr>
                        <a:t>с </a:t>
                      </a:r>
                      <a:r>
                        <a:rPr lang="ru-RU" sz="1000" b="1" u="none" strike="noStrike" dirty="0">
                          <a:effectLst/>
                        </a:rPr>
                        <a:t>1,12</a:t>
                      </a:r>
                      <a:r>
                        <a:rPr lang="ru-RU" sz="1000" u="none" strike="noStrike" dirty="0">
                          <a:effectLst/>
                        </a:rPr>
                        <a:t> до </a:t>
                      </a:r>
                      <a:r>
                        <a:rPr lang="ru-RU" sz="1000" b="1" u="none" strike="noStrike" dirty="0">
                          <a:effectLst/>
                        </a:rPr>
                        <a:t>1,3</a:t>
                      </a:r>
                      <a:r>
                        <a:rPr lang="ru-RU" sz="1000" u="none" strike="noStrike" dirty="0">
                          <a:effectLst/>
                        </a:rPr>
                        <a:t>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334451"/>
              </p:ext>
            </p:extLst>
          </p:nvPr>
        </p:nvGraphicFramePr>
        <p:xfrm>
          <a:off x="4662422" y="692522"/>
          <a:ext cx="4352364" cy="4269381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598435"/>
                <a:gridCol w="2753929"/>
              </a:tblGrid>
              <a:tr h="32804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ПО СОСТОЯНИЮ НА 18.08.2020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2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7553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Адыгея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 dirty="0">
                          <a:effectLst/>
                        </a:rPr>
                        <a:t>Установлен КСЛП к стоимости законченного случая лечения пациентов с </a:t>
                      </a:r>
                      <a:r>
                        <a:rPr lang="ru-RU" sz="850" u="none" strike="noStrike" dirty="0" smtClean="0">
                          <a:effectLst/>
                        </a:rPr>
                        <a:t>COVID-19 </a:t>
                      </a:r>
                      <a:r>
                        <a:rPr lang="ru-RU" sz="850" u="none" strike="noStrike" dirty="0">
                          <a:effectLst/>
                        </a:rPr>
                        <a:t>в размере </a:t>
                      </a:r>
                      <a:r>
                        <a:rPr lang="ru-RU" sz="850" b="1" u="none" strike="noStrike" dirty="0">
                          <a:effectLst/>
                        </a:rPr>
                        <a:t>1,8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05435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Калмыкия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 dirty="0">
                          <a:effectLst/>
                        </a:rPr>
                        <a:t>Увеличена базовая ставка в стационарных </a:t>
                      </a:r>
                      <a:r>
                        <a:rPr lang="ru-RU" sz="850" u="none" strike="noStrike" dirty="0" smtClean="0">
                          <a:effectLst/>
                        </a:rPr>
                        <a:t>условиях</a:t>
                      </a:r>
                    </a:p>
                    <a:p>
                      <a:pPr algn="ctr" fontAlgn="ctr"/>
                      <a:r>
                        <a:rPr lang="ru-RU" sz="850" u="none" strike="noStrike" dirty="0" smtClean="0">
                          <a:effectLst/>
                        </a:rPr>
                        <a:t>с </a:t>
                      </a:r>
                      <a:r>
                        <a:rPr lang="ru-RU" sz="850" b="1" u="none" strike="noStrike" dirty="0" smtClean="0">
                          <a:effectLst/>
                        </a:rPr>
                        <a:t>23 </a:t>
                      </a:r>
                      <a:r>
                        <a:rPr lang="ru-RU" sz="850" b="1" u="none" strike="noStrike" dirty="0">
                          <a:effectLst/>
                        </a:rPr>
                        <a:t>943,4</a:t>
                      </a:r>
                      <a:r>
                        <a:rPr lang="ru-RU" sz="850" u="none" strike="noStrike" dirty="0">
                          <a:effectLst/>
                        </a:rPr>
                        <a:t> до </a:t>
                      </a:r>
                      <a:r>
                        <a:rPr lang="ru-RU" sz="850" b="1" u="none" strike="noStrike" dirty="0">
                          <a:effectLst/>
                        </a:rPr>
                        <a:t>27 031,4 </a:t>
                      </a:r>
                      <a:r>
                        <a:rPr lang="ru-RU" sz="850" b="1" u="none" strike="noStrike" dirty="0" smtClean="0">
                          <a:effectLst/>
                        </a:rPr>
                        <a:t>рублей</a:t>
                      </a:r>
                      <a:r>
                        <a:rPr lang="ru-RU" sz="850" u="none" strike="noStrike" dirty="0" smtClean="0">
                          <a:effectLst/>
                        </a:rPr>
                        <a:t> </a:t>
                      </a:r>
                      <a:r>
                        <a:rPr lang="ru-RU" sz="850" u="none" strike="noStrike" dirty="0">
                          <a:effectLst/>
                        </a:rPr>
                        <a:t>(</a:t>
                      </a:r>
                      <a:r>
                        <a:rPr lang="ru-RU" sz="850" b="1" u="none" strike="noStrike" dirty="0">
                          <a:effectLst/>
                        </a:rPr>
                        <a:t>74,0%</a:t>
                      </a:r>
                      <a:r>
                        <a:rPr lang="ru-RU" sz="850" u="none" strike="noStrike" dirty="0">
                          <a:effectLst/>
                        </a:rPr>
                        <a:t> от норматива финансовых затрат (</a:t>
                      </a:r>
                      <a:r>
                        <a:rPr lang="ru-RU" sz="850" b="1" u="none" strike="noStrike" dirty="0">
                          <a:effectLst/>
                        </a:rPr>
                        <a:t>36 528,8 рублей</a:t>
                      </a:r>
                      <a:r>
                        <a:rPr lang="ru-RU" sz="850" u="none" strike="noStrike" dirty="0">
                          <a:effectLst/>
                        </a:rPr>
                        <a:t>))</a:t>
                      </a:r>
                      <a:br>
                        <a:rPr lang="ru-RU" sz="850" u="none" strike="noStrike" dirty="0">
                          <a:effectLst/>
                        </a:rPr>
                      </a:br>
                      <a:r>
                        <a:rPr lang="ru-RU" sz="850" u="none" strike="noStrike" dirty="0">
                          <a:effectLst/>
                        </a:rPr>
                        <a:t>Увеличена базовая ставка в условиях дневного стационара с </a:t>
                      </a:r>
                      <a:r>
                        <a:rPr lang="ru-RU" sz="850" b="1" u="none" strike="noStrike" dirty="0">
                          <a:effectLst/>
                        </a:rPr>
                        <a:t>12 874,0</a:t>
                      </a:r>
                      <a:r>
                        <a:rPr lang="ru-RU" sz="850" u="none" strike="noStrike" dirty="0">
                          <a:effectLst/>
                        </a:rPr>
                        <a:t> до </a:t>
                      </a:r>
                      <a:r>
                        <a:rPr lang="ru-RU" sz="850" b="1" u="none" strike="noStrike" dirty="0">
                          <a:effectLst/>
                        </a:rPr>
                        <a:t>14 774,3 рублей</a:t>
                      </a:r>
                      <a:r>
                        <a:rPr lang="ru-RU" sz="850" u="none" strike="noStrike" dirty="0">
                          <a:effectLst/>
                        </a:rPr>
                        <a:t> (</a:t>
                      </a:r>
                      <a:r>
                        <a:rPr lang="ru-RU" sz="850" b="1" u="none" strike="noStrike" dirty="0" smtClean="0">
                          <a:effectLst/>
                        </a:rPr>
                        <a:t>68,9%</a:t>
                      </a:r>
                      <a:r>
                        <a:rPr lang="ru-RU" sz="850" u="none" strike="noStrike" dirty="0" smtClean="0">
                          <a:effectLst/>
                        </a:rPr>
                        <a:t> </a:t>
                      </a:r>
                      <a:r>
                        <a:rPr lang="ru-RU" sz="850" u="none" strike="noStrike" dirty="0">
                          <a:effectLst/>
                        </a:rPr>
                        <a:t>от норматива финансовых </a:t>
                      </a:r>
                      <a:r>
                        <a:rPr lang="ru-RU" sz="850" u="none" strike="noStrike" dirty="0" smtClean="0">
                          <a:effectLst/>
                        </a:rPr>
                        <a:t>затрат (</a:t>
                      </a:r>
                      <a:r>
                        <a:rPr lang="ru-RU" sz="850" b="1" u="none" strike="noStrike" dirty="0" smtClean="0">
                          <a:effectLst/>
                        </a:rPr>
                        <a:t>21 </a:t>
                      </a:r>
                      <a:r>
                        <a:rPr lang="ru-RU" sz="850" b="1" u="none" strike="noStrike" dirty="0">
                          <a:effectLst/>
                        </a:rPr>
                        <a:t>456,7 рублей</a:t>
                      </a:r>
                      <a:r>
                        <a:rPr lang="ru-RU" sz="850" u="none" strike="noStrike" dirty="0">
                          <a:effectLst/>
                        </a:rPr>
                        <a:t>))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39271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Крым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 dirty="0">
                          <a:effectLst/>
                        </a:rPr>
                        <a:t>Увеличена базовая ставка в с </a:t>
                      </a:r>
                      <a:r>
                        <a:rPr lang="ru-RU" sz="850" b="1" u="none" strike="noStrike" dirty="0">
                          <a:effectLst/>
                        </a:rPr>
                        <a:t>23 598,0</a:t>
                      </a:r>
                      <a:r>
                        <a:rPr lang="ru-RU" sz="850" u="none" strike="noStrike" dirty="0">
                          <a:effectLst/>
                        </a:rPr>
                        <a:t> </a:t>
                      </a:r>
                      <a:r>
                        <a:rPr lang="ru-RU" sz="850" u="none" strike="noStrike" dirty="0" smtClean="0">
                          <a:effectLst/>
                        </a:rPr>
                        <a:t>до</a:t>
                      </a:r>
                    </a:p>
                    <a:p>
                      <a:pPr algn="ctr" fontAlgn="ctr"/>
                      <a:r>
                        <a:rPr lang="ru-RU" sz="850" b="1" u="none" strike="noStrike" dirty="0" smtClean="0">
                          <a:effectLst/>
                        </a:rPr>
                        <a:t>26 </a:t>
                      </a:r>
                      <a:r>
                        <a:rPr lang="ru-RU" sz="850" b="1" u="none" strike="noStrike" dirty="0">
                          <a:effectLst/>
                        </a:rPr>
                        <a:t>522,0 </a:t>
                      </a:r>
                      <a:r>
                        <a:rPr lang="ru-RU" sz="850" b="1" u="none" strike="noStrike" dirty="0" smtClean="0">
                          <a:effectLst/>
                        </a:rPr>
                        <a:t>рублей</a:t>
                      </a:r>
                      <a:r>
                        <a:rPr lang="ru-RU" sz="850" u="none" strike="noStrike" dirty="0" smtClean="0">
                          <a:effectLst/>
                        </a:rPr>
                        <a:t> </a:t>
                      </a:r>
                      <a:r>
                        <a:rPr lang="ru-RU" sz="850" u="none" strike="noStrike" dirty="0">
                          <a:effectLst/>
                        </a:rPr>
                        <a:t>(</a:t>
                      </a:r>
                      <a:r>
                        <a:rPr lang="ru-RU" sz="850" b="1" u="none" strike="noStrike" dirty="0">
                          <a:effectLst/>
                        </a:rPr>
                        <a:t>76,4%</a:t>
                      </a:r>
                      <a:r>
                        <a:rPr lang="ru-RU" sz="850" u="none" strike="noStrike" dirty="0">
                          <a:effectLst/>
                        </a:rPr>
                        <a:t> от норматива финансовых затрат </a:t>
                      </a:r>
                      <a:r>
                        <a:rPr lang="ru-RU" sz="850" u="none" strike="noStrike" dirty="0" smtClean="0">
                          <a:effectLst/>
                        </a:rPr>
                        <a:t>(</a:t>
                      </a:r>
                      <a:r>
                        <a:rPr lang="ru-RU" sz="850" b="1" u="none" strike="noStrike" dirty="0">
                          <a:effectLst/>
                        </a:rPr>
                        <a:t>34 713,7 рублей</a:t>
                      </a:r>
                      <a:r>
                        <a:rPr lang="ru-RU" sz="850" u="none" strike="noStrike" dirty="0">
                          <a:effectLst/>
                        </a:rPr>
                        <a:t>))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67414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Мурманская область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 dirty="0">
                          <a:effectLst/>
                        </a:rPr>
                        <a:t>Увеличена базовая ставка в </a:t>
                      </a:r>
                      <a:r>
                        <a:rPr lang="ru-RU" sz="850" u="none" strike="noStrike" dirty="0" smtClean="0">
                          <a:effectLst/>
                        </a:rPr>
                        <a:t>стационарных</a:t>
                      </a:r>
                      <a:r>
                        <a:rPr lang="ru-RU" sz="850" u="none" strike="noStrike" baseline="0" dirty="0" smtClean="0">
                          <a:effectLst/>
                        </a:rPr>
                        <a:t> условиях</a:t>
                      </a:r>
                    </a:p>
                    <a:p>
                      <a:pPr algn="ctr" fontAlgn="ctr"/>
                      <a:r>
                        <a:rPr lang="ru-RU" sz="850" u="none" strike="noStrike" dirty="0" smtClean="0">
                          <a:effectLst/>
                        </a:rPr>
                        <a:t>с </a:t>
                      </a:r>
                      <a:r>
                        <a:rPr lang="ru-RU" sz="850" b="1" u="none" strike="noStrike" dirty="0">
                          <a:effectLst/>
                        </a:rPr>
                        <a:t>41 992,0</a:t>
                      </a:r>
                      <a:r>
                        <a:rPr lang="ru-RU" sz="850" u="none" strike="noStrike" dirty="0">
                          <a:effectLst/>
                        </a:rPr>
                        <a:t> </a:t>
                      </a:r>
                      <a:r>
                        <a:rPr lang="ru-RU" sz="850" u="none" strike="noStrike" dirty="0" smtClean="0">
                          <a:effectLst/>
                        </a:rPr>
                        <a:t>до </a:t>
                      </a:r>
                      <a:r>
                        <a:rPr lang="ru-RU" sz="850" b="1" u="none" strike="noStrike" dirty="0" smtClean="0">
                          <a:effectLst/>
                        </a:rPr>
                        <a:t>44 </a:t>
                      </a:r>
                      <a:r>
                        <a:rPr lang="ru-RU" sz="850" b="1" u="none" strike="noStrike" dirty="0">
                          <a:effectLst/>
                        </a:rPr>
                        <a:t>721,0 </a:t>
                      </a:r>
                      <a:r>
                        <a:rPr lang="ru-RU" sz="850" b="1" u="none" strike="noStrike" dirty="0" smtClean="0">
                          <a:effectLst/>
                        </a:rPr>
                        <a:t>рублей</a:t>
                      </a:r>
                      <a:r>
                        <a:rPr lang="ru-RU" sz="850" u="none" strike="noStrike" dirty="0" smtClean="0">
                          <a:effectLst/>
                        </a:rPr>
                        <a:t> </a:t>
                      </a:r>
                      <a:r>
                        <a:rPr lang="ru-RU" sz="850" u="none" strike="noStrike" dirty="0">
                          <a:effectLst/>
                        </a:rPr>
                        <a:t>(</a:t>
                      </a:r>
                      <a:r>
                        <a:rPr lang="ru-RU" sz="850" b="1" u="none" strike="noStrike" dirty="0">
                          <a:effectLst/>
                        </a:rPr>
                        <a:t>69,5%</a:t>
                      </a:r>
                      <a:r>
                        <a:rPr lang="ru-RU" sz="850" u="none" strike="noStrike" dirty="0">
                          <a:effectLst/>
                        </a:rPr>
                        <a:t> от норматива финансовых </a:t>
                      </a:r>
                      <a:r>
                        <a:rPr lang="ru-RU" sz="850" u="none" strike="noStrike" dirty="0" smtClean="0">
                          <a:effectLst/>
                        </a:rPr>
                        <a:t>затрат </a:t>
                      </a:r>
                      <a:r>
                        <a:rPr lang="ru-RU" sz="850" u="none" strike="noStrike" dirty="0">
                          <a:effectLst/>
                        </a:rPr>
                        <a:t>(</a:t>
                      </a:r>
                      <a:r>
                        <a:rPr lang="ru-RU" sz="850" b="1" u="none" strike="noStrike" dirty="0">
                          <a:effectLst/>
                        </a:rPr>
                        <a:t>64 359,6 рублей</a:t>
                      </a:r>
                      <a:r>
                        <a:rPr lang="ru-RU" sz="850" u="none" strike="noStrike" dirty="0" smtClean="0">
                          <a:effectLst/>
                        </a:rPr>
                        <a:t>))</a:t>
                      </a:r>
                    </a:p>
                    <a:p>
                      <a:pPr marL="0" marR="0" indent="0" algn="ctr" defTabSz="6857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50" u="none" strike="noStrike" dirty="0" smtClean="0">
                          <a:effectLst/>
                        </a:rPr>
                        <a:t>Увеличена базовая ставка в условиях дневного стационара с </a:t>
                      </a:r>
                      <a:r>
                        <a:rPr lang="ru-RU" sz="850" b="1" u="none" strike="noStrike" dirty="0" smtClean="0">
                          <a:effectLst/>
                        </a:rPr>
                        <a:t>22 840,0</a:t>
                      </a:r>
                      <a:r>
                        <a:rPr lang="ru-RU" sz="850" u="none" strike="noStrike" dirty="0" smtClean="0">
                          <a:effectLst/>
                        </a:rPr>
                        <a:t> до </a:t>
                      </a:r>
                      <a:r>
                        <a:rPr lang="ru-RU" sz="850" b="1" u="none" strike="noStrike" dirty="0" smtClean="0">
                          <a:effectLst/>
                        </a:rPr>
                        <a:t>27 179,0 рублей</a:t>
                      </a:r>
                      <a:r>
                        <a:rPr lang="ru-RU" sz="850" u="none" strike="noStrike" dirty="0" smtClean="0">
                          <a:effectLst/>
                        </a:rPr>
                        <a:t> (</a:t>
                      </a:r>
                      <a:r>
                        <a:rPr lang="ru-RU" sz="850" b="1" u="none" strike="noStrike" dirty="0" smtClean="0">
                          <a:effectLst/>
                        </a:rPr>
                        <a:t>71,4%</a:t>
                      </a:r>
                      <a:r>
                        <a:rPr lang="ru-RU" sz="850" u="none" strike="noStrike" dirty="0" smtClean="0">
                          <a:effectLst/>
                        </a:rPr>
                        <a:t> от норматива финансовых затрат (</a:t>
                      </a:r>
                      <a:r>
                        <a:rPr lang="ru-RU" sz="850" b="1" u="none" strike="noStrike" dirty="0" smtClean="0">
                          <a:effectLst/>
                        </a:rPr>
                        <a:t>38</a:t>
                      </a:r>
                      <a:r>
                        <a:rPr lang="ru-RU" sz="850" b="1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850" b="1" u="none" strike="noStrike" dirty="0" smtClean="0">
                          <a:effectLst/>
                        </a:rPr>
                        <a:t>065,4 рублей</a:t>
                      </a:r>
                      <a:r>
                        <a:rPr lang="ru-RU" sz="850" u="none" strike="noStrike" dirty="0" smtClean="0">
                          <a:effectLst/>
                        </a:rPr>
                        <a:t>))</a:t>
                      </a:r>
                      <a:endParaRPr lang="ru-RU" sz="85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850" u="none" strike="noStrike" dirty="0" smtClean="0">
                          <a:effectLst/>
                        </a:rPr>
                        <a:t>Увеличен </a:t>
                      </a:r>
                      <a:r>
                        <a:rPr lang="ru-RU" sz="850" u="none" strike="noStrike" dirty="0">
                          <a:effectLst/>
                        </a:rPr>
                        <a:t>КСЛП к стоимости законченного случая лечения пациентов с COVID-19 c </a:t>
                      </a:r>
                      <a:r>
                        <a:rPr lang="ru-RU" sz="850" b="1" u="none" strike="noStrike" dirty="0">
                          <a:effectLst/>
                        </a:rPr>
                        <a:t>1,1</a:t>
                      </a:r>
                      <a:r>
                        <a:rPr lang="ru-RU" sz="850" u="none" strike="noStrike" dirty="0">
                          <a:effectLst/>
                        </a:rPr>
                        <a:t> до </a:t>
                      </a:r>
                      <a:r>
                        <a:rPr lang="ru-RU" sz="850" b="1" u="none" strike="noStrike" dirty="0">
                          <a:effectLst/>
                        </a:rPr>
                        <a:t>1,59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7067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Севастополь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 dirty="0">
                          <a:effectLst/>
                        </a:rPr>
                        <a:t>Увеличена базовая ставка в с </a:t>
                      </a:r>
                      <a:r>
                        <a:rPr lang="ru-RU" sz="850" b="1" u="none" strike="noStrike" dirty="0">
                          <a:effectLst/>
                        </a:rPr>
                        <a:t>22 564,0</a:t>
                      </a:r>
                      <a:r>
                        <a:rPr lang="ru-RU" sz="850" u="none" strike="noStrike" dirty="0">
                          <a:effectLst/>
                        </a:rPr>
                        <a:t> </a:t>
                      </a:r>
                      <a:r>
                        <a:rPr lang="ru-RU" sz="850" u="none" strike="noStrike" dirty="0" smtClean="0">
                          <a:effectLst/>
                        </a:rPr>
                        <a:t>до </a:t>
                      </a:r>
                      <a:r>
                        <a:rPr lang="ru-RU" sz="850" b="1" u="none" strike="noStrike" dirty="0" smtClean="0">
                          <a:effectLst/>
                        </a:rPr>
                        <a:t>25 </a:t>
                      </a:r>
                      <a:r>
                        <a:rPr lang="ru-RU" sz="850" b="1" u="none" strike="noStrike" dirty="0">
                          <a:effectLst/>
                        </a:rPr>
                        <a:t>384,5 </a:t>
                      </a:r>
                      <a:r>
                        <a:rPr lang="ru-RU" sz="850" b="1" u="none" strike="noStrike" dirty="0" smtClean="0">
                          <a:effectLst/>
                        </a:rPr>
                        <a:t>рублей</a:t>
                      </a:r>
                      <a:r>
                        <a:rPr lang="ru-RU" sz="850" u="none" strike="noStrike" dirty="0" smtClean="0">
                          <a:effectLst/>
                        </a:rPr>
                        <a:t> </a:t>
                      </a:r>
                      <a:r>
                        <a:rPr lang="ru-RU" sz="850" u="none" strike="noStrike" dirty="0">
                          <a:effectLst/>
                        </a:rPr>
                        <a:t>(</a:t>
                      </a:r>
                      <a:r>
                        <a:rPr lang="ru-RU" sz="850" b="1" u="none" strike="noStrike" dirty="0">
                          <a:effectLst/>
                        </a:rPr>
                        <a:t>73,1%</a:t>
                      </a:r>
                      <a:r>
                        <a:rPr lang="ru-RU" sz="850" u="none" strike="noStrike" dirty="0">
                          <a:effectLst/>
                        </a:rPr>
                        <a:t> от норматива финансовых </a:t>
                      </a:r>
                      <a:r>
                        <a:rPr lang="ru-RU" sz="850" u="none" strike="noStrike" dirty="0" smtClean="0">
                          <a:effectLst/>
                        </a:rPr>
                        <a:t>затрат</a:t>
                      </a:r>
                    </a:p>
                    <a:p>
                      <a:pPr algn="ctr" fontAlgn="ctr"/>
                      <a:r>
                        <a:rPr lang="ru-RU" sz="850" u="none" strike="noStrike" dirty="0" smtClean="0">
                          <a:effectLst/>
                        </a:rPr>
                        <a:t>(</a:t>
                      </a:r>
                      <a:r>
                        <a:rPr lang="ru-RU" sz="850" b="1" u="none" strike="noStrike" dirty="0" smtClean="0">
                          <a:effectLst/>
                        </a:rPr>
                        <a:t>34 </a:t>
                      </a:r>
                      <a:r>
                        <a:rPr lang="ru-RU" sz="850" b="1" u="none" strike="noStrike" dirty="0">
                          <a:effectLst/>
                        </a:rPr>
                        <a:t>713,7 рублей</a:t>
                      </a:r>
                      <a:r>
                        <a:rPr lang="ru-RU" sz="850" u="none" strike="noStrike" dirty="0">
                          <a:effectLst/>
                        </a:rPr>
                        <a:t>))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2338"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1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Алтайский край</a:t>
                      </a:r>
                      <a:endParaRPr lang="ru-RU" sz="11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Увеличен тариф на определение РНК коронавируса ТОРС (SARS-</a:t>
                      </a:r>
                      <a:r>
                        <a:rPr lang="ru-RU" sz="85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</a:t>
                      </a:r>
                      <a:r>
                        <a:rPr lang="ru-RU" sz="8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в мазках со слизистой оболочки носоглотки методом ПЦР с </a:t>
                      </a:r>
                      <a:r>
                        <a:rPr lang="ru-RU" sz="8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413,22</a:t>
                      </a:r>
                      <a:r>
                        <a:rPr lang="ru-RU" sz="8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</a:t>
                      </a:r>
                    </a:p>
                    <a:p>
                      <a:pPr algn="ctr" fontAlgn="ctr"/>
                      <a:r>
                        <a:rPr lang="ru-RU" sz="85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783,72 рублей</a:t>
                      </a:r>
                      <a:r>
                        <a:rPr lang="ru-RU" sz="85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85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205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6251" y="352425"/>
            <a:ext cx="8201024" cy="4410075"/>
          </a:xfrm>
          <a:prstGeom prst="rect">
            <a:avLst/>
          </a:prstGeom>
          <a:ln w="57150">
            <a:solidFill>
              <a:srgbClr val="F7898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766"/>
            <a:endParaRPr lang="ru-RU" sz="1400">
              <a:solidFill>
                <a:prstClr val="black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2741B195-BB71-4C30-A851-D1EEC2AEADED}"/>
              </a:ext>
            </a:extLst>
          </p:cNvPr>
          <p:cNvSpPr/>
          <p:nvPr/>
        </p:nvSpPr>
        <p:spPr>
          <a:xfrm>
            <a:off x="1123842" y="1563638"/>
            <a:ext cx="700087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766"/>
            <a:r>
              <a:rPr lang="ru-RU" sz="2800" b="1" dirty="0" smtClean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Использование средств на оказание </a:t>
            </a:r>
            <a:r>
              <a:rPr lang="ru-RU" sz="2800" b="1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медицинской помощи пациентам </a:t>
            </a:r>
            <a:r>
              <a:rPr lang="ru-RU" sz="2800" b="1" dirty="0" smtClean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 </a:t>
            </a:r>
            <a:r>
              <a:rPr lang="ru-RU" sz="2800" b="1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онкологическими заболеваниями </a:t>
            </a:r>
            <a:endParaRPr lang="ru-RU" sz="2800" b="1" dirty="0" smtClean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 defTabSz="685766"/>
            <a:r>
              <a:rPr lang="ru-RU" sz="2800" b="1" dirty="0" smtClean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по состоянию на 01.08.2020</a:t>
            </a:r>
          </a:p>
        </p:txBody>
      </p:sp>
      <p:sp>
        <p:nvSpPr>
          <p:cNvPr id="15" name="Скругленный прямоугольник 7">
            <a:extLst>
              <a:ext uri="{FF2B5EF4-FFF2-40B4-BE49-F238E27FC236}">
                <a16:creationId xmlns="" xmlns:a16="http://schemas.microsoft.com/office/drawing/2014/main" id="{3E4EC2C7-2487-4E2F-A228-949895C34120}"/>
              </a:ext>
            </a:extLst>
          </p:cNvPr>
          <p:cNvSpPr/>
          <p:nvPr/>
        </p:nvSpPr>
        <p:spPr>
          <a:xfrm>
            <a:off x="2356151" y="3256469"/>
            <a:ext cx="4283969" cy="1055608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 algn="just" defTabSz="685766"/>
            <a:endParaRPr lang="ru-RU" sz="1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 defTabSz="685766"/>
            <a:endParaRPr lang="ru-RU" sz="1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 defTabSz="685766"/>
            <a:r>
              <a:rPr lang="ru-RU" sz="1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endParaRPr lang="ru-RU" sz="1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20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35496" y="67066"/>
            <a:ext cx="8988242" cy="461659"/>
          </a:xfrm>
          <a:prstGeom prst="rect">
            <a:avLst/>
          </a:prstGeom>
          <a:noFill/>
        </p:spPr>
        <p:txBody>
          <a:bodyPr wrap="square" lIns="91434" tIns="45717" rIns="91434" bIns="45717">
            <a:spAutoFit/>
          </a:bodyPr>
          <a:lstStyle/>
          <a:p>
            <a:pPr>
              <a:defRPr/>
            </a:pP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ИСПОЛЬЗОВАНИЕ СРЕДСТВ НА ОКАЗАНИЕ МЕДИЦИНСКОЙ ПОМОЩИ ПАЦИЕНТАМ С ОНКОЛОГИЧЕСКИМИ ЗАБОЛЕВАНИЯМИ В СТАЦИОНАРНЫХ УСЛОВИЯХ И В УСЛОВИЯХ ДНЕВНОГО СТАЦИОНАРА ПО ТЕРРИТОРИИ СТРАХОВАНИЯ  (НА 01.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8.20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</a:p>
        </p:txBody>
      </p:sp>
      <p:sp>
        <p:nvSpPr>
          <p:cNvPr id="16" name="Стрелка вниз 15"/>
          <p:cNvSpPr/>
          <p:nvPr/>
        </p:nvSpPr>
        <p:spPr>
          <a:xfrm rot="16200000">
            <a:off x="6040816" y="1131261"/>
            <a:ext cx="357309" cy="8466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37734" y="1010469"/>
            <a:ext cx="2268157" cy="1129233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endParaRPr lang="ru-RU" sz="1600" dirty="0" smtClean="0"/>
          </a:p>
          <a:p>
            <a:pPr algn="ctr"/>
            <a:r>
              <a:rPr lang="ru-RU" sz="1600" dirty="0" smtClean="0"/>
              <a:t>ПРЕДОСТАВЛЕНО</a:t>
            </a:r>
          </a:p>
          <a:p>
            <a:pPr algn="ctr"/>
            <a:r>
              <a:rPr lang="ru-RU" dirty="0" smtClean="0"/>
              <a:t>158,3 млрд. руб.</a:t>
            </a:r>
            <a:endParaRPr lang="ru-RU" dirty="0"/>
          </a:p>
          <a:p>
            <a:pPr algn="ctr"/>
            <a:endParaRPr lang="ru-RU" sz="1600" dirty="0" smtClean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87415" y="1002273"/>
            <a:ext cx="2133057" cy="1137427"/>
          </a:xfrm>
          <a:prstGeom prst="roundRect">
            <a:avLst/>
          </a:prstGeom>
          <a:solidFill>
            <a:srgbClr val="FCD0D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ru-RU" sz="1600" dirty="0" smtClean="0"/>
              <a:t>ИСПОЛЬЗОВАНО</a:t>
            </a:r>
          </a:p>
          <a:p>
            <a:pPr algn="ctr"/>
            <a:r>
              <a:rPr lang="ru-RU" b="1" dirty="0" smtClean="0"/>
              <a:t>158,5 млрд. руб. </a:t>
            </a:r>
            <a:r>
              <a:rPr lang="ru-RU" dirty="0" smtClean="0">
                <a:solidFill>
                  <a:srgbClr val="C00000"/>
                </a:solidFill>
              </a:rPr>
              <a:t>(100,1%)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81710" y="969488"/>
            <a:ext cx="2299103" cy="1170214"/>
          </a:xfrm>
          <a:prstGeom prst="roundRect">
            <a:avLst/>
          </a:prstGeom>
          <a:solidFill>
            <a:srgbClr val="FCD0D0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ru-RU" sz="1600" dirty="0" smtClean="0"/>
              <a:t>ПРЕДУСМОТРЕНО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271,3 млрд. 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 rot="16200000">
            <a:off x="2797987" y="1133728"/>
            <a:ext cx="357310" cy="841731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5E68F109-5AF7-4DA2-9611-3261B99680A5}"/>
              </a:ext>
            </a:extLst>
          </p:cNvPr>
          <p:cNvSpPr/>
          <p:nvPr/>
        </p:nvSpPr>
        <p:spPr>
          <a:xfrm>
            <a:off x="181710" y="2355726"/>
            <a:ext cx="8782778" cy="338548"/>
          </a:xfrm>
          <a:prstGeom prst="rect">
            <a:avLst/>
          </a:prstGeom>
          <a:solidFill>
            <a:srgbClr val="FBBDBD"/>
          </a:solidFill>
          <a:ln>
            <a:noFill/>
          </a:ln>
        </p:spPr>
        <p:txBody>
          <a:bodyPr wrap="square" lIns="91434" tIns="45717" rIns="91434" bIns="45717">
            <a:spAutoFit/>
          </a:bodyPr>
          <a:lstStyle/>
          <a:p>
            <a:pPr algn="ctr"/>
            <a:r>
              <a:rPr lang="ru-RU" sz="1600" b="1" dirty="0" smtClean="0">
                <a:ea typeface="Segoe UI" panose="020B0502040204020203" pitchFamily="34" charset="0"/>
                <a:cs typeface="Segoe UI" panose="020B0502040204020203" pitchFamily="34" charset="0"/>
              </a:rPr>
              <a:t>ИСПОЛЬЗОВАНО </a:t>
            </a:r>
            <a:r>
              <a:rPr lang="ru-RU" sz="1600" b="1" dirty="0" smtClean="0">
                <a:solidFill>
                  <a:srgbClr val="C00000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МЕНЕЕ 80% </a:t>
            </a:r>
            <a:r>
              <a:rPr lang="ru-RU" sz="1600" b="1" dirty="0">
                <a:ea typeface="Segoe UI" panose="020B0502040204020203" pitchFamily="34" charset="0"/>
                <a:cs typeface="Segoe UI" panose="020B0502040204020203" pitchFamily="34" charset="0"/>
              </a:rPr>
              <a:t>СРЕДСТВ </a:t>
            </a:r>
            <a:r>
              <a:rPr lang="ru-RU" sz="1600" b="1" dirty="0" smtClean="0">
                <a:ea typeface="Segoe UI" panose="020B0502040204020203" pitchFamily="34" charset="0"/>
                <a:cs typeface="Segoe UI" panose="020B0502040204020203" pitchFamily="34" charset="0"/>
              </a:rPr>
              <a:t>ОТ РАЗМЕРА ПРЕДОСТАВЛЕННОЙ СУБВЕНЦИИ</a:t>
            </a:r>
            <a:endParaRPr lang="ru-RU" sz="1600" b="1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24" name="Таблица 23">
            <a:extLst>
              <a:ext uri="{FF2B5EF4-FFF2-40B4-BE49-F238E27FC236}">
                <a16:creationId xmlns="" xmlns:a16="http://schemas.microsoft.com/office/drawing/2014/main" id="{63896CDA-5FCF-4925-A26C-75EED49C7F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674000"/>
              </p:ext>
            </p:extLst>
          </p:nvPr>
        </p:nvGraphicFramePr>
        <p:xfrm>
          <a:off x="1259632" y="2958435"/>
          <a:ext cx="3798187" cy="1773555"/>
        </p:xfrm>
        <a:graphic>
          <a:graphicData uri="http://schemas.openxmlformats.org/drawingml/2006/table">
            <a:tbl>
              <a:tblPr bandRow="1"/>
              <a:tblGrid>
                <a:gridCol w="29170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8117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07008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Дагестан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53,3%</a:t>
                      </a:r>
                      <a:endParaRPr lang="ru-RU" sz="1600" b="1" i="0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8150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Чукотский автономный округ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61,2%</a:t>
                      </a:r>
                      <a:endParaRPr lang="ru-RU" sz="1600" b="1" i="0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0224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Саха (Якутия)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63,5%</a:t>
                      </a:r>
                      <a:endParaRPr lang="ru-RU" sz="1600" b="1" i="0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4372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Калмыкия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70,4%</a:t>
                      </a:r>
                      <a:endParaRPr lang="ru-RU" sz="1600" b="1" i="0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0224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Крым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73,4%</a:t>
                      </a:r>
                      <a:endParaRPr lang="ru-RU" sz="1600" b="1" i="0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4372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Тыва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73,4%</a:t>
                      </a:r>
                      <a:endParaRPr lang="ru-RU" sz="1600" b="1" i="0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98150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Забайкальский край 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73,5%</a:t>
                      </a:r>
                      <a:endParaRPr lang="ru-RU" sz="1600" b="1" i="0" u="none" strike="noStrike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8" y="3651870"/>
            <a:ext cx="1237664" cy="132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7" name="Таблица 16">
            <a:extLst>
              <a:ext uri="{FF2B5EF4-FFF2-40B4-BE49-F238E27FC236}">
                <a16:creationId xmlns="" xmlns:a16="http://schemas.microsoft.com/office/drawing/2014/main" id="{63896CDA-5FCF-4925-A26C-75EED49C7F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106601"/>
              </p:ext>
            </p:extLst>
          </p:nvPr>
        </p:nvGraphicFramePr>
        <p:xfrm>
          <a:off x="5148064" y="2958435"/>
          <a:ext cx="3798187" cy="1773555"/>
        </p:xfrm>
        <a:graphic>
          <a:graphicData uri="http://schemas.openxmlformats.org/drawingml/2006/table">
            <a:tbl>
              <a:tblPr bandRow="1"/>
              <a:tblGrid>
                <a:gridCol w="29170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8117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07008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Бурятия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76,7%</a:t>
                      </a:r>
                      <a:endParaRPr lang="ru-RU" sz="1600" b="1" i="0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8150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Чеченская Республика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76,8%</a:t>
                      </a:r>
                      <a:endParaRPr lang="ru-RU" sz="1600" b="1" i="0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0224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Мурманская область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77,5%</a:t>
                      </a:r>
                      <a:endParaRPr lang="ru-RU" sz="1600" b="1" i="0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4372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Ингушетия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78,0%</a:t>
                      </a:r>
                      <a:endParaRPr lang="ru-RU" sz="1600" b="1" i="0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0224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Адыгея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78,3%</a:t>
                      </a:r>
                      <a:endParaRPr lang="ru-RU" sz="1600" b="1" i="0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4372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Татарстан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78,6%</a:t>
                      </a:r>
                      <a:endParaRPr lang="ru-RU" sz="1600" b="1" i="0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98150">
                <a:tc>
                  <a:txBody>
                    <a:bodyPr/>
                    <a:lstStyle/>
                    <a:p>
                      <a:pPr marL="0" algn="just" defTabSz="685766" rtl="0" eaLnBrk="1" fontAlgn="ctr" latinLnBrk="0" hangingPunct="1"/>
                      <a:r>
                        <a:rPr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Хабаровский край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rgbClr val="A5A5A5"/>
                      </a:solidFill>
                    </a:lnL>
                    <a:lnR>
                      <a:noFill/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600" b="1" i="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79,4%</a:t>
                      </a:r>
                      <a:endParaRPr lang="ru-RU" sz="1600" b="1" i="0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mpd="sng">
                      <a:solidFill>
                        <a:srgbClr val="A5A5A5"/>
                      </a:solidFill>
                    </a:lnR>
                    <a:lnT w="12700" cmpd="sng">
                      <a:solidFill>
                        <a:srgbClr val="A5A5A5"/>
                      </a:solidFill>
                    </a:lnT>
                    <a:lnB w="12700" cmpd="sng">
                      <a:solidFill>
                        <a:srgbClr val="A5A5A5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A5A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cxnSp>
        <p:nvCxnSpPr>
          <p:cNvPr id="18" name="Прямая соединительная линия 17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44943" y="590280"/>
            <a:ext cx="887879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18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12340" y="3186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ea typeface="Segoe UI" pitchFamily="34" charset="0"/>
                <a:cs typeface="Times New Roman" panose="02020603050405020304" pitchFamily="18" charset="0"/>
              </a:rPr>
              <a:t>ФАКТИЧЕСКОЕ ИСПОЛНЕНИЕ И ПРОГНОЗ ПО ИСПОЛЬЗОВАНИЮ ФИНАНСОВЫХ СРЕДСТВ,  ПРЕДУСМОТРЕННЫХ НА ОКАЗАНИЕ МЕДИЦИНСКОЙ ПОМОЩИ ПАЦИЕНТАМ С ОНКОЛОГИЧЕСКИМИ ЗАБОЛЕВАНИЯМИ (НА 01.08.2020</a:t>
            </a:r>
            <a:r>
              <a:rPr lang="ru-RU" dirty="0" smtClean="0">
                <a:ea typeface="Segoe UI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defRPr/>
            </a:pPr>
            <a:r>
              <a:rPr lang="ru-RU" sz="1200" b="1" dirty="0" smtClean="0">
                <a:ea typeface="Segoe UI" pitchFamily="34" charset="0"/>
                <a:cs typeface="Times New Roman" panose="02020603050405020304" pitchFamily="18" charset="0"/>
              </a:rPr>
              <a:t>(п.5 протокола ВКС от 23.07.2020)</a:t>
            </a:r>
            <a:endParaRPr lang="ru-RU" sz="1200" b="1" dirty="0">
              <a:ea typeface="Segoe UI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676205"/>
              </p:ext>
            </p:extLst>
          </p:nvPr>
        </p:nvGraphicFramePr>
        <p:xfrm>
          <a:off x="91546" y="779929"/>
          <a:ext cx="8846266" cy="4196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2407"/>
                <a:gridCol w="1299882"/>
                <a:gridCol w="1299883"/>
                <a:gridCol w="1524000"/>
                <a:gridCol w="1506070"/>
                <a:gridCol w="1264024"/>
              </a:tblGrid>
              <a:tr h="7000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Субъект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РФ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исполнение на 01.07.2020, %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исполнение на 01.08.2020, %</a:t>
                      </a:r>
                    </a:p>
                  </a:txBody>
                  <a:tcPr anchor="ctr"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Прогноз исполнения на 01.08.2020,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%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Отклонение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(факт-прогноз на 01.08.2020), %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Прогноз исполнения на 01.01.2021,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%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FCCCCC"/>
                    </a:solidFill>
                  </a:tcPr>
                </a:tc>
              </a:tr>
              <a:tr h="435519"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latin typeface="+mn-lt"/>
                          <a:cs typeface="Times New Roman" panose="02020603050405020304" pitchFamily="18" charset="0"/>
                        </a:rPr>
                        <a:t>Республика Калмыкия</a:t>
                      </a:r>
                      <a:endParaRPr lang="ru-RU" sz="1400" b="1" i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67,8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70,4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65,9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4,5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62,8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88425"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latin typeface="+mn-lt"/>
                          <a:cs typeface="Times New Roman" panose="02020603050405020304" pitchFamily="18" charset="0"/>
                        </a:rPr>
                        <a:t>Республика Крым</a:t>
                      </a:r>
                      <a:endParaRPr lang="ru-RU" sz="1400" b="1" i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71,8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73,4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75,0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-1,6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99,0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381998"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latin typeface="+mn-lt"/>
                          <a:cs typeface="Times New Roman" panose="02020603050405020304" pitchFamily="18" charset="0"/>
                        </a:rPr>
                        <a:t>Республика Дагестан</a:t>
                      </a:r>
                      <a:endParaRPr lang="ru-RU" sz="1400" b="1" i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50,7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53,3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49,8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3,5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2579"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latin typeface="+mn-lt"/>
                          <a:cs typeface="Times New Roman" panose="02020603050405020304" pitchFamily="18" charset="0"/>
                        </a:rPr>
                        <a:t>Чеченская Республика</a:t>
                      </a:r>
                      <a:endParaRPr lang="ru-RU" sz="1400" b="1" i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72,9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76,8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70,3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6,5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87,0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372577"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latin typeface="+mn-lt"/>
                          <a:cs typeface="Times New Roman" panose="02020603050405020304" pitchFamily="18" charset="0"/>
                        </a:rPr>
                        <a:t>Республика Тыва</a:t>
                      </a:r>
                      <a:endParaRPr lang="ru-RU" sz="1400" b="1" i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75,0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73,4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79,5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-6,1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11798"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latin typeface="+mn-lt"/>
                          <a:cs typeface="Times New Roman" panose="02020603050405020304" pitchFamily="18" charset="0"/>
                        </a:rPr>
                        <a:t>Забайкальский край</a:t>
                      </a:r>
                      <a:endParaRPr lang="ru-RU" sz="1400" b="1" i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72,6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73,5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81,7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-8,2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566711"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latin typeface="+mn-lt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  <a:endParaRPr lang="ru-RU" sz="1400" b="1" i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63,1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63,5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62,6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0,9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78,7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66711">
                <a:tc>
                  <a:txBody>
                    <a:bodyPr/>
                    <a:lstStyle/>
                    <a:p>
                      <a:r>
                        <a:rPr lang="ru-RU" sz="1400" b="1" i="0" dirty="0" smtClean="0">
                          <a:latin typeface="+mn-lt"/>
                          <a:cs typeface="Times New Roman" panose="02020603050405020304" pitchFamily="18" charset="0"/>
                        </a:rPr>
                        <a:t>Чукотский автономный</a:t>
                      </a:r>
                      <a:r>
                        <a:rPr lang="ru-RU" sz="1400" b="1" i="0" baseline="0" dirty="0" smtClean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i="0" dirty="0" smtClean="0">
                          <a:latin typeface="+mn-lt"/>
                          <a:cs typeface="Times New Roman" panose="02020603050405020304" pitchFamily="18" charset="0"/>
                        </a:rPr>
                        <a:t>округ</a:t>
                      </a:r>
                      <a:endParaRPr lang="ru-RU" sz="1400" b="1" i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60,9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61,2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  <a:cs typeface="Times New Roman" panose="02020603050405020304" pitchFamily="18" charset="0"/>
                        </a:rPr>
                        <a:t>59,5</a:t>
                      </a:r>
                      <a:endParaRPr lang="ru-RU" sz="1400" b="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1,7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766" rtl="0" eaLnBrk="1" fontAlgn="ctr" latinLnBrk="0" hangingPunct="1"/>
                      <a:r>
                        <a:rPr lang="ru-RU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70,0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44943" y="715790"/>
            <a:ext cx="887879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0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6251" y="352425"/>
            <a:ext cx="8201024" cy="4410075"/>
          </a:xfrm>
          <a:prstGeom prst="rect">
            <a:avLst/>
          </a:prstGeom>
          <a:ln w="57150">
            <a:solidFill>
              <a:srgbClr val="F7898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766"/>
            <a:endParaRPr lang="ru-RU" sz="1400">
              <a:solidFill>
                <a:prstClr val="black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2741B195-BB71-4C30-A851-D1EEC2AEADED}"/>
              </a:ext>
            </a:extLst>
          </p:cNvPr>
          <p:cNvSpPr/>
          <p:nvPr/>
        </p:nvSpPr>
        <p:spPr>
          <a:xfrm>
            <a:off x="1109663" y="1366777"/>
            <a:ext cx="700087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766"/>
            <a:r>
              <a:rPr lang="ru-RU" sz="2800" b="1" dirty="0" smtClean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Использование средств нормированного страхового запаса территориальных фондов обязательного медицинского страхования по состоянию </a:t>
            </a:r>
            <a:r>
              <a:rPr lang="ru-RU" sz="2800" b="1" smtClean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на 01.08.2020</a:t>
            </a:r>
            <a:endParaRPr lang="ru-RU" sz="2800" b="1" dirty="0" smtClean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Скругленный прямоугольник 7">
            <a:extLst>
              <a:ext uri="{FF2B5EF4-FFF2-40B4-BE49-F238E27FC236}">
                <a16:creationId xmlns:a16="http://schemas.microsoft.com/office/drawing/2014/main" xmlns="" id="{3E4EC2C7-2487-4E2F-A228-949895C34120}"/>
              </a:ext>
            </a:extLst>
          </p:cNvPr>
          <p:cNvSpPr/>
          <p:nvPr/>
        </p:nvSpPr>
        <p:spPr>
          <a:xfrm>
            <a:off x="2356151" y="3256469"/>
            <a:ext cx="4283969" cy="1055608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 algn="just" defTabSz="685766"/>
            <a:endParaRPr lang="ru-RU" sz="1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 defTabSz="685766"/>
            <a:endParaRPr lang="ru-RU" sz="1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 defTabSz="685766"/>
            <a:r>
              <a:rPr lang="ru-RU" sz="1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endParaRPr lang="ru-RU" sz="1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0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199275" y="72712"/>
            <a:ext cx="88244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766">
              <a:spcBef>
                <a:spcPct val="0"/>
              </a:spcBef>
              <a:buClr>
                <a:srgbClr val="000000"/>
              </a:buClr>
            </a:pPr>
            <a:r>
              <a:rPr lang="ru-RU" dirty="0" smtClean="0">
                <a:cs typeface="Times New Roman" panose="02020603050405020304" pitchFamily="18" charset="0"/>
              </a:rPr>
              <a:t>ПРОГНОЗ ИСПОЛЬЗОВАНИЯ СРЕДСТВ</a:t>
            </a:r>
            <a:r>
              <a:rPr lang="ru-RU" sz="1400" dirty="0" smtClean="0">
                <a:cs typeface="Times New Roman" panose="02020603050405020304" pitchFamily="18" charset="0"/>
              </a:rPr>
              <a:t> НСЗ ТФОМС ДЛЯ СОФИНАНСИРОВАНИЯ МЕДИЦИНСКИХ ОРГАНИЗАЦИЙ НА ОПЛАТУ ТРУДА ВРАЧЕЙ  И СРЕДНЕГО МЕДИЦИНСКОГО ПЕРСОНАЛА (ДО КОНЦА 2020 </a:t>
            </a:r>
            <a:r>
              <a:rPr lang="ru-RU" sz="1400" dirty="0">
                <a:cs typeface="Times New Roman" panose="02020603050405020304" pitchFamily="18" charset="0"/>
              </a:rPr>
              <a:t>г</a:t>
            </a:r>
            <a:r>
              <a:rPr lang="ru-RU" sz="1400" dirty="0" smtClean="0"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ct val="0"/>
              </a:spcBef>
              <a:buClr>
                <a:srgbClr val="000000"/>
              </a:buClr>
            </a:pPr>
            <a:r>
              <a:rPr lang="ru-RU" b="1" dirty="0">
                <a:ea typeface="Segoe UI" pitchFamily="34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ea typeface="Segoe UI" pitchFamily="34" charset="0"/>
                <a:cs typeface="Times New Roman" panose="02020603050405020304" pitchFamily="18" charset="0"/>
              </a:rPr>
              <a:t>п.6 </a:t>
            </a:r>
            <a:r>
              <a:rPr lang="ru-RU" b="1" dirty="0">
                <a:ea typeface="Segoe UI" pitchFamily="34" charset="0"/>
                <a:cs typeface="Times New Roman" panose="02020603050405020304" pitchFamily="18" charset="0"/>
              </a:rPr>
              <a:t>протокола ВКС от 23.07.2020)</a:t>
            </a:r>
          </a:p>
          <a:p>
            <a:pPr defTabSz="685766">
              <a:spcBef>
                <a:spcPct val="0"/>
              </a:spcBef>
              <a:buClr>
                <a:srgbClr val="000000"/>
              </a:buClr>
            </a:pPr>
            <a:endParaRPr lang="ru-RU" sz="1400" dirty="0"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765713"/>
              </p:ext>
            </p:extLst>
          </p:nvPr>
        </p:nvGraphicFramePr>
        <p:xfrm>
          <a:off x="436885" y="915566"/>
          <a:ext cx="7886702" cy="1476865"/>
        </p:xfrm>
        <a:graphic>
          <a:graphicData uri="http://schemas.openxmlformats.org/drawingml/2006/table">
            <a:tbl>
              <a:tblPr/>
              <a:tblGrid>
                <a:gridCol w="2265024"/>
                <a:gridCol w="1251079"/>
                <a:gridCol w="572389"/>
                <a:gridCol w="629628"/>
                <a:gridCol w="629628"/>
                <a:gridCol w="693000"/>
                <a:gridCol w="693000"/>
                <a:gridCol w="582610"/>
                <a:gridCol w="570344"/>
              </a:tblGrid>
              <a:tr h="6480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Наименование субъекта Российской Федерации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CC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Размер межбюджетных трансфертов для </a:t>
                      </a:r>
                      <a:r>
                        <a:rPr lang="ru-RU" sz="800" b="0" i="0" u="none" strike="noStrike" dirty="0" err="1" smtClean="0">
                          <a:effectLst/>
                          <a:latin typeface="Times New Roman"/>
                        </a:rPr>
                        <a:t>софинансирования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расходов мед. организаций на оплату труда врачей и среднего </a:t>
                      </a:r>
                      <a:r>
                        <a:rPr lang="ru-RU" sz="800" b="0" i="0" u="none" strike="noStrike" dirty="0" err="1">
                          <a:effectLst/>
                          <a:latin typeface="Times New Roman"/>
                        </a:rPr>
                        <a:t>мед.персонала</a:t>
                      </a:r>
                      <a:endParaRPr lang="ru-RU" sz="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CCC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Количество медицинских работников, планируемых к принятию в 2020 году </a:t>
                      </a:r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по данным </a:t>
                      </a:r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Минздрава России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effectLst/>
                          <a:latin typeface="Times New Roman"/>
                        </a:rPr>
                        <a:t>План </a:t>
                      </a:r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по использованию средств НСЗ ТФОМС / ПЛАНОВЫЙ ПРИРОСТ численности медицинских специалистов (общий - </a:t>
                      </a:r>
                      <a:r>
                        <a:rPr lang="ru-RU" sz="800" b="0" i="0" u="none" strike="noStrike" dirty="0" err="1">
                          <a:effectLst/>
                          <a:latin typeface="Times New Roman"/>
                        </a:rPr>
                        <a:t>врачи+средний</a:t>
                      </a:r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800" b="0" i="0" u="none" strike="noStrike" dirty="0" err="1">
                          <a:effectLst/>
                          <a:latin typeface="Times New Roman"/>
                        </a:rPr>
                        <a:t>мед.персонал</a:t>
                      </a:r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)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04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всего, в том числе: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врачи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средний мед. персонал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ПРОГНОЗ</a:t>
                      </a:r>
                      <a:br>
                        <a:rPr lang="ru-RU" sz="8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/>
                        </a:rPr>
                        <a:t>(на 2020 год) 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от плановых ср-в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от плановых объемов (чел.)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тыс. руб.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чел.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чел.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чел.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тыс. руб.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чел.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6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1" u="none" strike="noStrike" dirty="0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1" u="none" strike="noStrike" dirty="0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1" u="none" strike="noStrike" dirty="0"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1" u="none" strike="noStrike" dirty="0"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1" u="none" strike="noStrike" dirty="0"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1" u="none" strike="noStrike" dirty="0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1" u="none" strike="noStrike" dirty="0"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1" u="none" strike="noStrike" dirty="0"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148494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1" u="none" strike="noStrike" dirty="0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CCC"/>
                    </a:solidFill>
                  </a:tcPr>
                </a:tc>
              </a:tr>
              <a:tr h="2045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effectLst/>
                          <a:latin typeface="Times New Roman"/>
                        </a:rPr>
                        <a:t>РОССИЙСКАЯ ФЕДЕРАЦИЯ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18 344 044,8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25 149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9 172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15 977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effectLst/>
                          <a:latin typeface="Times New Roman"/>
                        </a:rPr>
                        <a:t>5 573 367,4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effectLst/>
                          <a:latin typeface="Times New Roman"/>
                        </a:rPr>
                        <a:t>17 000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effectLst/>
                          <a:latin typeface="Times New Roman"/>
                        </a:rPr>
                        <a:t>30,4</a:t>
                      </a: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effectLst/>
                          <a:latin typeface="Times New Roman"/>
                        </a:rPr>
                        <a:t>67,6</a:t>
                      </a:r>
                      <a:endParaRPr lang="ru-RU" sz="10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6187" marR="6187" marT="618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295090"/>
              </p:ext>
            </p:extLst>
          </p:nvPr>
        </p:nvGraphicFramePr>
        <p:xfrm>
          <a:off x="899592" y="2499742"/>
          <a:ext cx="2879129" cy="2520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/>
                <a:gridCol w="718889"/>
              </a:tblGrid>
              <a:tr h="588968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Субъекты РФ в которых % использования средств НСЗ ТФОМС от плановых средств будет </a:t>
                      </a:r>
                      <a:r>
                        <a:rPr lang="ru-RU" sz="10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меньше 10%</a:t>
                      </a:r>
                    </a:p>
                  </a:txBody>
                  <a:tcPr marL="8721" marR="8721" marT="6541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плановых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ср-в</a:t>
                      </a:r>
                      <a:endParaRPr lang="ru-RU" sz="1000" b="1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721" marR="8721" marT="6541" marB="0" anchor="ctr">
                    <a:solidFill>
                      <a:srgbClr val="FFCCCC"/>
                    </a:solidFill>
                  </a:tcPr>
                </a:tc>
              </a:tr>
              <a:tr h="187469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Новгородская область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4,9</a:t>
                      </a:r>
                      <a:endParaRPr lang="ru-RU" sz="10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87469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Северная Осетия-Алания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5,1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49959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Челябинская область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5,2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4999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Калмыкия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6,0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433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Кемеровская область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6,9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8953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Тульская область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7,8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433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Еврейская автономная область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8,3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2797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Мордовия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8,7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042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Тамбовская область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9,5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357712"/>
              </p:ext>
            </p:extLst>
          </p:nvPr>
        </p:nvGraphicFramePr>
        <p:xfrm>
          <a:off x="4644008" y="2499743"/>
          <a:ext cx="3024337" cy="25202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/>
                <a:gridCol w="864097"/>
              </a:tblGrid>
              <a:tr h="679299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Субъекты РФ в которых плановый прирост численности </a:t>
                      </a:r>
                      <a:r>
                        <a:rPr lang="ru-RU" sz="1000" b="1" i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мед.специалистов</a:t>
                      </a: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будет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b="1" i="0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меньше 15%</a:t>
                      </a:r>
                    </a:p>
                  </a:txBody>
                  <a:tcPr marL="8721" marR="8721" marT="6541" marB="0" anchor="ctr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плановых объемов (чел.)</a:t>
                      </a:r>
                    </a:p>
                  </a:txBody>
                  <a:tcPr marL="8721" marR="8721" marT="6541" marB="0" anchor="ctr">
                    <a:solidFill>
                      <a:srgbClr val="FFCCCC"/>
                    </a:solidFill>
                  </a:tcPr>
                </a:tc>
              </a:tr>
              <a:tr h="16983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Калмыкия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5,1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2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Северная Осетия-Алания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8,9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983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Брянская область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10,8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56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Мордовия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11,1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2902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Карачаево-Черкесская Республика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12,7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983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Тульская область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13,0</a:t>
                      </a: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1256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Челябинская область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13,3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9831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Новгородская область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13,6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847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Еврейская автономная область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14,3</a:t>
                      </a:r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44943" y="796475"/>
            <a:ext cx="887879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99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6522</TotalTime>
  <Words>1440</Words>
  <Application>Microsoft Office PowerPoint</Application>
  <PresentationFormat>Экран (16:9)</PresentationFormat>
  <Paragraphs>409</Paragraphs>
  <Slides>10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CorelDRAW</vt:lpstr>
      <vt:lpstr>Презентация PowerPoint</vt:lpstr>
      <vt:lpstr>МОНИТОРИНГ СООТВЕТСТВИЯ ТАРИФНЫХ СОГЛАШЕНИЙ СУБЪЕКТОВ  РОССИЙСКОЙ ФЕДЕРАЦИИ БАЗОВОЙ ПРОГРАММЕ ОМС</vt:lpstr>
      <vt:lpstr>ОСНОВНЫЕ НАРУШЕНИЯ В ТАРИФНЫХ СОГЛАШЕНИЯХ  СУБЪЕКТОВ РОССИЙСКОЙ ФЕДЕРАЦИИ (ПО СОСТОЯНИЮ НА 18.08.2020)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Алексеев Владимир Геннадьевич</dc:creator>
  <cp:lastModifiedBy>Нечепоренко Юрий Алексеевич</cp:lastModifiedBy>
  <cp:revision>595</cp:revision>
  <cp:lastPrinted>2020-08-18T16:34:34Z</cp:lastPrinted>
  <dcterms:created xsi:type="dcterms:W3CDTF">2019-01-18T08:16:29Z</dcterms:created>
  <dcterms:modified xsi:type="dcterms:W3CDTF">2020-08-20T06:05:10Z</dcterms:modified>
</cp:coreProperties>
</file>