
<file path=[Content_Types].xml><?xml version="1.0" encoding="utf-8"?>
<Types xmlns="http://schemas.openxmlformats.org/package/2006/content-types">
  <Default Extension="png" ContentType="image/png"/>
  <Default Extension="jfif" ContentType="image/j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7" r:id="rId2"/>
    <p:sldId id="261" r:id="rId3"/>
    <p:sldId id="298" r:id="rId4"/>
    <p:sldId id="262" r:id="rId5"/>
    <p:sldId id="328" r:id="rId6"/>
    <p:sldId id="327" r:id="rId7"/>
    <p:sldId id="329" r:id="rId8"/>
    <p:sldId id="330" r:id="rId9"/>
    <p:sldId id="332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264" r:id="rId19"/>
    <p:sldId id="265" r:id="rId20"/>
    <p:sldId id="267" r:id="rId21"/>
    <p:sldId id="325" r:id="rId22"/>
    <p:sldId id="316" r:id="rId23"/>
    <p:sldId id="266" r:id="rId24"/>
    <p:sldId id="318" r:id="rId25"/>
    <p:sldId id="269" r:id="rId26"/>
    <p:sldId id="270" r:id="rId27"/>
    <p:sldId id="317" r:id="rId28"/>
    <p:sldId id="313" r:id="rId29"/>
    <p:sldId id="309" r:id="rId30"/>
    <p:sldId id="321" r:id="rId31"/>
    <p:sldId id="312" r:id="rId32"/>
    <p:sldId id="306" r:id="rId33"/>
    <p:sldId id="310" r:id="rId34"/>
    <p:sldId id="307" r:id="rId35"/>
    <p:sldId id="308" r:id="rId36"/>
    <p:sldId id="311" r:id="rId37"/>
    <p:sldId id="303" r:id="rId38"/>
    <p:sldId id="299" r:id="rId39"/>
    <p:sldId id="296" r:id="rId40"/>
    <p:sldId id="297" r:id="rId41"/>
    <p:sldId id="301" r:id="rId42"/>
    <p:sldId id="319" r:id="rId43"/>
    <p:sldId id="302" r:id="rId44"/>
    <p:sldId id="339" r:id="rId45"/>
    <p:sldId id="294" r:id="rId46"/>
  </p:sldIdLst>
  <p:sldSz cx="12201525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0" y="102"/>
      </p:cViewPr>
      <p:guideLst>
        <p:guide orient="horz" pos="2160"/>
        <p:guide pos="3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38F439-7911-4394-8284-E0B288F0B17E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1125" y="746125"/>
            <a:ext cx="66357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360DF-7A94-475A-BB7C-8A9B7E3BC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129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1125" y="746125"/>
            <a:ext cx="6635750" cy="3730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D8A9B0-80EF-A34D-B345-E2DEC5501E0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Regular" charset="0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Regular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4523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7975263" y="-12833350"/>
            <a:ext cx="24125238" cy="13560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1" y="4724956"/>
            <a:ext cx="5457825" cy="444518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486345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125" y="746125"/>
            <a:ext cx="6635750" cy="3730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/>
              <a:t>Выделить области цветами и написать проценты выполнения КЦП</a:t>
            </a: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6703312-53F5-4A05-98AB-A149A765252A}" type="slidenum">
              <a:rPr lang="en-US" altLang="ru-RU"/>
              <a:pPr/>
              <a:t>40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66400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7975263" y="-12833350"/>
            <a:ext cx="24125238" cy="13560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1" y="4724956"/>
            <a:ext cx="5457825" cy="444518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646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7975263" y="-12833350"/>
            <a:ext cx="24125238" cy="13560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1" y="4724956"/>
            <a:ext cx="5457825" cy="444518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6385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7975263" y="-12833350"/>
            <a:ext cx="24125238" cy="13560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1" y="4724956"/>
            <a:ext cx="5457825" cy="444518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2989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2B48FC-AB47-4F5D-9725-BF22E783BC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5879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2B48FC-AB47-4F5D-9725-BF22E783BC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2477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Вокальная студия (Григорович И.А,) – 11 чел;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 (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Барменкова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М.Д.) – 22 чел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</a:t>
            </a:r>
            <a:r>
              <a:rPr lang="ru-RU" sz="1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80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Борисовская</a:t>
            </a:r>
            <a:r>
              <a:rPr lang="ru-RU" sz="1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Елена -503 педиатр. ) – 8 чел</a:t>
            </a:r>
          </a:p>
          <a:p>
            <a:r>
              <a:rPr lang="ru-RU" sz="1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Театральная студия (</a:t>
            </a:r>
            <a:r>
              <a:rPr lang="ru-RU" sz="180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Ельмина</a:t>
            </a:r>
            <a:r>
              <a:rPr lang="ru-RU" sz="1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Ю.В.) – 25 чел</a:t>
            </a:r>
          </a:p>
          <a:p>
            <a:r>
              <a:rPr lang="ru-RU" sz="1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Танцевальная студия (Воронина Елизавета -201 </a:t>
            </a:r>
            <a:r>
              <a:rPr lang="ru-RU" sz="180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стом</a:t>
            </a:r>
            <a:r>
              <a:rPr lang="ru-RU" sz="1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) – 16 чел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0CF8A-C507-416D-9149-04FCDC1E3D81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394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0CF8A-C507-416D-9149-04FCDC1E3D81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1269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0CF8A-C507-416D-9149-04FCDC1E3D81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361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5115" y="2130426"/>
            <a:ext cx="10371296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0229" y="3886200"/>
            <a:ext cx="854106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536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47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805401" y="274639"/>
            <a:ext cx="3662575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3435" y="274639"/>
            <a:ext cx="1078860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863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ayou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04D456D-FE1C-5C43-A674-EF4EAE80C1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58216" y="2"/>
            <a:ext cx="6742992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591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2015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1095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176268"/>
            <a:ext cx="2843827" cy="5681732"/>
          </a:xfrm>
          <a:custGeom>
            <a:avLst/>
            <a:gdLst>
              <a:gd name="connsiteX0" fmla="*/ 0 w 5681734"/>
              <a:gd name="connsiteY0" fmla="*/ 0 h 11363464"/>
              <a:gd name="connsiteX1" fmla="*/ 5681734 w 5681734"/>
              <a:gd name="connsiteY1" fmla="*/ 11363464 h 11363464"/>
              <a:gd name="connsiteX2" fmla="*/ 0 w 5681734"/>
              <a:gd name="connsiteY2" fmla="*/ 11363464 h 1136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81734" h="11363464">
                <a:moveTo>
                  <a:pt x="0" y="0"/>
                </a:moveTo>
                <a:lnTo>
                  <a:pt x="5681734" y="11363464"/>
                </a:lnTo>
                <a:lnTo>
                  <a:pt x="0" y="11363464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7065379" y="0"/>
            <a:ext cx="5136146" cy="6857997"/>
          </a:xfrm>
          <a:custGeom>
            <a:avLst/>
            <a:gdLst>
              <a:gd name="connsiteX0" fmla="*/ 382 w 10261600"/>
              <a:gd name="connsiteY0" fmla="*/ 0 h 13792194"/>
              <a:gd name="connsiteX1" fmla="*/ 10261600 w 10261600"/>
              <a:gd name="connsiteY1" fmla="*/ 0 h 13792194"/>
              <a:gd name="connsiteX2" fmla="*/ 10261600 w 10261600"/>
              <a:gd name="connsiteY2" fmla="*/ 13792194 h 13792194"/>
              <a:gd name="connsiteX3" fmla="*/ 6895720 w 10261600"/>
              <a:gd name="connsiteY3" fmla="*/ 13792194 h 13792194"/>
              <a:gd name="connsiteX4" fmla="*/ 0 w 10261600"/>
              <a:gd name="connsiteY4" fmla="*/ 763 h 1379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00" h="13792194">
                <a:moveTo>
                  <a:pt x="382" y="0"/>
                </a:moveTo>
                <a:lnTo>
                  <a:pt x="10261600" y="0"/>
                </a:lnTo>
                <a:lnTo>
                  <a:pt x="10261600" y="13792194"/>
                </a:lnTo>
                <a:lnTo>
                  <a:pt x="6895720" y="13792194"/>
                </a:lnTo>
                <a:lnTo>
                  <a:pt x="0" y="763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4235"/>
            <a:r>
              <a:rPr lang="en-GB" sz="1800" b="1" smtClean="0">
                <a:solidFill>
                  <a:srgbClr val="7F7F7F">
                    <a:lumMod val="75000"/>
                    <a:lumOff val="25000"/>
                  </a:srgbClr>
                </a:solidFill>
                <a:latin typeface="Lato Light"/>
              </a:rPr>
              <a:t>ADVANT </a:t>
            </a:r>
            <a:r>
              <a:rPr lang="en-GB" sz="1400" smtClean="0">
                <a:solidFill>
                  <a:srgbClr val="7F7F7F"/>
                </a:solidFill>
                <a:latin typeface="Lato Light"/>
              </a:rPr>
              <a:t>Multipurpose  Presentation 2017 </a:t>
            </a:r>
            <a:endParaRPr lang="en-GB" sz="1400" dirty="0">
              <a:solidFill>
                <a:srgbClr val="7F7F7F"/>
              </a:solidFill>
              <a:latin typeface="Lato Ligh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defTabSz="914235"/>
            <a:fld id="{8C48FCF8-25E9-4F94-BC2B-FA1B572C1FF3}" type="slidenum">
              <a:rPr lang="en-US" sz="1800" smtClean="0">
                <a:solidFill>
                  <a:srgbClr val="7F7F7F"/>
                </a:solidFill>
                <a:latin typeface="Lato Light"/>
              </a:rPr>
              <a:pPr defTabSz="914235"/>
              <a:t>‹#›</a:t>
            </a:fld>
            <a:endParaRPr lang="en-US" sz="1800" dirty="0">
              <a:solidFill>
                <a:srgbClr val="7F7F7F"/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60911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Brea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61150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6777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ayou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04D456D-FE1C-5C43-A674-EF4EAE80C1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"/>
            <a:ext cx="12201208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88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002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9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837" y="4406901"/>
            <a:ext cx="1037129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837" y="2906713"/>
            <a:ext cx="1037129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261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3436" y="1600201"/>
            <a:ext cx="722559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42385" y="1600201"/>
            <a:ext cx="722559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41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076" y="274638"/>
            <a:ext cx="1098137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0076" y="1535113"/>
            <a:ext cx="539112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0076" y="2174875"/>
            <a:ext cx="53911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8206" y="1535113"/>
            <a:ext cx="539324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8206" y="2174875"/>
            <a:ext cx="539324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47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859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561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077" y="273050"/>
            <a:ext cx="401421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0458" y="273051"/>
            <a:ext cx="682099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0077" y="1435101"/>
            <a:ext cx="401421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986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1584" y="4800600"/>
            <a:ext cx="732091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1584" y="612775"/>
            <a:ext cx="732091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1584" y="5367338"/>
            <a:ext cx="732091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04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076" y="274638"/>
            <a:ext cx="1098137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0076" y="1600201"/>
            <a:ext cx="1098137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0076" y="6356351"/>
            <a:ext cx="2847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F1CA6-E8AD-4C5F-99A3-09643648E225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8855" y="6356351"/>
            <a:ext cx="38638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44426" y="6356351"/>
            <a:ext cx="2847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2CE72-9921-40D8-A6A9-B6A4D75F7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261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  <p:sldLayoutId id="2147483665" r:id="rId14"/>
    <p:sldLayoutId id="2147483666" r:id="rId15"/>
    <p:sldLayoutId id="2147483667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fif"/><Relationship Id="rId4" Type="http://schemas.openxmlformats.org/officeDocument/2006/relationships/image" Target="../media/image28.jf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16.svg"/><Relationship Id="rId9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f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0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sv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f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sv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6.svg"/><Relationship Id="rId4" Type="http://schemas.openxmlformats.org/officeDocument/2006/relationships/image" Target="../media/image7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2" b="5134"/>
          <a:stretch/>
        </p:blipFill>
        <p:spPr>
          <a:xfrm>
            <a:off x="4762" y="0"/>
            <a:ext cx="12192000" cy="6858000"/>
          </a:xfrm>
        </p:spPr>
      </p:pic>
      <p:sp>
        <p:nvSpPr>
          <p:cNvPr id="24" name="Google Shape;124;p24"/>
          <p:cNvSpPr/>
          <p:nvPr/>
        </p:nvSpPr>
        <p:spPr>
          <a:xfrm rot="5400000">
            <a:off x="4838018" y="-1715589"/>
            <a:ext cx="2525486" cy="12192001"/>
          </a:xfrm>
          <a:prstGeom prst="rect">
            <a:avLst/>
          </a:prstGeom>
          <a:solidFill>
            <a:srgbClr val="234476">
              <a:alpha val="76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195"/>
          </a:p>
        </p:txBody>
      </p:sp>
      <p:sp>
        <p:nvSpPr>
          <p:cNvPr id="26" name="Google Shape;126;p24"/>
          <p:cNvSpPr txBox="1">
            <a:spLocks/>
          </p:cNvSpPr>
          <p:nvPr/>
        </p:nvSpPr>
        <p:spPr>
          <a:xfrm>
            <a:off x="383584" y="2990513"/>
            <a:ext cx="11434354" cy="262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ivvic"/>
              <a:buNone/>
              <a:defRPr sz="4800" b="1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ivvic"/>
              <a:buNone/>
              <a:defRPr sz="4800" b="1" i="0" u="none" strike="noStrike" cap="none">
                <a:solidFill>
                  <a:srgbClr val="434343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ivvic"/>
              <a:buNone/>
              <a:defRPr sz="4800" b="1" i="0" u="none" strike="noStrike" cap="none">
                <a:solidFill>
                  <a:srgbClr val="434343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ivvic"/>
              <a:buNone/>
              <a:defRPr sz="4800" b="1" i="0" u="none" strike="noStrike" cap="none">
                <a:solidFill>
                  <a:srgbClr val="434343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ivvic"/>
              <a:buNone/>
              <a:defRPr sz="4800" b="1" i="0" u="none" strike="noStrike" cap="none">
                <a:solidFill>
                  <a:srgbClr val="434343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ivvic"/>
              <a:buNone/>
              <a:defRPr sz="4800" b="1" i="0" u="none" strike="noStrike" cap="none">
                <a:solidFill>
                  <a:srgbClr val="434343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ivvic"/>
              <a:buNone/>
              <a:defRPr sz="4800" b="1" i="0" u="none" strike="noStrike" cap="none">
                <a:solidFill>
                  <a:srgbClr val="434343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ivvic"/>
              <a:buNone/>
              <a:defRPr sz="4800" b="1" i="0" u="none" strike="noStrike" cap="none">
                <a:solidFill>
                  <a:srgbClr val="434343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ivvic"/>
              <a:buNone/>
              <a:defRPr sz="4800" b="1" i="0" u="none" strike="noStrike" cap="none">
                <a:solidFill>
                  <a:srgbClr val="434343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pPr algn="ctr" defTabSz="914418">
              <a:lnSpc>
                <a:spcPct val="150000"/>
              </a:lnSpc>
              <a:buClr>
                <a:srgbClr val="434343"/>
              </a:buClr>
              <a:defRPr/>
            </a:pPr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Regular"/>
              </a:rPr>
              <a:t>ТВЕРСКОЙ </a:t>
            </a:r>
            <a:r>
              <a:rPr lang="ru-RU" sz="5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Regular"/>
              </a:rPr>
              <a:t>ГОСУДАРСТВЕННЫЙ МЕДИЦИНСКИЙ </a:t>
            </a:r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Regular"/>
              </a:rPr>
              <a:t>УНИВЕРСИТЕТ</a:t>
            </a:r>
            <a:endParaRPr lang="ru-RU" sz="5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03085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6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5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0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/>
          <p:nvPr/>
        </p:nvSpPr>
        <p:spPr>
          <a:xfrm>
            <a:off x="6302957" y="1626085"/>
            <a:ext cx="5003748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13"/>
              </a:lnSpc>
            </a:pPr>
            <a:r>
              <a:rPr lang="en-US" sz="1700" dirty="0" err="1">
                <a:solidFill>
                  <a:srgbClr val="000000"/>
                </a:solidFill>
                <a:latin typeface="Montserrat Light"/>
              </a:rPr>
              <a:t>Направленность</a:t>
            </a:r>
            <a:r>
              <a:rPr lang="en-US" sz="1700" dirty="0">
                <a:solidFill>
                  <a:srgbClr val="000000"/>
                </a:solidFill>
                <a:latin typeface="Montserrat Light"/>
              </a:rPr>
              <a:t> (</a:t>
            </a:r>
            <a:r>
              <a:rPr lang="en-US" sz="1700" dirty="0" err="1">
                <a:solidFill>
                  <a:srgbClr val="000000"/>
                </a:solidFill>
                <a:latin typeface="Montserrat Light"/>
              </a:rPr>
              <a:t>профиль</a:t>
            </a:r>
            <a:r>
              <a:rPr lang="en-US" sz="1700" dirty="0">
                <a:solidFill>
                  <a:srgbClr val="000000"/>
                </a:solidFill>
                <a:latin typeface="Montserrat Light"/>
              </a:rPr>
              <a:t>) </a:t>
            </a:r>
            <a:r>
              <a:rPr lang="en-US" sz="1700" dirty="0" err="1">
                <a:solidFill>
                  <a:srgbClr val="000000"/>
                </a:solidFill>
                <a:latin typeface="Montserrat Light"/>
              </a:rPr>
              <a:t>подготовки</a:t>
            </a:r>
            <a:r>
              <a:rPr lang="en-US" sz="1700" dirty="0">
                <a:solidFill>
                  <a:srgbClr val="000000"/>
                </a:solidFill>
                <a:latin typeface="Montserrat Light"/>
              </a:rPr>
              <a:t>: «НЕЙРОПСИХОЛОГИЧЕСКАЯ РЕАБИЛИТАЦИЯ И КОРРЕКЦИОННО-РАЗВИВАЮЩЕЕ ОБУЧЕНИЕ»</a:t>
            </a:r>
            <a:endParaRPr lang="ru-RU" sz="1700" dirty="0">
              <a:solidFill>
                <a:srgbClr val="000000"/>
              </a:solidFill>
              <a:latin typeface="Montserrat Light"/>
            </a:endParaRPr>
          </a:p>
          <a:p>
            <a:pPr>
              <a:lnSpc>
                <a:spcPts val="2313"/>
              </a:lnSpc>
            </a:pPr>
            <a:endParaRPr lang="ru-RU" sz="1700" b="1" dirty="0" smtClean="0">
              <a:solidFill>
                <a:srgbClr val="000000"/>
              </a:solidFill>
              <a:latin typeface="Montserrat Light"/>
            </a:endParaRPr>
          </a:p>
          <a:p>
            <a:pPr>
              <a:lnSpc>
                <a:spcPts val="2313"/>
              </a:lnSpc>
            </a:pPr>
            <a:r>
              <a:rPr lang="ru-RU" sz="1700" b="1" dirty="0" smtClean="0">
                <a:solidFill>
                  <a:srgbClr val="000000"/>
                </a:solidFill>
                <a:latin typeface="Montserrat Light"/>
              </a:rPr>
              <a:t>Выпускающая </a:t>
            </a:r>
            <a:r>
              <a:rPr lang="ru-RU" sz="1700" b="1" dirty="0">
                <a:solidFill>
                  <a:srgbClr val="000000"/>
                </a:solidFill>
                <a:latin typeface="Montserrat Light"/>
              </a:rPr>
              <a:t>кафедра – кафедра Неврологии</a:t>
            </a:r>
            <a:endParaRPr lang="en-US" sz="1700" b="1" dirty="0">
              <a:solidFill>
                <a:srgbClr val="000000"/>
              </a:solidFill>
              <a:latin typeface="Montserrat Light"/>
            </a:endParaRPr>
          </a:p>
          <a:p>
            <a:pPr>
              <a:lnSpc>
                <a:spcPts val="2313"/>
              </a:lnSpc>
            </a:pPr>
            <a:endParaRPr lang="en-US" sz="1700" dirty="0">
              <a:solidFill>
                <a:srgbClr val="000000"/>
              </a:solidFill>
              <a:latin typeface="Montserrat Light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-406717" y="-237870"/>
            <a:ext cx="5957014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17"/>
              </a:lnSpc>
              <a:spcBef>
                <a:spcPct val="0"/>
              </a:spcBef>
            </a:pPr>
            <a:r>
              <a:rPr lang="en-US" sz="2700" spc="82" dirty="0">
                <a:solidFill>
                  <a:srgbClr val="FED420"/>
                </a:solidFill>
                <a:latin typeface="Now Heavy"/>
                <a:ea typeface="Now Heavy"/>
              </a:rPr>
              <a:t>НОВ﻿АЯ</a:t>
            </a:r>
            <a:r>
              <a:rPr lang="ru-RU" sz="2700" spc="82" dirty="0">
                <a:solidFill>
                  <a:srgbClr val="FED420"/>
                </a:solidFill>
                <a:latin typeface="Now Heavy"/>
                <a:ea typeface="Now Heavy"/>
              </a:rPr>
              <a:t> СПЕЦИАЛЬНОСТЬ</a:t>
            </a:r>
            <a:r>
              <a:rPr lang="en-US" sz="2700" spc="82" dirty="0">
                <a:solidFill>
                  <a:srgbClr val="FED420"/>
                </a:solidFill>
                <a:latin typeface="Now Heavy"/>
                <a:ea typeface="Now Heavy"/>
              </a:rPr>
              <a:t>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460802" y="628650"/>
            <a:ext cx="3907970" cy="1466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13"/>
              </a:lnSpc>
            </a:pPr>
            <a:r>
              <a:rPr lang="en-US" sz="1700" b="1" dirty="0">
                <a:solidFill>
                  <a:srgbClr val="000000"/>
                </a:solidFill>
                <a:latin typeface="Montserrat Light Bold"/>
              </a:rPr>
              <a:t>СПЕЦИАЛЬНОСТЬ</a:t>
            </a:r>
          </a:p>
          <a:p>
            <a:pPr>
              <a:lnSpc>
                <a:spcPts val="2313"/>
              </a:lnSpc>
            </a:pPr>
            <a:r>
              <a:rPr lang="en-US" sz="1700" b="1" dirty="0">
                <a:solidFill>
                  <a:srgbClr val="000000"/>
                </a:solidFill>
                <a:latin typeface="Montserrat Light Bold"/>
              </a:rPr>
              <a:t>37.05.01 </a:t>
            </a:r>
            <a:r>
              <a:rPr lang="en-US" sz="1700" b="1" dirty="0" err="1">
                <a:solidFill>
                  <a:srgbClr val="000000"/>
                </a:solidFill>
                <a:latin typeface="Montserrat Light Bold"/>
              </a:rPr>
              <a:t>Клиническая</a:t>
            </a:r>
            <a:r>
              <a:rPr lang="en-US" sz="1700" b="1" dirty="0">
                <a:solidFill>
                  <a:srgbClr val="000000"/>
                </a:solidFill>
                <a:latin typeface="Montserrat Light Bold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 Bold"/>
              </a:rPr>
              <a:t>психология</a:t>
            </a:r>
            <a:endParaRPr lang="en-US" sz="1700" b="1" dirty="0">
              <a:solidFill>
                <a:srgbClr val="000000"/>
              </a:solidFill>
              <a:latin typeface="Montserrat Light Bold"/>
            </a:endParaRPr>
          </a:p>
          <a:p>
            <a:pPr>
              <a:lnSpc>
                <a:spcPts val="2313"/>
              </a:lnSpc>
            </a:pPr>
            <a:endParaRPr lang="en-US" sz="1700" dirty="0">
              <a:solidFill>
                <a:srgbClr val="000000"/>
              </a:solidFill>
              <a:latin typeface="Montserrat Light Bold"/>
            </a:endParaRPr>
          </a:p>
          <a:p>
            <a:pPr>
              <a:lnSpc>
                <a:spcPts val="2313"/>
              </a:lnSpc>
            </a:pPr>
            <a:endParaRPr lang="en-US" sz="1700" dirty="0">
              <a:solidFill>
                <a:srgbClr val="000000"/>
              </a:solidFill>
              <a:latin typeface="Montserrat Light Bold"/>
            </a:endParaRPr>
          </a:p>
          <a:p>
            <a:pPr>
              <a:lnSpc>
                <a:spcPts val="2313"/>
              </a:lnSpc>
            </a:pPr>
            <a:endParaRPr lang="en-US" sz="1700" dirty="0">
              <a:solidFill>
                <a:srgbClr val="000000"/>
              </a:solidFill>
              <a:latin typeface="Montserrat Light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108874" y="4221088"/>
            <a:ext cx="3907970" cy="1769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13"/>
              </a:lnSpc>
            </a:pPr>
            <a:r>
              <a:rPr lang="en-US" sz="1700" dirty="0" err="1">
                <a:solidFill>
                  <a:srgbClr val="000000"/>
                </a:solidFill>
                <a:latin typeface="Montserrat Light Bold"/>
              </a:rPr>
              <a:t>Форма</a:t>
            </a:r>
            <a:r>
              <a:rPr lang="en-US" sz="1700" dirty="0">
                <a:solidFill>
                  <a:srgbClr val="000000"/>
                </a:solidFill>
                <a:latin typeface="Montserrat Light Bold"/>
              </a:rPr>
              <a:t> </a:t>
            </a:r>
            <a:r>
              <a:rPr lang="en-US" sz="1700" dirty="0" err="1">
                <a:solidFill>
                  <a:srgbClr val="000000"/>
                </a:solidFill>
                <a:latin typeface="Montserrat Light Bold"/>
              </a:rPr>
              <a:t>обучения</a:t>
            </a:r>
            <a:r>
              <a:rPr lang="en-US" sz="1700" dirty="0">
                <a:solidFill>
                  <a:srgbClr val="000000"/>
                </a:solidFill>
                <a:latin typeface="Montserrat Light Bold"/>
              </a:rPr>
              <a:t>: </a:t>
            </a:r>
            <a:r>
              <a:rPr lang="en-US" sz="1700" dirty="0" err="1">
                <a:solidFill>
                  <a:srgbClr val="000000"/>
                </a:solidFill>
                <a:latin typeface="Montserrat Light"/>
              </a:rPr>
              <a:t>очная</a:t>
            </a:r>
            <a:r>
              <a:rPr lang="en-US" sz="1700" dirty="0">
                <a:solidFill>
                  <a:srgbClr val="000000"/>
                </a:solidFill>
                <a:latin typeface="Montserrat Light"/>
              </a:rPr>
              <a:t>;</a:t>
            </a:r>
          </a:p>
          <a:p>
            <a:pPr>
              <a:lnSpc>
                <a:spcPts val="2313"/>
              </a:lnSpc>
            </a:pPr>
            <a:r>
              <a:rPr lang="en-US" sz="1700" dirty="0" err="1">
                <a:solidFill>
                  <a:srgbClr val="000000"/>
                </a:solidFill>
                <a:latin typeface="Montserrat Light Bold"/>
              </a:rPr>
              <a:t>Срок</a:t>
            </a:r>
            <a:r>
              <a:rPr lang="en-US" sz="1700" dirty="0">
                <a:solidFill>
                  <a:srgbClr val="000000"/>
                </a:solidFill>
                <a:latin typeface="Montserrat Light Bold"/>
              </a:rPr>
              <a:t> </a:t>
            </a:r>
            <a:r>
              <a:rPr lang="en-US" sz="1700" dirty="0" err="1">
                <a:solidFill>
                  <a:srgbClr val="000000"/>
                </a:solidFill>
                <a:latin typeface="Montserrat Light Bold"/>
              </a:rPr>
              <a:t>обучения</a:t>
            </a:r>
            <a:r>
              <a:rPr lang="en-US" sz="1700" dirty="0">
                <a:solidFill>
                  <a:srgbClr val="000000"/>
                </a:solidFill>
                <a:latin typeface="Montserrat Light Bold"/>
              </a:rPr>
              <a:t>: </a:t>
            </a:r>
            <a:r>
              <a:rPr lang="en-US" sz="1700" dirty="0">
                <a:solidFill>
                  <a:srgbClr val="000000"/>
                </a:solidFill>
                <a:latin typeface="Montserrat Light"/>
              </a:rPr>
              <a:t>5 </a:t>
            </a:r>
            <a:r>
              <a:rPr lang="en-US" sz="1700" dirty="0" err="1">
                <a:solidFill>
                  <a:srgbClr val="000000"/>
                </a:solidFill>
                <a:latin typeface="Montserrat Light"/>
              </a:rPr>
              <a:t>лет</a:t>
            </a:r>
            <a:r>
              <a:rPr lang="en-US" sz="1700" dirty="0">
                <a:solidFill>
                  <a:srgbClr val="000000"/>
                </a:solidFill>
                <a:latin typeface="Montserrat Light"/>
              </a:rPr>
              <a:t> 6 </a:t>
            </a:r>
            <a:r>
              <a:rPr lang="en-US" sz="1700" dirty="0" err="1">
                <a:solidFill>
                  <a:srgbClr val="000000"/>
                </a:solidFill>
                <a:latin typeface="Montserrat Light"/>
              </a:rPr>
              <a:t>месяцев</a:t>
            </a:r>
            <a:r>
              <a:rPr lang="en-US" sz="1700" dirty="0">
                <a:solidFill>
                  <a:srgbClr val="000000"/>
                </a:solidFill>
                <a:latin typeface="Montserrat Light"/>
              </a:rPr>
              <a:t>;</a:t>
            </a:r>
          </a:p>
          <a:p>
            <a:pPr>
              <a:lnSpc>
                <a:spcPts val="2313"/>
              </a:lnSpc>
            </a:pPr>
            <a:r>
              <a:rPr lang="en-US" sz="1700" dirty="0" err="1">
                <a:solidFill>
                  <a:srgbClr val="000000"/>
                </a:solidFill>
                <a:latin typeface="Montserrat Light Bold"/>
              </a:rPr>
              <a:t>Квалификация</a:t>
            </a:r>
            <a:r>
              <a:rPr lang="en-US" sz="1700" dirty="0">
                <a:solidFill>
                  <a:srgbClr val="000000"/>
                </a:solidFill>
                <a:latin typeface="Montserrat Light Bold"/>
              </a:rPr>
              <a:t>: </a:t>
            </a:r>
            <a:r>
              <a:rPr lang="en-US" sz="1700" dirty="0" err="1">
                <a:solidFill>
                  <a:srgbClr val="000000"/>
                </a:solidFill>
                <a:latin typeface="Montserrat Light"/>
              </a:rPr>
              <a:t>клинический</a:t>
            </a:r>
            <a:r>
              <a:rPr lang="en-US" sz="1700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en-US" sz="1700" dirty="0" err="1">
                <a:solidFill>
                  <a:srgbClr val="000000"/>
                </a:solidFill>
                <a:latin typeface="Montserrat Light"/>
              </a:rPr>
              <a:t>психолог</a:t>
            </a:r>
            <a:endParaRPr lang="en-US" sz="1700" dirty="0">
              <a:solidFill>
                <a:srgbClr val="000000"/>
              </a:solidFill>
              <a:latin typeface="Montserrat Light"/>
            </a:endParaRPr>
          </a:p>
          <a:p>
            <a:pPr>
              <a:lnSpc>
                <a:spcPts val="2313"/>
              </a:lnSpc>
            </a:pPr>
            <a:r>
              <a:rPr lang="en-US" sz="1700" dirty="0" err="1">
                <a:solidFill>
                  <a:srgbClr val="000000"/>
                </a:solidFill>
                <a:latin typeface="Montserrat Light Bold"/>
              </a:rPr>
              <a:t>Потенциальная</a:t>
            </a:r>
            <a:r>
              <a:rPr lang="en-US" sz="1700" dirty="0">
                <a:solidFill>
                  <a:srgbClr val="000000"/>
                </a:solidFill>
                <a:latin typeface="Montserrat Light Bold"/>
              </a:rPr>
              <a:t> </a:t>
            </a:r>
            <a:r>
              <a:rPr lang="en-US" sz="1700" dirty="0" err="1">
                <a:solidFill>
                  <a:srgbClr val="000000"/>
                </a:solidFill>
                <a:latin typeface="Montserrat Light Bold"/>
              </a:rPr>
              <a:t>должность</a:t>
            </a:r>
            <a:r>
              <a:rPr lang="en-US" sz="1700" dirty="0">
                <a:solidFill>
                  <a:srgbClr val="000000"/>
                </a:solidFill>
                <a:latin typeface="Montserrat Light Bold"/>
              </a:rPr>
              <a:t>: </a:t>
            </a:r>
          </a:p>
          <a:p>
            <a:pPr>
              <a:lnSpc>
                <a:spcPts val="2313"/>
              </a:lnSpc>
            </a:pPr>
            <a:r>
              <a:rPr lang="en-US" sz="1700" dirty="0" err="1">
                <a:solidFill>
                  <a:srgbClr val="000000"/>
                </a:solidFill>
                <a:latin typeface="Montserrat Light"/>
              </a:rPr>
              <a:t>медицинский</a:t>
            </a:r>
            <a:r>
              <a:rPr lang="en-US" sz="1700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en-US" sz="1700" dirty="0" err="1">
                <a:solidFill>
                  <a:srgbClr val="000000"/>
                </a:solidFill>
                <a:latin typeface="Montserrat Light"/>
              </a:rPr>
              <a:t>психолог</a:t>
            </a:r>
            <a:endParaRPr lang="en-US" sz="1700" dirty="0">
              <a:solidFill>
                <a:srgbClr val="000000"/>
              </a:solidFill>
              <a:latin typeface="Montserrat Light"/>
            </a:endParaRPr>
          </a:p>
          <a:p>
            <a:pPr>
              <a:lnSpc>
                <a:spcPts val="2313"/>
              </a:lnSpc>
            </a:pPr>
            <a:endParaRPr lang="en-US" sz="1700" dirty="0">
              <a:solidFill>
                <a:srgbClr val="000000"/>
              </a:solidFill>
              <a:latin typeface="Montserrat Light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-490802" y="1052622"/>
            <a:ext cx="5957014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6"/>
              </a:lnSpc>
              <a:spcBef>
                <a:spcPct val="0"/>
              </a:spcBef>
            </a:pPr>
            <a:r>
              <a:rPr lang="en-US" sz="4100" spc="57" dirty="0">
                <a:solidFill>
                  <a:srgbClr val="FFFBFB"/>
                </a:solidFill>
                <a:latin typeface="Now Heavy"/>
              </a:rPr>
              <a:t>СПЕЦИАЛЬНОСТЬ</a:t>
            </a:r>
          </a:p>
        </p:txBody>
      </p:sp>
      <p:pic>
        <p:nvPicPr>
          <p:cNvPr id="15" name="Picture 5" descr="IMG_385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4"/>
          <a:stretch/>
        </p:blipFill>
        <p:spPr bwMode="auto">
          <a:xfrm>
            <a:off x="181375" y="736600"/>
            <a:ext cx="4383565" cy="247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0"/>
          <p:cNvSpPr txBox="1"/>
          <p:nvPr/>
        </p:nvSpPr>
        <p:spPr>
          <a:xfrm>
            <a:off x="69915" y="3237420"/>
            <a:ext cx="5003748" cy="160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ru-RU" sz="1700" dirty="0">
                <a:solidFill>
                  <a:srgbClr val="000000"/>
                </a:solidFill>
                <a:latin typeface="Montserrat Light"/>
              </a:rPr>
              <a:t>Первый курс факультета Клиническая психология с деканом Андреем Валерьевичем Макаровым - кандидат философских наук, доцент</a:t>
            </a:r>
          </a:p>
          <a:p>
            <a:endParaRPr lang="en-US" sz="1700" b="1" dirty="0">
              <a:solidFill>
                <a:srgbClr val="000000"/>
              </a:solidFill>
              <a:latin typeface="Montserrat Light"/>
            </a:endParaRPr>
          </a:p>
          <a:p>
            <a:pPr>
              <a:lnSpc>
                <a:spcPts val="2313"/>
              </a:lnSpc>
            </a:pPr>
            <a:endParaRPr lang="en-US" sz="1700" dirty="0">
              <a:solidFill>
                <a:srgbClr val="000000"/>
              </a:solidFill>
              <a:latin typeface="Montserrat Light"/>
            </a:endParaRPr>
          </a:p>
        </p:txBody>
      </p:sp>
      <p:pic>
        <p:nvPicPr>
          <p:cNvPr id="17" name="Picture 2" descr="C:\Users\ermakovasm\Downloads\IMG_37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68" y="4495800"/>
            <a:ext cx="3015497" cy="200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ermakovasm\Downloads\IMG-20231121-WA00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530" y="4038921"/>
            <a:ext cx="2084427" cy="277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641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0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299657" y="1556792"/>
            <a:ext cx="7567732" cy="705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>
              <a:lnSpc>
                <a:spcPts val="5467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sz="3900" spc="363" dirty="0">
                <a:solidFill>
                  <a:srgbClr val="2B26AD"/>
                </a:solidFill>
                <a:latin typeface="Now Heavy"/>
              </a:rPr>
              <a:t>КАРДИОРЕАБИЛИТАЦИЯ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6756" y="2773548"/>
            <a:ext cx="7194492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1500" indent="-571500">
              <a:lnSpc>
                <a:spcPts val="5467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sz="3900" spc="363" dirty="0">
                <a:solidFill>
                  <a:srgbClr val="2B26AD"/>
                </a:solidFill>
                <a:latin typeface="Now Heavy"/>
              </a:rPr>
              <a:t>ОНКОРЕАБИЛИТАЦИЯ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299657" y="3645024"/>
            <a:ext cx="7194492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1500" indent="-571500">
              <a:lnSpc>
                <a:spcPts val="5467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sz="3900" spc="363" dirty="0">
                <a:solidFill>
                  <a:srgbClr val="2B26AD"/>
                </a:solidFill>
                <a:latin typeface="Now Heavy"/>
              </a:rPr>
              <a:t>РЕСПИРАТОРНАЯ РЕАБИЛИТАЦИЯ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334871" y="5158259"/>
            <a:ext cx="7194492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1500" indent="-571500">
              <a:lnSpc>
                <a:spcPts val="5467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sz="3900" spc="363" dirty="0">
                <a:solidFill>
                  <a:srgbClr val="2B26AD"/>
                </a:solidFill>
                <a:latin typeface="Now Heavy"/>
              </a:rPr>
              <a:t>АБИЛИТАЦИЯ ИНВАЛИДОВ</a:t>
            </a:r>
          </a:p>
        </p:txBody>
      </p:sp>
      <p:grpSp>
        <p:nvGrpSpPr>
          <p:cNvPr id="10" name="Group 2"/>
          <p:cNvGrpSpPr/>
          <p:nvPr/>
        </p:nvGrpSpPr>
        <p:grpSpPr>
          <a:xfrm>
            <a:off x="7902603" y="1255367"/>
            <a:ext cx="3891976" cy="2461666"/>
            <a:chOff x="0" y="0"/>
            <a:chExt cx="11289030" cy="6350000"/>
          </a:xfrm>
        </p:grpSpPr>
        <p:sp>
          <p:nvSpPr>
            <p:cNvPr id="11" name="Freeform 3"/>
            <p:cNvSpPr/>
            <p:nvPr/>
          </p:nvSpPr>
          <p:spPr>
            <a:xfrm>
              <a:off x="0" y="0"/>
              <a:ext cx="11287760" cy="6350000"/>
            </a:xfrm>
            <a:custGeom>
              <a:avLst/>
              <a:gdLst/>
              <a:ahLst/>
              <a:cxnLst/>
              <a:rect l="l" t="t" r="r" b="b"/>
              <a:pathLst>
                <a:path w="11287760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0" y="0"/>
                    <a:pt x="11287760" y="234950"/>
                    <a:pt x="11287760" y="525780"/>
                  </a:cubicBezTo>
                  <a:lnTo>
                    <a:pt x="11287760" y="5822950"/>
                  </a:lnTo>
                  <a:cubicBezTo>
                    <a:pt x="11287760" y="6113780"/>
                    <a:pt x="11052810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lose/>
                </a:path>
              </a:pathLst>
            </a:custGeom>
            <a:blipFill>
              <a:blip r:embed="rId2"/>
              <a:stretch>
                <a:fillRect t="-9845" b="-9845"/>
              </a:stretch>
            </a:blipFill>
          </p:spPr>
        </p:sp>
      </p:grpSp>
      <p:grpSp>
        <p:nvGrpSpPr>
          <p:cNvPr id="12" name="Group 2"/>
          <p:cNvGrpSpPr/>
          <p:nvPr/>
        </p:nvGrpSpPr>
        <p:grpSpPr>
          <a:xfrm>
            <a:off x="7529363" y="3863182"/>
            <a:ext cx="4264246" cy="2590154"/>
            <a:chOff x="1124861" y="0"/>
            <a:chExt cx="10162898" cy="5973030"/>
          </a:xfrm>
        </p:grpSpPr>
        <p:sp>
          <p:nvSpPr>
            <p:cNvPr id="13" name="Freeform 3"/>
            <p:cNvSpPr/>
            <p:nvPr/>
          </p:nvSpPr>
          <p:spPr>
            <a:xfrm>
              <a:off x="1124861" y="0"/>
              <a:ext cx="10162898" cy="5973030"/>
            </a:xfrm>
            <a:custGeom>
              <a:avLst/>
              <a:gdLst/>
              <a:ahLst/>
              <a:cxnLst/>
              <a:rect l="l" t="t" r="r" b="b"/>
              <a:pathLst>
                <a:path w="11287760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0" y="0"/>
                    <a:pt x="11287760" y="234950"/>
                    <a:pt x="11287760" y="525780"/>
                  </a:cubicBezTo>
                  <a:lnTo>
                    <a:pt x="11287760" y="5822950"/>
                  </a:lnTo>
                  <a:cubicBezTo>
                    <a:pt x="11287760" y="6113780"/>
                    <a:pt x="11052810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lose/>
                </a:path>
              </a:pathLst>
            </a:custGeom>
            <a:blipFill>
              <a:blip r:embed="rId3"/>
              <a:stretch>
                <a:fillRect t="-9315" b="-9315"/>
              </a:stretch>
            </a:blipFill>
          </p:spPr>
        </p:sp>
      </p:grpSp>
      <p:sp>
        <p:nvSpPr>
          <p:cNvPr id="14" name="Заголовок 1"/>
          <p:cNvSpPr txBox="1">
            <a:spLocks/>
          </p:cNvSpPr>
          <p:nvPr/>
        </p:nvSpPr>
        <p:spPr>
          <a:xfrm>
            <a:off x="-1367" y="129923"/>
            <a:ext cx="11609882" cy="88523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ru-RU" sz="3900" spc="363" dirty="0" smtClean="0">
                <a:solidFill>
                  <a:srgbClr val="2B26AD"/>
                </a:solidFill>
                <a:latin typeface="Now Heavy"/>
                <a:ea typeface="+mn-ea"/>
                <a:cs typeface="+mn-cs"/>
              </a:rPr>
              <a:t>НЕЙРОРЕАБИЛИТАЦИЯ РЕЧЕВЫХ РАССТРОЙСТВ</a:t>
            </a:r>
          </a:p>
          <a:p>
            <a:pPr algn="l"/>
            <a:endParaRPr lang="ru-RU" sz="3900" spc="363" dirty="0" smtClean="0">
              <a:solidFill>
                <a:srgbClr val="2B26AD"/>
              </a:solidFill>
              <a:latin typeface="Now Heavy"/>
              <a:ea typeface="+mn-ea"/>
              <a:cs typeface="+mn-cs"/>
            </a:endParaRPr>
          </a:p>
          <a:p>
            <a:pPr algn="l"/>
            <a:endParaRPr lang="ru-RU" sz="3900" spc="363" dirty="0">
              <a:solidFill>
                <a:srgbClr val="2B26AD"/>
              </a:solidFill>
              <a:latin typeface="Now Heavy"/>
              <a:ea typeface="+mn-ea"/>
              <a:cs typeface="+mn-cs"/>
            </a:endParaRPr>
          </a:p>
          <a:p>
            <a:pPr algn="l"/>
            <a:endParaRPr lang="ru-RU" sz="3900" spc="363" dirty="0" smtClean="0">
              <a:solidFill>
                <a:srgbClr val="2B26AD"/>
              </a:solidFill>
              <a:latin typeface="Now Heavy"/>
              <a:ea typeface="+mn-ea"/>
              <a:cs typeface="+mn-cs"/>
            </a:endParaRPr>
          </a:p>
          <a:p>
            <a:pPr marL="571500" indent="-571500" algn="l">
              <a:buFont typeface="Wingdings" panose="05000000000000000000" pitchFamily="2" charset="2"/>
              <a:buChar char="ü"/>
            </a:pPr>
            <a:endParaRPr lang="ru-RU" sz="3900" spc="363" dirty="0">
              <a:solidFill>
                <a:srgbClr val="2B26AD"/>
              </a:solidFill>
              <a:latin typeface="Now Heavy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7464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374890" y="200134"/>
            <a:ext cx="8518949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6"/>
              </a:lnSpc>
              <a:spcBef>
                <a:spcPct val="0"/>
              </a:spcBef>
            </a:pPr>
            <a:r>
              <a:rPr lang="ru-RU" sz="2600" b="1" spc="36" dirty="0" smtClean="0">
                <a:solidFill>
                  <a:srgbClr val="2B26AD"/>
                </a:solidFill>
                <a:latin typeface="Now Heavy"/>
              </a:rPr>
              <a:t>СЕСТРИНСКОЕ ДЕЛО</a:t>
            </a:r>
            <a:endParaRPr lang="en-US" sz="2600" b="1" spc="36" dirty="0">
              <a:solidFill>
                <a:srgbClr val="2B26AD"/>
              </a:solidFill>
              <a:latin typeface="Now Heavy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79019" y="4869161"/>
            <a:ext cx="11355625" cy="27186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400" dirty="0" smtClean="0"/>
              <a:t>Среди выпускников факультета - </a:t>
            </a:r>
            <a:r>
              <a:rPr lang="ru-RU" sz="2400" dirty="0"/>
              <a:t>заместители главных врачей по сестринскому делу </a:t>
            </a:r>
            <a:r>
              <a:rPr lang="ru-RU" sz="2400" dirty="0" smtClean="0"/>
              <a:t>организаций здравоохранения, </a:t>
            </a:r>
            <a:r>
              <a:rPr lang="ru-RU" sz="2400" dirty="0"/>
              <a:t>главные медицинские сестры городских и районных </a:t>
            </a:r>
            <a:r>
              <a:rPr lang="ru-RU" sz="2400" dirty="0" smtClean="0"/>
              <a:t>больниц. Бывшие </a:t>
            </a:r>
            <a:r>
              <a:rPr lang="ru-RU" sz="2400" dirty="0"/>
              <a:t>студенты </a:t>
            </a:r>
            <a:r>
              <a:rPr lang="ru-RU" sz="2400" dirty="0" smtClean="0"/>
              <a:t>факультета преподают на кафедрах университета, а также занимают </a:t>
            </a:r>
            <a:r>
              <a:rPr lang="ru-RU" sz="2400" dirty="0"/>
              <a:t>должности представителей и специалистов крупных фармацевтических и страховых компаний, менеджеров частных медицинских </a:t>
            </a:r>
            <a:r>
              <a:rPr lang="ru-RU" sz="2400" dirty="0" smtClean="0"/>
              <a:t>центров</a:t>
            </a:r>
            <a:r>
              <a:rPr lang="en-US" sz="2400" spc="68" dirty="0" smtClean="0">
                <a:solidFill>
                  <a:srgbClr val="FFFFFF"/>
                </a:solidFill>
                <a:latin typeface="Now Heavy"/>
              </a:rPr>
              <a:t>И</a:t>
            </a:r>
            <a:endParaRPr lang="en-US" sz="2400" spc="68" dirty="0">
              <a:solidFill>
                <a:srgbClr val="FFFFFF"/>
              </a:solidFill>
              <a:latin typeface="Now Heavy"/>
            </a:endParaRPr>
          </a:p>
          <a:p>
            <a:pPr algn="ctr">
              <a:lnSpc>
                <a:spcPts val="6784"/>
              </a:lnSpc>
              <a:spcBef>
                <a:spcPct val="0"/>
              </a:spcBef>
            </a:pPr>
            <a:endParaRPr lang="en-US" sz="4800" spc="68" dirty="0">
              <a:solidFill>
                <a:srgbClr val="FFFFFF"/>
              </a:solidFill>
              <a:latin typeface="Now Heavy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444838" y="32903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ВС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91" y="642869"/>
            <a:ext cx="5477073" cy="410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2"/>
          <p:cNvSpPr txBox="1"/>
          <p:nvPr/>
        </p:nvSpPr>
        <p:spPr>
          <a:xfrm>
            <a:off x="7253940" y="246048"/>
            <a:ext cx="5862718" cy="1759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68"/>
              </a:lnSpc>
            </a:pPr>
            <a:r>
              <a:rPr lang="en-US" sz="2477" dirty="0">
                <a:solidFill>
                  <a:srgbClr val="000000"/>
                </a:solidFill>
                <a:latin typeface="Montserrat Light Bold"/>
              </a:rPr>
              <a:t>СПЕЦИАЛЬНОСТЬ</a:t>
            </a:r>
          </a:p>
          <a:p>
            <a:r>
              <a:rPr lang="ru-RU" sz="2800" dirty="0"/>
              <a:t>по программе </a:t>
            </a:r>
            <a:r>
              <a:rPr lang="ru-RU" sz="2800" dirty="0" err="1"/>
              <a:t>бакалавриата</a:t>
            </a:r>
            <a:r>
              <a:rPr lang="ru-RU" sz="2800" dirty="0"/>
              <a:t> </a:t>
            </a:r>
            <a:endParaRPr lang="ru-RU" sz="2800" dirty="0" smtClean="0"/>
          </a:p>
          <a:p>
            <a:r>
              <a:rPr lang="ru-RU" sz="2800" b="1" dirty="0" smtClean="0"/>
              <a:t>34.03.01 </a:t>
            </a:r>
            <a:r>
              <a:rPr lang="ru-RU" sz="2800" b="1" dirty="0"/>
              <a:t>Сестринское дело </a:t>
            </a:r>
            <a:endParaRPr lang="ru-RU" sz="2800" dirty="0"/>
          </a:p>
          <a:p>
            <a:pPr>
              <a:lnSpc>
                <a:spcPts val="3468"/>
              </a:lnSpc>
            </a:pPr>
            <a:endParaRPr lang="en-US" sz="2477" dirty="0">
              <a:solidFill>
                <a:srgbClr val="000000"/>
              </a:solidFill>
              <a:latin typeface="Montserrat Light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028689" y="1772816"/>
            <a:ext cx="5805955" cy="22442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68"/>
              </a:lnSpc>
            </a:pPr>
            <a:r>
              <a:rPr lang="en-US" sz="2477" dirty="0" err="1">
                <a:solidFill>
                  <a:srgbClr val="000000"/>
                </a:solidFill>
                <a:latin typeface="Montserrat Light Bold"/>
              </a:rPr>
              <a:t>Форма</a:t>
            </a:r>
            <a:r>
              <a:rPr lang="en-US" sz="2477" dirty="0">
                <a:solidFill>
                  <a:srgbClr val="000000"/>
                </a:solidFill>
                <a:latin typeface="Montserrat Light Bold"/>
              </a:rPr>
              <a:t> </a:t>
            </a:r>
            <a:r>
              <a:rPr lang="en-US" sz="2477" dirty="0" err="1">
                <a:solidFill>
                  <a:srgbClr val="000000"/>
                </a:solidFill>
                <a:latin typeface="Montserrat Light Bold"/>
              </a:rPr>
              <a:t>обучения</a:t>
            </a:r>
            <a:r>
              <a:rPr lang="en-US" sz="2477" dirty="0">
                <a:solidFill>
                  <a:srgbClr val="000000"/>
                </a:solidFill>
                <a:latin typeface="Montserrat Light Bold"/>
              </a:rPr>
              <a:t>: </a:t>
            </a:r>
            <a:r>
              <a:rPr lang="en-US" sz="2477" dirty="0" err="1" smtClean="0">
                <a:solidFill>
                  <a:srgbClr val="000000"/>
                </a:solidFill>
                <a:latin typeface="Montserrat Light"/>
              </a:rPr>
              <a:t>очн</a:t>
            </a:r>
            <a:r>
              <a:rPr lang="ru-RU" sz="2477" dirty="0" smtClean="0">
                <a:solidFill>
                  <a:srgbClr val="000000"/>
                </a:solidFill>
                <a:latin typeface="Montserrat Light"/>
              </a:rPr>
              <a:t>о-заочная</a:t>
            </a:r>
            <a:r>
              <a:rPr lang="en-US" sz="2477" dirty="0" smtClean="0">
                <a:solidFill>
                  <a:srgbClr val="000000"/>
                </a:solidFill>
                <a:latin typeface="Montserrat Light"/>
              </a:rPr>
              <a:t>;</a:t>
            </a:r>
            <a:endParaRPr lang="en-US" sz="2477" dirty="0">
              <a:solidFill>
                <a:srgbClr val="000000"/>
              </a:solidFill>
              <a:latin typeface="Montserrat Light"/>
            </a:endParaRPr>
          </a:p>
          <a:p>
            <a:pPr>
              <a:lnSpc>
                <a:spcPts val="3468"/>
              </a:lnSpc>
            </a:pPr>
            <a:r>
              <a:rPr lang="en-US" sz="2477" dirty="0" err="1">
                <a:solidFill>
                  <a:srgbClr val="000000"/>
                </a:solidFill>
                <a:latin typeface="Montserrat Light Bold"/>
              </a:rPr>
              <a:t>Срок</a:t>
            </a:r>
            <a:r>
              <a:rPr lang="en-US" sz="2477" dirty="0">
                <a:solidFill>
                  <a:srgbClr val="000000"/>
                </a:solidFill>
                <a:latin typeface="Montserrat Light Bold"/>
              </a:rPr>
              <a:t> </a:t>
            </a:r>
            <a:r>
              <a:rPr lang="en-US" sz="2477" dirty="0" err="1">
                <a:solidFill>
                  <a:srgbClr val="000000"/>
                </a:solidFill>
                <a:latin typeface="Montserrat Light Bold"/>
              </a:rPr>
              <a:t>обучения</a:t>
            </a:r>
            <a:r>
              <a:rPr lang="en-US" sz="2477" dirty="0">
                <a:solidFill>
                  <a:srgbClr val="000000"/>
                </a:solidFill>
                <a:latin typeface="Montserrat Light Bold"/>
              </a:rPr>
              <a:t>: </a:t>
            </a:r>
            <a:r>
              <a:rPr lang="ru-RU" sz="2477" dirty="0" smtClean="0">
                <a:solidFill>
                  <a:srgbClr val="000000"/>
                </a:solidFill>
                <a:latin typeface="Montserrat Light Bold"/>
              </a:rPr>
              <a:t>4 года 6 месяцев</a:t>
            </a:r>
            <a:r>
              <a:rPr lang="en-US" sz="2477" dirty="0" smtClean="0">
                <a:solidFill>
                  <a:srgbClr val="000000"/>
                </a:solidFill>
                <a:latin typeface="Montserrat Light"/>
              </a:rPr>
              <a:t>;</a:t>
            </a:r>
            <a:endParaRPr lang="en-US" sz="2477" dirty="0">
              <a:solidFill>
                <a:srgbClr val="000000"/>
              </a:solidFill>
              <a:latin typeface="Montserrat Light"/>
            </a:endParaRPr>
          </a:p>
          <a:p>
            <a:pPr>
              <a:lnSpc>
                <a:spcPts val="3468"/>
              </a:lnSpc>
            </a:pPr>
            <a:r>
              <a:rPr lang="en-US" sz="2477" dirty="0" err="1" smtClean="0">
                <a:solidFill>
                  <a:srgbClr val="000000"/>
                </a:solidFill>
                <a:latin typeface="Montserrat Light Bold"/>
              </a:rPr>
              <a:t>Квалификация</a:t>
            </a:r>
            <a:r>
              <a:rPr lang="en-US" sz="2477" dirty="0" smtClean="0">
                <a:solidFill>
                  <a:srgbClr val="000000"/>
                </a:solidFill>
                <a:latin typeface="Montserrat Light Bold"/>
              </a:rPr>
              <a:t>:</a:t>
            </a:r>
            <a:r>
              <a:rPr lang="ru-RU" sz="2800" dirty="0"/>
              <a:t>Академическая медицинская сестра/Академический медицинский брат. </a:t>
            </a:r>
            <a:r>
              <a:rPr lang="ru-RU" sz="2800" dirty="0" smtClean="0"/>
              <a:t>Преподаватель</a:t>
            </a:r>
            <a:endParaRPr lang="en-US" sz="2477" dirty="0">
              <a:solidFill>
                <a:srgbClr val="000000"/>
              </a:solidFill>
              <a:latin typeface="Montserrat Light"/>
            </a:endParaRPr>
          </a:p>
        </p:txBody>
      </p:sp>
    </p:spTree>
    <p:extLst>
      <p:ext uri="{BB962C8B-B14F-4D97-AF65-F5344CB8AC3E}">
        <p14:creationId xmlns:p14="http://schemas.microsoft.com/office/powerpoint/2010/main" val="4197350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/>
          <p:nvPr/>
        </p:nvSpPr>
        <p:spPr bwMode="auto">
          <a:xfrm>
            <a:off x="262923" y="2131608"/>
            <a:ext cx="8908614" cy="529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844176" y="1196752"/>
          <a:ext cx="11089236" cy="2712720"/>
        </p:xfrm>
        <a:graphic>
          <a:graphicData uri="http://schemas.openxmlformats.org/drawingml/2006/table">
            <a:tbl>
              <a:tblPr firstRow="1" firstCol="1" bandRow="1"/>
              <a:tblGrid>
                <a:gridCol w="23762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1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083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Наименование специальности</a:t>
                      </a:r>
                    </a:p>
                  </a:txBody>
                  <a:tcPr marL="66839" marR="66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Квалификация</a:t>
                      </a:r>
                    </a:p>
                  </a:txBody>
                  <a:tcPr marL="66839" marR="66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Форма обучения</a:t>
                      </a:r>
                    </a:p>
                  </a:txBody>
                  <a:tcPr marL="66839" marR="66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Срок обучения</a:t>
                      </a:r>
                    </a:p>
                  </a:txBody>
                  <a:tcPr marL="66839" marR="66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 smtClean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Финансирование  </a:t>
                      </a: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обучения</a:t>
                      </a:r>
                    </a:p>
                  </a:txBody>
                  <a:tcPr marL="66839" marR="66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643">
                <a:tc rowSpan="2"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33.02.01 Фармация</a:t>
                      </a:r>
                    </a:p>
                  </a:txBody>
                  <a:tcPr marL="66839" marR="66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kern="1200" spc="305" dirty="0" smtClean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Фармацевт</a:t>
                      </a:r>
                      <a:endParaRPr lang="ru-RU" sz="2000" b="1" kern="1200" spc="305" dirty="0">
                        <a:solidFill>
                          <a:srgbClr val="2B26AD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839" marR="66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kern="1200" spc="305" dirty="0" smtClean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2000" b="1" kern="1200" spc="305" dirty="0">
                        <a:solidFill>
                          <a:srgbClr val="2B26AD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839" marR="66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kern="1200" spc="305" dirty="0" smtClean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год 10 </a:t>
                      </a:r>
                      <a:r>
                        <a:rPr lang="ru-RU" sz="2000" b="1" kern="1200" spc="305" dirty="0" smtClean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месяцев    </a:t>
                      </a:r>
                      <a:endParaRPr lang="ru-RU" sz="2000" b="1" kern="1200" spc="305" dirty="0">
                        <a:solidFill>
                          <a:srgbClr val="2B26AD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839" marR="66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 smtClean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Договор об оказании платных </a:t>
                      </a:r>
                      <a:endParaRPr lang="ru-RU" sz="2000" b="1" kern="1200" spc="305" dirty="0">
                        <a:solidFill>
                          <a:srgbClr val="2B26AD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839" marR="66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kern="1200" spc="305" dirty="0" smtClean="0">
                        <a:solidFill>
                          <a:srgbClr val="2B26AD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 smtClean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Очно-заочная</a:t>
                      </a:r>
                      <a:endParaRPr lang="ru-RU" sz="2000" b="1" kern="1200" spc="305" dirty="0">
                        <a:solidFill>
                          <a:srgbClr val="2B26AD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839" marR="66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spc="305" dirty="0">
                          <a:solidFill>
                            <a:srgbClr val="2B26AD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года</a:t>
                      </a:r>
                    </a:p>
                  </a:txBody>
                  <a:tcPr marL="66839" marR="66839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541207" y="-99392"/>
            <a:ext cx="8499982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93"/>
              </a:lnSpc>
              <a:spcBef>
                <a:spcPct val="0"/>
              </a:spcBef>
            </a:pPr>
            <a:r>
              <a:rPr lang="ru-RU" altLang="ru-RU" sz="3300" b="1" spc="305" dirty="0">
                <a:solidFill>
                  <a:srgbClr val="2B26AD"/>
                </a:solidFill>
                <a:latin typeface="Now Heavy"/>
              </a:rPr>
              <a:t>Приём по программе среднего профессионального образования</a:t>
            </a:r>
            <a:endParaRPr lang="ru-RU" sz="3300" b="1" spc="305" dirty="0">
              <a:solidFill>
                <a:srgbClr val="2B26AD"/>
              </a:solidFill>
              <a:latin typeface="Now Heavy"/>
            </a:endParaRPr>
          </a:p>
        </p:txBody>
      </p:sp>
      <p:sp>
        <p:nvSpPr>
          <p:cNvPr id="8" name="Содержимое 2"/>
          <p:cNvSpPr txBox="1"/>
          <p:nvPr/>
        </p:nvSpPr>
        <p:spPr bwMode="auto">
          <a:xfrm>
            <a:off x="589170" y="4578325"/>
            <a:ext cx="11344242" cy="3994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3300" b="1" spc="305" dirty="0">
                <a:solidFill>
                  <a:srgbClr val="2B26AD"/>
                </a:solidFill>
                <a:latin typeface="Now Heavy"/>
              </a:rPr>
              <a:t>В соответствии  с Приказом </a:t>
            </a:r>
            <a:r>
              <a:rPr lang="ru-RU" sz="3300" b="1" spc="305" dirty="0" err="1">
                <a:solidFill>
                  <a:srgbClr val="2B26AD"/>
                </a:solidFill>
                <a:latin typeface="Now Heavy"/>
              </a:rPr>
              <a:t>Минпросвещения</a:t>
            </a:r>
            <a:r>
              <a:rPr lang="ru-RU" sz="3300" b="1" spc="305" dirty="0">
                <a:solidFill>
                  <a:srgbClr val="2B26AD"/>
                </a:solidFill>
                <a:latin typeface="Now Heavy"/>
              </a:rPr>
              <a:t> России от 20.10.2022 № 915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300" b="1" spc="305" dirty="0">
                <a:solidFill>
                  <a:srgbClr val="FF0000"/>
                </a:solidFill>
                <a:latin typeface="Now Heavy"/>
              </a:rPr>
              <a:t>ВСТУПИТЕЛЬНЫЕ ИСПЫТАНИЯ НЕ ПРОВОДЯТСЯ</a:t>
            </a:r>
          </a:p>
        </p:txBody>
      </p:sp>
      <p:pic>
        <p:nvPicPr>
          <p:cNvPr id="3074" name="Picture 2" descr="https://avatars.mds.yandex.net/i?id=42f8eed94476c4767998b5ce880af2069efaae5a-8201364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9" t="9034" r="16978" b="4611"/>
          <a:stretch/>
        </p:blipFill>
        <p:spPr bwMode="auto">
          <a:xfrm>
            <a:off x="160340" y="0"/>
            <a:ext cx="3060105" cy="271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27080" y="3982288"/>
            <a:ext cx="7542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spc="305" dirty="0">
                <a:solidFill>
                  <a:srgbClr val="2B26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среднего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120256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13730" y="836712"/>
            <a:ext cx="4111738" cy="2311018"/>
            <a:chOff x="0" y="0"/>
            <a:chExt cx="1128903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287760" cy="6350000"/>
            </a:xfrm>
            <a:custGeom>
              <a:avLst/>
              <a:gdLst/>
              <a:ahLst/>
              <a:cxnLst/>
              <a:rect l="l" t="t" r="r" b="b"/>
              <a:pathLst>
                <a:path w="11287760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0" y="0"/>
                    <a:pt x="11287760" y="234950"/>
                    <a:pt x="11287760" y="525780"/>
                  </a:cubicBezTo>
                  <a:lnTo>
                    <a:pt x="11287760" y="5822950"/>
                  </a:lnTo>
                  <a:cubicBezTo>
                    <a:pt x="11287760" y="6113780"/>
                    <a:pt x="11052810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lose/>
                </a:path>
              </a:pathLst>
            </a:custGeom>
            <a:blipFill>
              <a:blip r:embed="rId2"/>
              <a:stretch>
                <a:fillRect l="-6279" t="-78566" r="-10291" b="-116536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713267" y="3789040"/>
            <a:ext cx="4111738" cy="2311018"/>
            <a:chOff x="0" y="0"/>
            <a:chExt cx="1128903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287760" cy="6350000"/>
            </a:xfrm>
            <a:custGeom>
              <a:avLst/>
              <a:gdLst/>
              <a:ahLst/>
              <a:cxnLst/>
              <a:rect l="l" t="t" r="r" b="b"/>
              <a:pathLst>
                <a:path w="11287760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0" y="0"/>
                    <a:pt x="11287760" y="234950"/>
                    <a:pt x="11287760" y="525780"/>
                  </a:cubicBezTo>
                  <a:lnTo>
                    <a:pt x="11287760" y="5822950"/>
                  </a:lnTo>
                  <a:cubicBezTo>
                    <a:pt x="11287760" y="6113780"/>
                    <a:pt x="11052810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lose/>
                </a:path>
              </a:pathLst>
            </a:custGeom>
            <a:blipFill>
              <a:blip r:embed="rId3"/>
              <a:stretch>
                <a:fillRect l="-7661" t="-16887" r="-13830" b="-35118"/>
              </a:stretch>
            </a:blipFill>
          </p:spPr>
        </p:sp>
      </p:grpSp>
      <p:sp>
        <p:nvSpPr>
          <p:cNvPr id="11" name="Rectangle 5"/>
          <p:cNvSpPr/>
          <p:nvPr/>
        </p:nvSpPr>
        <p:spPr>
          <a:xfrm>
            <a:off x="5884738" y="0"/>
            <a:ext cx="6321596" cy="6858000"/>
          </a:xfrm>
          <a:prstGeom prst="rect">
            <a:avLst/>
          </a:prstGeom>
          <a:solidFill>
            <a:srgbClr val="123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 dirty="0">
              <a:solidFill>
                <a:srgbClr val="FFFFFF"/>
              </a:solidFill>
              <a:latin typeface="Roboto Regular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56746" y="328880"/>
            <a:ext cx="6013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У НАС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6748832" y="1344543"/>
            <a:ext cx="46159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18">
              <a:lnSpc>
                <a:spcPts val="2400"/>
              </a:lnSpc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2 СОВРЕМЕННЫХ МУЛЬТИПРОФИЛЬНЫХ СИМУЛЯЦИОННЫХ ЦЕНТРА</a:t>
            </a:r>
            <a:endParaRPr lang="ru-RU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7146" y="3375869"/>
            <a:ext cx="3743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учатся ухаживать за больным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16786" y="2963064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17"/>
            <a:r>
              <a:rPr lang="ru-RU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СТУДЕНТЫ</a:t>
            </a:r>
            <a:endParaRPr lang="ru-RU" b="1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47960" y="3794061"/>
            <a:ext cx="5105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проводить медсестринские манипуляции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27997" y="4334797"/>
            <a:ext cx="4341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17"/>
            <a:r>
              <a:rPr lang="ru-RU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А на старших курсах отрабатывают:</a:t>
            </a:r>
            <a:endParaRPr lang="ru-RU" b="1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83055" y="4790361"/>
            <a:ext cx="5038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технику сердечно-легочной реанимации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93869" y="5208553"/>
            <a:ext cx="50277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оказание помощи в неотложных состояниях, </a:t>
            </a:r>
            <a:r>
              <a:rPr lang="ru-RU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угрожающих </a:t>
            </a:r>
            <a:r>
              <a:rPr lang="ru-RU" dirty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жизни и здоровью больных. </a:t>
            </a:r>
          </a:p>
        </p:txBody>
      </p:sp>
    </p:spTree>
    <p:extLst>
      <p:ext uri="{BB962C8B-B14F-4D97-AF65-F5344CB8AC3E}">
        <p14:creationId xmlns:p14="http://schemas.microsoft.com/office/powerpoint/2010/main" val="225681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361964" y="350850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5"/>
          <p:cNvSpPr/>
          <p:nvPr/>
        </p:nvSpPr>
        <p:spPr>
          <a:xfrm>
            <a:off x="0" y="0"/>
            <a:ext cx="6321596" cy="6858000"/>
          </a:xfrm>
          <a:prstGeom prst="rect">
            <a:avLst/>
          </a:prstGeom>
          <a:solidFill>
            <a:srgbClr val="123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  <a:latin typeface="Roboto Regular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7312" y="28339"/>
            <a:ext cx="6013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ru-RU" sz="6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БИБЛИОТЕКА</a:t>
            </a:r>
            <a:endParaRPr lang="ru-RU" sz="60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351457" y="1036006"/>
            <a:ext cx="5565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18">
              <a:lnSpc>
                <a:spcPts val="2400"/>
              </a:lnSpc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ОСОБОЕ ПРОСТРАНСТВО, ЕДИНОЕ ПОЛЕ ИНФОРМАЦИИ И КУЛЬТУРЫ  </a:t>
            </a:r>
            <a:endParaRPr lang="ru-RU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5877" y="1419169"/>
            <a:ext cx="46329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ru-RU" sz="96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430 000</a:t>
            </a:r>
            <a:endParaRPr lang="en-US" sz="96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4292" y="2700818"/>
            <a:ext cx="5312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2000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НАСЧИТЫВАЕТ ФОНД БИБЛИОТЕКИ</a:t>
            </a:r>
            <a:endParaRPr lang="en-US" sz="2000" b="1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4986" y="3088506"/>
            <a:ext cx="5925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Учебная, научная и справочная литература по медицинским, естественным, общественным наукам, художественная литература и периодические издания на русском и иностранных языках. </a:t>
            </a:r>
            <a:endParaRPr lang="ru-RU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23364" y="1370343"/>
            <a:ext cx="52709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17"/>
            <a:r>
              <a:rPr lang="ru-RU" b="1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Библиотека предоставляет пользователям </a:t>
            </a:r>
            <a:endParaRPr lang="ru-RU" b="1" dirty="0" smtClean="0">
              <a:solidFill>
                <a:srgbClr val="000000"/>
              </a:solidFill>
              <a:latin typeface="Raleway" charset="0"/>
              <a:ea typeface="Raleway" charset="0"/>
              <a:cs typeface="Raleway" charset="0"/>
            </a:endParaRPr>
          </a:p>
          <a:p>
            <a:pPr defTabSz="914217"/>
            <a:r>
              <a:rPr lang="ru-RU" b="1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Доступ к </a:t>
            </a:r>
            <a:r>
              <a:rPr lang="ru-RU" b="1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пяти лицензионным электронным </a:t>
            </a:r>
            <a:endParaRPr lang="ru-RU" b="1" dirty="0" smtClean="0">
              <a:solidFill>
                <a:srgbClr val="000000"/>
              </a:solidFill>
              <a:latin typeface="Raleway" charset="0"/>
              <a:ea typeface="Raleway" charset="0"/>
              <a:cs typeface="Raleway" charset="0"/>
            </a:endParaRPr>
          </a:p>
          <a:p>
            <a:pPr defTabSz="914217"/>
            <a:r>
              <a:rPr lang="ru-RU" b="1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ресурсам </a:t>
            </a:r>
            <a:r>
              <a:rPr lang="ru-RU" b="1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и базам данных (по профилю</a:t>
            </a:r>
            <a:r>
              <a:rPr lang="ru-RU" b="1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)</a:t>
            </a:r>
            <a:endParaRPr lang="ru-RU" b="1" dirty="0">
              <a:solidFill>
                <a:srgbClr val="000000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91065" y="2608486"/>
            <a:ext cx="4081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Электронно-библиотечная система </a:t>
            </a:r>
            <a:endParaRPr lang="ru-RU" sz="1600" dirty="0" smtClean="0">
              <a:solidFill>
                <a:srgbClr val="000000"/>
              </a:solidFill>
              <a:latin typeface="Raleway" charset="0"/>
              <a:ea typeface="Raleway" charset="0"/>
              <a:cs typeface="Raleway" charset="0"/>
            </a:endParaRPr>
          </a:p>
          <a:p>
            <a:pPr defTabSz="914217"/>
            <a:r>
              <a:rPr lang="ru-RU" sz="1600" b="1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«</a:t>
            </a:r>
            <a:r>
              <a:rPr lang="ru-RU" sz="1600" b="1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Консультант студента»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01547" y="264830"/>
            <a:ext cx="5628394" cy="129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>
              <a:lnSpc>
                <a:spcPts val="4700"/>
              </a:lnSpc>
            </a:pPr>
            <a:r>
              <a:rPr lang="ru-RU" sz="4000" b="1" dirty="0" smtClean="0">
                <a:latin typeface="Montserrat" charset="0"/>
                <a:ea typeface="Montserrat" charset="0"/>
                <a:cs typeface="Montserrat" charset="0"/>
              </a:rPr>
              <a:t>ЗАЛ ЭЛЕКТРОННЫХ РЕСУРСОВ</a:t>
            </a:r>
            <a:endParaRPr lang="ru-RU" sz="40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091065" y="3254817"/>
            <a:ext cx="4402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Электронная медицинская библиотека </a:t>
            </a:r>
            <a: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</a:br>
            <a:r>
              <a:rPr lang="ru-RU" sz="1600" b="1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«</a:t>
            </a:r>
            <a:r>
              <a:rPr lang="ru-RU" sz="1600" b="1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Консультант врача»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091065" y="3851771"/>
            <a:ext cx="477727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Электронный справочник ООО </a:t>
            </a:r>
            <a: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</a:br>
            <a:r>
              <a:rPr lang="ru-RU" sz="1600" b="1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«</a:t>
            </a:r>
            <a:r>
              <a:rPr lang="ru-RU" sz="1600" b="1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Региональный информационный индекс </a:t>
            </a:r>
            <a:r>
              <a:rPr lang="ru-RU" sz="1600" b="1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/>
            </a:r>
            <a:br>
              <a:rPr lang="ru-RU" sz="1600" b="1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</a:br>
            <a:r>
              <a:rPr lang="ru-RU" sz="1600" b="1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цитирования</a:t>
            </a:r>
            <a:r>
              <a:rPr lang="ru-RU" sz="1600" b="1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» </a:t>
            </a: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для высших учебных </a:t>
            </a:r>
            <a: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заведений</a:t>
            </a:r>
            <a:endParaRPr lang="ru-RU" sz="1600" dirty="0">
              <a:solidFill>
                <a:srgbClr val="000000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91065" y="4941168"/>
            <a:ext cx="3882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Научная электронная библиотека </a:t>
            </a:r>
            <a: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</a:br>
            <a:r>
              <a:rPr lang="en-US" sz="1600" b="1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eLIBRARY.RU</a:t>
            </a:r>
            <a:r>
              <a:rPr lang="en-US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 </a:t>
            </a:r>
            <a:endParaRPr lang="en-US" sz="1600" dirty="0">
              <a:solidFill>
                <a:srgbClr val="000000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91065" y="5558615"/>
            <a:ext cx="49519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Электронный библиотечный абонемент </a:t>
            </a:r>
            <a:br>
              <a:rPr lang="ru-RU" sz="1600" b="1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</a:br>
            <a:r>
              <a:rPr lang="ru-RU" sz="1600" b="1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ЦНМБ </a:t>
            </a:r>
            <a:r>
              <a:rPr lang="ru-RU" sz="1600" b="1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Первого МГМУ имени И.М. Сеченова</a:t>
            </a: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, </a:t>
            </a:r>
            <a: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предоставляет </a:t>
            </a: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во временное пользование </a:t>
            </a:r>
            <a: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издания </a:t>
            </a: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из фонда ЦНМБ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3305" y="4476464"/>
            <a:ext cx="6099175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собственная электронная образовательная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платформа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более 45 электронных образовательных ресурсов, к которым обеспечивается доступ обучающихся через официальный сайт университета 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высокоскоростной доступ к сети Интернет для сотрудников и обучающихся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55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9" name="Freeform 54"/>
          <p:cNvSpPr/>
          <p:nvPr/>
        </p:nvSpPr>
        <p:spPr>
          <a:xfrm>
            <a:off x="9525" y="0"/>
            <a:ext cx="12192000" cy="6858000"/>
          </a:xfrm>
          <a:custGeom>
            <a:avLst/>
            <a:gdLst>
              <a:gd name="connsiteX0" fmla="*/ 6655033 w 24377650"/>
              <a:gd name="connsiteY0" fmla="*/ 2253637 h 13716000"/>
              <a:gd name="connsiteX1" fmla="*/ 1239223 w 24377650"/>
              <a:gd name="connsiteY1" fmla="*/ 7669447 h 13716000"/>
              <a:gd name="connsiteX2" fmla="*/ 6655033 w 24377650"/>
              <a:gd name="connsiteY2" fmla="*/ 13085257 h 13716000"/>
              <a:gd name="connsiteX3" fmla="*/ 12070842 w 24377650"/>
              <a:gd name="connsiteY3" fmla="*/ 7669447 h 13716000"/>
              <a:gd name="connsiteX4" fmla="*/ 6655033 w 24377650"/>
              <a:gd name="connsiteY4" fmla="*/ 2253637 h 13716000"/>
              <a:gd name="connsiteX5" fmla="*/ 0 w 24377650"/>
              <a:gd name="connsiteY5" fmla="*/ 0 h 13716000"/>
              <a:gd name="connsiteX6" fmla="*/ 24377650 w 24377650"/>
              <a:gd name="connsiteY6" fmla="*/ 0 h 13716000"/>
              <a:gd name="connsiteX7" fmla="*/ 24377650 w 24377650"/>
              <a:gd name="connsiteY7" fmla="*/ 13716000 h 13716000"/>
              <a:gd name="connsiteX8" fmla="*/ 0 w 24377650"/>
              <a:gd name="connsiteY8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77650" h="13716000">
                <a:moveTo>
                  <a:pt x="6655033" y="2253637"/>
                </a:moveTo>
                <a:cubicBezTo>
                  <a:pt x="3663963" y="2253637"/>
                  <a:pt x="1239223" y="4678379"/>
                  <a:pt x="1239223" y="7669447"/>
                </a:cubicBezTo>
                <a:cubicBezTo>
                  <a:pt x="1239223" y="10660516"/>
                  <a:pt x="3663963" y="13085257"/>
                  <a:pt x="6655033" y="13085257"/>
                </a:cubicBezTo>
                <a:cubicBezTo>
                  <a:pt x="9646102" y="13085257"/>
                  <a:pt x="12070842" y="10660516"/>
                  <a:pt x="12070842" y="7669447"/>
                </a:cubicBezTo>
                <a:cubicBezTo>
                  <a:pt x="12070842" y="4678379"/>
                  <a:pt x="9646102" y="2253637"/>
                  <a:pt x="6655033" y="2253637"/>
                </a:cubicBezTo>
                <a:close/>
                <a:moveTo>
                  <a:pt x="0" y="0"/>
                </a:moveTo>
                <a:lnTo>
                  <a:pt x="24377650" y="0"/>
                </a:lnTo>
                <a:lnTo>
                  <a:pt x="24377650" y="13716000"/>
                </a:lnTo>
                <a:lnTo>
                  <a:pt x="0" y="13716000"/>
                </a:lnTo>
                <a:close/>
              </a:path>
            </a:pathLst>
          </a:custGeom>
          <a:solidFill>
            <a:srgbClr val="12366C">
              <a:alpha val="57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244933">
              <a:defRPr/>
            </a:pPr>
            <a:endParaRPr lang="en-US" sz="482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6004703" y="399812"/>
            <a:ext cx="64802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6600"/>
              </a:lnSpc>
            </a:pPr>
            <a:r>
              <a:rPr lang="ru-RU" sz="5714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5989055" y="1366779"/>
            <a:ext cx="111617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6600"/>
              </a:lnSpc>
            </a:pPr>
            <a:r>
              <a:rPr lang="ru-RU" sz="5714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7094668" y="1256027"/>
            <a:ext cx="327073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6600"/>
              </a:lnSpc>
            </a:pPr>
            <a:r>
              <a:rPr lang="ru-RU" sz="3143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КАФЕДР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6108378" y="2302706"/>
            <a:ext cx="111617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6600"/>
              </a:lnSpc>
            </a:pPr>
            <a:r>
              <a:rPr lang="ru-RU" sz="5714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59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7117325" y="2254382"/>
            <a:ext cx="403025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6600"/>
              </a:lnSpc>
            </a:pPr>
            <a:r>
              <a:rPr lang="ru-RU" sz="3143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ПОДРАЗДЕЛЕНИЙ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6362056" y="4714459"/>
            <a:ext cx="619497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6600"/>
              </a:lnSpc>
            </a:pPr>
            <a:r>
              <a:rPr lang="ru-RU" sz="5714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2 </a:t>
            </a:r>
            <a:r>
              <a:rPr lang="ru-RU" sz="3143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клиники</a:t>
            </a:r>
            <a:endParaRPr lang="ru-RU" sz="14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6260463" y="3144777"/>
            <a:ext cx="111617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6600"/>
              </a:lnSpc>
            </a:pPr>
            <a:r>
              <a:rPr lang="ru-RU" sz="5714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7544544" y="3417649"/>
            <a:ext cx="4666506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2714"/>
              </a:lnSpc>
            </a:pPr>
            <a:r>
              <a:rPr lang="ru-RU" sz="3143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НАУЧНЫХ ЖУРНАЛА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6293802" y="3861991"/>
            <a:ext cx="111617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6600"/>
              </a:lnSpc>
            </a:pPr>
            <a:r>
              <a:rPr lang="ru-RU" sz="5714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1</a:t>
            </a:r>
            <a:endParaRPr lang="ru-RU" sz="5714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6855400" y="4208039"/>
            <a:ext cx="514571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2714"/>
              </a:lnSpc>
            </a:pPr>
            <a:r>
              <a:rPr lang="ru-RU" sz="3143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ИЗДАТЕЛЬСКИЙ ЦЕНТР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6739158" y="338835"/>
            <a:ext cx="332863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6600"/>
              </a:lnSpc>
            </a:pPr>
            <a:r>
              <a:rPr lang="ru-RU" sz="3143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ФАКУЛЬТЕТОВ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F9B0F1B-B12D-8421-7D99-4A580E3135F1}"/>
              </a:ext>
            </a:extLst>
          </p:cNvPr>
          <p:cNvSpPr txBox="1"/>
          <p:nvPr/>
        </p:nvSpPr>
        <p:spPr>
          <a:xfrm>
            <a:off x="5750975" y="5721016"/>
            <a:ext cx="6404404" cy="75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lnSpc>
                <a:spcPts val="2714"/>
              </a:lnSpc>
            </a:pPr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Заключены договоры с 57 учреждениями здравоохранения о практической подготовке</a:t>
            </a:r>
            <a:endParaRPr lang="ru-RU" sz="2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6344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374890" y="200134"/>
            <a:ext cx="8518949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6"/>
              </a:lnSpc>
              <a:spcBef>
                <a:spcPct val="0"/>
              </a:spcBef>
            </a:pPr>
            <a:r>
              <a:rPr lang="ru-RU" sz="2600" b="1" spc="36" dirty="0" smtClean="0">
                <a:solidFill>
                  <a:srgbClr val="2B26AD"/>
                </a:solidFill>
                <a:latin typeface="Now Heavy"/>
              </a:rPr>
              <a:t>ПРОЕКТ «ЦИФРОВЫЕ КАФЕДРЫ»</a:t>
            </a:r>
            <a:endParaRPr lang="en-US" sz="2600" b="1" spc="36" dirty="0">
              <a:solidFill>
                <a:srgbClr val="2B26AD"/>
              </a:solidFill>
              <a:latin typeface="Now Heavy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223122" y="5210369"/>
            <a:ext cx="6611521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84"/>
              </a:lnSpc>
            </a:pPr>
            <a:r>
              <a:rPr lang="en-US" sz="4800" spc="68" dirty="0">
                <a:solidFill>
                  <a:srgbClr val="FFFFFF"/>
                </a:solidFill>
                <a:latin typeface="Now Heavy"/>
              </a:rPr>
              <a:t>2 КЛИНИКИ</a:t>
            </a:r>
          </a:p>
          <a:p>
            <a:pPr algn="ctr">
              <a:lnSpc>
                <a:spcPts val="6784"/>
              </a:lnSpc>
              <a:spcBef>
                <a:spcPct val="0"/>
              </a:spcBef>
            </a:pPr>
            <a:endParaRPr lang="en-US" sz="4800" spc="68" dirty="0">
              <a:solidFill>
                <a:srgbClr val="FFFFFF"/>
              </a:solidFill>
              <a:latin typeface="Now Heavy"/>
            </a:endParaRPr>
          </a:p>
        </p:txBody>
      </p:sp>
      <p:pic>
        <p:nvPicPr>
          <p:cNvPr id="1026" name="Picture 2" descr="C:\Users\ermakovasm\Desktop\цк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97" y="1460546"/>
            <a:ext cx="3531608" cy="235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010627" y="2613080"/>
            <a:ext cx="7713224" cy="1977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5146" lvl="1">
              <a:lnSpc>
                <a:spcPts val="2111"/>
              </a:lnSpc>
            </a:pPr>
            <a:r>
              <a:rPr lang="ru-RU" spc="150" dirty="0" smtClean="0">
                <a:solidFill>
                  <a:srgbClr val="004380"/>
                </a:solidFill>
                <a:latin typeface="Now"/>
              </a:rPr>
              <a:t>Тверским </a:t>
            </a:r>
            <a:r>
              <a:rPr lang="ru-RU" spc="150" dirty="0">
                <a:solidFill>
                  <a:srgbClr val="004380"/>
                </a:solidFill>
                <a:latin typeface="Now"/>
              </a:rPr>
              <a:t>ГМУ </a:t>
            </a:r>
            <a:r>
              <a:rPr lang="ru-RU" spc="150" dirty="0" smtClean="0">
                <a:solidFill>
                  <a:srgbClr val="004380"/>
                </a:solidFill>
                <a:latin typeface="Now"/>
              </a:rPr>
              <a:t>и Приволжским исследовательским медицинским университетом </a:t>
            </a:r>
            <a:r>
              <a:rPr lang="ru-RU" spc="150" dirty="0">
                <a:solidFill>
                  <a:srgbClr val="004380"/>
                </a:solidFill>
                <a:latin typeface="Now"/>
              </a:rPr>
              <a:t>Минздрава </a:t>
            </a:r>
            <a:r>
              <a:rPr lang="ru-RU" spc="150" dirty="0" smtClean="0">
                <a:solidFill>
                  <a:srgbClr val="004380"/>
                </a:solidFill>
                <a:latin typeface="Now"/>
              </a:rPr>
              <a:t>России подписано </a:t>
            </a:r>
            <a:r>
              <a:rPr lang="ru-RU" b="1" spc="150" dirty="0">
                <a:solidFill>
                  <a:srgbClr val="004380"/>
                </a:solidFill>
                <a:latin typeface="Now"/>
              </a:rPr>
              <a:t>Соглашение о создании Консорциума для выполнения проекта «Цифровые кафедры</a:t>
            </a:r>
            <a:r>
              <a:rPr lang="ru-RU" b="1" spc="150" dirty="0" smtClean="0">
                <a:solidFill>
                  <a:srgbClr val="004380"/>
                </a:solidFill>
                <a:latin typeface="Now"/>
              </a:rPr>
              <a:t>» </a:t>
            </a:r>
          </a:p>
          <a:p>
            <a:pPr marL="165146" lvl="1">
              <a:lnSpc>
                <a:spcPts val="2111"/>
              </a:lnSpc>
            </a:pPr>
            <a:endParaRPr lang="ru-RU" spc="150" dirty="0" smtClean="0">
              <a:solidFill>
                <a:srgbClr val="004380"/>
              </a:solidFill>
              <a:latin typeface="Now"/>
            </a:endParaRPr>
          </a:p>
          <a:p>
            <a:pPr marL="165146" lvl="1" algn="ctr">
              <a:lnSpc>
                <a:spcPts val="2111"/>
              </a:lnSpc>
            </a:pPr>
            <a:r>
              <a:rPr lang="ru-RU" b="1" spc="150" dirty="0" smtClean="0">
                <a:solidFill>
                  <a:srgbClr val="004380"/>
                </a:solidFill>
                <a:latin typeface="Now"/>
              </a:rPr>
              <a:t>«Цифровые кафедры» </a:t>
            </a:r>
            <a:r>
              <a:rPr lang="ru-RU" b="1" spc="150" dirty="0">
                <a:solidFill>
                  <a:srgbClr val="004380"/>
                </a:solidFill>
                <a:latin typeface="Now"/>
              </a:rPr>
              <a:t>- совместный проект </a:t>
            </a:r>
            <a:r>
              <a:rPr lang="ru-RU" b="1" spc="150" dirty="0" err="1" smtClean="0">
                <a:solidFill>
                  <a:srgbClr val="004380"/>
                </a:solidFill>
                <a:latin typeface="Now"/>
              </a:rPr>
              <a:t>Минобрнауки</a:t>
            </a:r>
            <a:r>
              <a:rPr lang="ru-RU" b="1" spc="150" dirty="0" smtClean="0">
                <a:solidFill>
                  <a:srgbClr val="004380"/>
                </a:solidFill>
                <a:latin typeface="Now"/>
              </a:rPr>
              <a:t> России и </a:t>
            </a:r>
            <a:r>
              <a:rPr lang="ru-RU" b="1" spc="150" dirty="0" err="1" smtClean="0">
                <a:solidFill>
                  <a:srgbClr val="004380"/>
                </a:solidFill>
                <a:latin typeface="Now"/>
              </a:rPr>
              <a:t>Минцифры</a:t>
            </a:r>
            <a:r>
              <a:rPr lang="ru-RU" b="1" spc="150" dirty="0" smtClean="0">
                <a:solidFill>
                  <a:srgbClr val="004380"/>
                </a:solidFill>
                <a:latin typeface="Now"/>
              </a:rPr>
              <a:t>:</a:t>
            </a:r>
            <a:endParaRPr lang="ru-RU" b="1" spc="150" dirty="0">
              <a:solidFill>
                <a:srgbClr val="004380"/>
              </a:solidFill>
              <a:latin typeface="Now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29278" y="4797152"/>
            <a:ext cx="80722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pc="150" dirty="0">
                <a:solidFill>
                  <a:srgbClr val="004380"/>
                </a:solidFill>
                <a:latin typeface="Now"/>
              </a:rPr>
              <a:t>Бесплатное обучение для студентов </a:t>
            </a:r>
            <a:endParaRPr lang="ru-RU" spc="150" dirty="0" smtClean="0">
              <a:solidFill>
                <a:srgbClr val="004380"/>
              </a:solidFill>
              <a:latin typeface="Now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pc="150" dirty="0" smtClean="0">
                <a:solidFill>
                  <a:srgbClr val="004380"/>
                </a:solidFill>
                <a:latin typeface="Now"/>
              </a:rPr>
              <a:t>Освоение </a:t>
            </a:r>
            <a:r>
              <a:rPr lang="ru-RU" spc="150" dirty="0">
                <a:solidFill>
                  <a:srgbClr val="004380"/>
                </a:solidFill>
                <a:latin typeface="Now"/>
              </a:rPr>
              <a:t>цифровых компетенций: получение новой квалификации в сфере информационных технологий;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pc="150" dirty="0">
                <a:solidFill>
                  <a:srgbClr val="004380"/>
                </a:solidFill>
                <a:latin typeface="Now"/>
              </a:rPr>
              <a:t>Комфортный формат обучения: онлайн обучение;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pc="150" dirty="0" smtClean="0">
                <a:solidFill>
                  <a:srgbClr val="004380"/>
                </a:solidFill>
                <a:latin typeface="Now"/>
              </a:rPr>
              <a:t>Документ </a:t>
            </a:r>
            <a:r>
              <a:rPr lang="ru-RU" spc="150" dirty="0">
                <a:solidFill>
                  <a:srgbClr val="004380"/>
                </a:solidFill>
                <a:latin typeface="Now"/>
              </a:rPr>
              <a:t>о квалификации: диплом о профессиональной </a:t>
            </a:r>
            <a:r>
              <a:rPr lang="ru-RU" spc="150" dirty="0" smtClean="0">
                <a:solidFill>
                  <a:srgbClr val="004380"/>
                </a:solidFill>
                <a:latin typeface="Now"/>
              </a:rPr>
              <a:t>переподготовке</a:t>
            </a:r>
            <a:endParaRPr lang="ru-RU" spc="150" dirty="0">
              <a:solidFill>
                <a:srgbClr val="004380"/>
              </a:solidFill>
              <a:latin typeface="Now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10627" y="622301"/>
            <a:ext cx="79681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150" dirty="0" smtClean="0">
                <a:solidFill>
                  <a:srgbClr val="004380"/>
                </a:solidFill>
                <a:latin typeface="Now"/>
              </a:rPr>
              <a:t>Студенты всех факультетов </a:t>
            </a:r>
            <a:r>
              <a:rPr lang="ru-RU" b="1" spc="150" dirty="0">
                <a:solidFill>
                  <a:srgbClr val="004380"/>
                </a:solidFill>
                <a:latin typeface="Now"/>
              </a:rPr>
              <a:t>Тверского ГМУ </a:t>
            </a:r>
            <a:endParaRPr lang="ru-RU" b="1" spc="150" dirty="0" smtClean="0">
              <a:solidFill>
                <a:srgbClr val="004380"/>
              </a:solidFill>
              <a:latin typeface="Now"/>
            </a:endParaRPr>
          </a:p>
          <a:p>
            <a:pPr algn="ctr"/>
            <a:r>
              <a:rPr lang="ru-RU" b="1" spc="150" dirty="0" smtClean="0">
                <a:solidFill>
                  <a:srgbClr val="004380"/>
                </a:solidFill>
                <a:latin typeface="Now"/>
              </a:rPr>
              <a:t>могут обучаться </a:t>
            </a:r>
          </a:p>
          <a:p>
            <a:pPr algn="ctr"/>
            <a:r>
              <a:rPr lang="ru-RU" sz="2400" b="1" spc="150" dirty="0">
                <a:solidFill>
                  <a:srgbClr val="FF0000"/>
                </a:solidFill>
                <a:latin typeface="Now"/>
              </a:rPr>
              <a:t>по программе профессиональной переподготовки </a:t>
            </a:r>
            <a:endParaRPr lang="ru-RU" sz="2400" b="1" spc="150" dirty="0" smtClean="0">
              <a:solidFill>
                <a:srgbClr val="FF0000"/>
              </a:solidFill>
              <a:latin typeface="Now"/>
            </a:endParaRPr>
          </a:p>
          <a:p>
            <a:pPr algn="ctr"/>
            <a:r>
              <a:rPr lang="ru-RU" sz="2400" b="1" spc="150" dirty="0" smtClean="0">
                <a:solidFill>
                  <a:srgbClr val="FF0000"/>
                </a:solidFill>
                <a:latin typeface="Now"/>
              </a:rPr>
              <a:t>«</a:t>
            </a:r>
            <a:r>
              <a:rPr lang="ru-RU" sz="2400" b="1" spc="150" dirty="0">
                <a:solidFill>
                  <a:srgbClr val="FF0000"/>
                </a:solidFill>
                <a:latin typeface="Now"/>
              </a:rPr>
              <a:t>Информационные системы в медицине». </a:t>
            </a:r>
          </a:p>
        </p:txBody>
      </p:sp>
    </p:spTree>
    <p:extLst>
      <p:ext uri="{BB962C8B-B14F-4D97-AF65-F5344CB8AC3E}">
        <p14:creationId xmlns:p14="http://schemas.microsoft.com/office/powerpoint/2010/main" val="410398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5047"/>
            <a:ext cx="12529392" cy="936104"/>
          </a:xfrm>
        </p:spPr>
        <p:txBody>
          <a:bodyPr>
            <a:noAutofit/>
          </a:bodyPr>
          <a:lstStyle/>
          <a:p>
            <a:pPr lvl="1" algn="ctr"/>
            <a:r>
              <a:rPr lang="ru-RU" sz="3600" b="1" kern="12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Montserrat" charset="0"/>
                <a:cs typeface="Times New Roman" panose="02020603050405020304" pitchFamily="18" charset="0"/>
              </a:rPr>
              <a:t>Признание качества и уровня подготовки выпускников </a:t>
            </a:r>
            <a:r>
              <a:rPr lang="en-US" sz="3600" b="1" kern="12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Montserrat" charset="0"/>
                <a:cs typeface="Times New Roman" panose="02020603050405020304" pitchFamily="18" charset="0"/>
              </a:rPr>
              <a:t/>
            </a:r>
            <a:br>
              <a:rPr lang="en-US" sz="3600" b="1" kern="12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Montserrat" charset="0"/>
                <a:cs typeface="Times New Roman" panose="02020603050405020304" pitchFamily="18" charset="0"/>
              </a:rPr>
            </a:br>
            <a:r>
              <a:rPr lang="ru-RU" sz="3600" b="1" kern="12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Montserrat" charset="0"/>
                <a:cs typeface="Times New Roman" panose="02020603050405020304" pitchFamily="18" charset="0"/>
              </a:rPr>
              <a:t>требованиям </a:t>
            </a:r>
            <a:r>
              <a:rPr lang="ru-RU" sz="3600" b="1" kern="12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Montserrat" charset="0"/>
                <a:cs typeface="Times New Roman" panose="02020603050405020304" pitchFamily="18" charset="0"/>
              </a:rPr>
              <a:t>рынка </a:t>
            </a:r>
            <a:r>
              <a:rPr lang="ru-RU" sz="3600" b="1" kern="12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Montserrat" charset="0"/>
                <a:cs typeface="Times New Roman" panose="02020603050405020304" pitchFamily="18" charset="0"/>
              </a:rPr>
              <a:t>труда</a:t>
            </a:r>
            <a:r>
              <a:rPr lang="ru-RU" sz="3600" b="1" kern="1200" spc="9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ea typeface="Merriweather"/>
                <a:cs typeface="Times New Roman" pitchFamily="18" charset="0"/>
              </a:rPr>
              <a:t/>
            </a:r>
            <a:br>
              <a:rPr lang="ru-RU" sz="3600" b="1" kern="1200" spc="9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ea typeface="Merriweather"/>
                <a:cs typeface="Times New Roman" pitchFamily="18" charset="0"/>
              </a:rPr>
            </a:br>
            <a:endParaRPr lang="ru-RU" sz="3600" b="1" kern="1200" spc="9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ea typeface="Merriweather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2130" y="1636402"/>
            <a:ext cx="113772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Опрос 2024: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Около 100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представителей работодателей,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в том числе главные врачи, </a:t>
            </a:r>
            <a:r>
              <a:rPr lang="ru-RU" sz="3200" i="1" dirty="0" err="1">
                <a:latin typeface="Times New Roman" pitchFamily="18" charset="0"/>
                <a:cs typeface="Times New Roman" pitchFamily="18" charset="0"/>
              </a:rPr>
              <a:t>начмеды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, заведующие отделениями, представители кадровой службы,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заведующие аптеками,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фармменеджеры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где трудятся выпускники Тверского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медуниверситета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/>
          </a:p>
          <a:p>
            <a:pPr algn="ctr"/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itchFamily="18" charset="0"/>
              </a:rPr>
              <a:t>полностью </a:t>
            </a:r>
            <a:r>
              <a:rPr lang="ru-RU" sz="32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удовлетворены общим уровнем профессиональной подготовки работающих выпускников университета - 96,6% респондентов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97360" y="5013176"/>
            <a:ext cx="6684493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.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43491-70B6-467F-A9C0-B53812B087AB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57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" b="7821"/>
          <a:stretch>
            <a:fillRect/>
          </a:stretch>
        </p:blipFill>
        <p:spPr/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C7F7DC2B-7718-44C6-8073-8224CD213766}"/>
              </a:ext>
            </a:extLst>
          </p:cNvPr>
          <p:cNvSpPr/>
          <p:nvPr/>
        </p:nvSpPr>
        <p:spPr>
          <a:xfrm>
            <a:off x="4762" y="0"/>
            <a:ext cx="12192000" cy="6858000"/>
          </a:xfrm>
          <a:prstGeom prst="rect">
            <a:avLst/>
          </a:prstGeom>
          <a:solidFill>
            <a:srgbClr val="2D3B33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6"/>
          </a:p>
        </p:txBody>
      </p:sp>
      <p:sp>
        <p:nvSpPr>
          <p:cNvPr id="6" name="TextBox 5"/>
          <p:cNvSpPr txBox="1"/>
          <p:nvPr/>
        </p:nvSpPr>
        <p:spPr>
          <a:xfrm>
            <a:off x="2181942" y="533518"/>
            <a:ext cx="7837324" cy="1851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35"/>
            <a:r>
              <a:rPr lang="ru-RU" sz="5714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СТУДЕНЧЕСКАЯ </a:t>
            </a:r>
          </a:p>
          <a:p>
            <a:pPr algn="ctr" defTabSz="914235"/>
            <a:r>
              <a:rPr lang="ru-RU" sz="5714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ЖИЗНЬ</a:t>
            </a:r>
            <a:endParaRPr lang="en-US" sz="5714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55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201525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23" r="-1623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686335" y="764704"/>
            <a:ext cx="10828853" cy="4842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3200" dirty="0">
                <a:solidFill>
                  <a:srgbClr val="FFBF40"/>
                </a:solidFill>
                <a:latin typeface="Now Bold"/>
              </a:rPr>
              <a:t>НА ВСЕХ КАФЕДРАХ АКТИВНО РАБОТАЮТ СТУДЕНЧЕСКИЕ НАУЧНЫЕ КРУЖКИ, </a:t>
            </a:r>
            <a:endParaRPr lang="ru-RU" sz="3200" dirty="0" smtClean="0">
              <a:solidFill>
                <a:srgbClr val="FFBF40"/>
              </a:solidFill>
              <a:latin typeface="Now Bold"/>
            </a:endParaRPr>
          </a:p>
          <a:p>
            <a:pPr algn="ctr"/>
            <a:endParaRPr lang="ru-RU" sz="3200" dirty="0">
              <a:solidFill>
                <a:srgbClr val="FFBF40"/>
              </a:solidFill>
              <a:latin typeface="Now Bold"/>
            </a:endParaRPr>
          </a:p>
          <a:p>
            <a:pPr algn="ctr"/>
            <a:r>
              <a:rPr lang="en-US" sz="3200" dirty="0" smtClean="0">
                <a:solidFill>
                  <a:srgbClr val="FFBF40"/>
                </a:solidFill>
                <a:latin typeface="Now Bold"/>
              </a:rPr>
              <a:t>ДЕЯТЕЛЬНОСТЬ </a:t>
            </a:r>
            <a:r>
              <a:rPr lang="en-US" sz="3200" dirty="0">
                <a:solidFill>
                  <a:srgbClr val="FFBF40"/>
                </a:solidFill>
                <a:latin typeface="Now Bold"/>
              </a:rPr>
              <a:t>КОТОРЫХ КООРДИНИРУЕТ </a:t>
            </a:r>
            <a:endParaRPr lang="ru-RU" sz="3200" dirty="0" smtClean="0">
              <a:solidFill>
                <a:srgbClr val="FFBF40"/>
              </a:solidFill>
              <a:latin typeface="Now Bold"/>
            </a:endParaRPr>
          </a:p>
          <a:p>
            <a:pPr algn="ctr"/>
            <a:r>
              <a:rPr lang="en-US" sz="3200" dirty="0" smtClean="0">
                <a:solidFill>
                  <a:srgbClr val="FFBF40"/>
                </a:solidFill>
                <a:latin typeface="Now Bold"/>
              </a:rPr>
              <a:t>СОВЕТ </a:t>
            </a:r>
            <a:r>
              <a:rPr lang="en-US" sz="3200" dirty="0">
                <a:solidFill>
                  <a:srgbClr val="FFBF40"/>
                </a:solidFill>
                <a:latin typeface="Now Bold"/>
              </a:rPr>
              <a:t>МОЛОДЫХ УЧЁНЫХ. </a:t>
            </a:r>
            <a:endParaRPr lang="ru-RU" sz="3200" dirty="0" smtClean="0">
              <a:solidFill>
                <a:srgbClr val="FFBF40"/>
              </a:solidFill>
              <a:latin typeface="Now Bold"/>
            </a:endParaRPr>
          </a:p>
          <a:p>
            <a:pPr algn="ctr"/>
            <a:endParaRPr lang="ru-RU" sz="3200" dirty="0">
              <a:solidFill>
                <a:srgbClr val="FFBF40"/>
              </a:solidFill>
              <a:latin typeface="Now Bold"/>
            </a:endParaRPr>
          </a:p>
          <a:p>
            <a:pPr algn="ctr"/>
            <a:r>
              <a:rPr lang="en-US" sz="3200" dirty="0" smtClean="0">
                <a:solidFill>
                  <a:srgbClr val="FFBF40"/>
                </a:solidFill>
                <a:latin typeface="Now Bold"/>
              </a:rPr>
              <a:t>БЛАГОДАРЯ </a:t>
            </a:r>
            <a:r>
              <a:rPr lang="en-US" sz="3200" dirty="0">
                <a:solidFill>
                  <a:srgbClr val="FFBF40"/>
                </a:solidFill>
                <a:latin typeface="Now Bold"/>
              </a:rPr>
              <a:t>ЭТОМУ ПУБЛИКУЮТСЯ НАУЧНЫЕ РАБОТЫ СТУДЕНТОВ В РАЗЛИЧНЫХ ПРОФЕССИОНАЛЬНЫХ ИЗДАНИЯХ.</a:t>
            </a:r>
          </a:p>
          <a:p>
            <a:pPr algn="ctr">
              <a:lnSpc>
                <a:spcPts val="3202"/>
              </a:lnSpc>
            </a:pPr>
            <a:endParaRPr lang="en-US" sz="3200" dirty="0">
              <a:solidFill>
                <a:srgbClr val="FFBF40"/>
              </a:solidFill>
              <a:latin typeface="Now Bold"/>
            </a:endParaRPr>
          </a:p>
        </p:txBody>
      </p:sp>
    </p:spTree>
    <p:extLst>
      <p:ext uri="{BB962C8B-B14F-4D97-AF65-F5344CB8AC3E}">
        <p14:creationId xmlns:p14="http://schemas.microsoft.com/office/powerpoint/2010/main" val="69923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46966" cy="36070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62267"/>
            <a:ext cx="2771800" cy="36957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607077"/>
            <a:ext cx="4337074" cy="32509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27953" y="275903"/>
            <a:ext cx="5973572" cy="98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6"/>
              </a:lnSpc>
              <a:spcBef>
                <a:spcPct val="0"/>
              </a:spcBef>
            </a:pPr>
            <a:r>
              <a:rPr lang="ru-RU" sz="2800" b="1" spc="36" dirty="0">
                <a:solidFill>
                  <a:srgbClr val="2B26AD"/>
                </a:solidFill>
                <a:latin typeface="Now Heavy"/>
              </a:rPr>
              <a:t>Академическая мобильность обучающихся и сотрудников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216378" y="1758300"/>
            <a:ext cx="53285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2024 году около 500 сотрудников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студентов приняли участие в 55 научных и образовательных мероприятиях, имеющих всероссийский и международный статус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города: Москва, Санкт-Петербург, Калуга, Обнинск, Тула, Курск, Туапсе, Пятигорск, Нижний Новгород, Казань, Екатеринбург, Мурманск, Брянск, Воронеж, Самара, Рязань, Ульяновск, Барнаул, Якутск, Хабаровск, Тюмен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ь 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2" r="13738"/>
          <a:stretch/>
        </p:blipFill>
        <p:spPr>
          <a:xfrm>
            <a:off x="3148434" y="766903"/>
            <a:ext cx="2974986" cy="284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7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10770" y="377567"/>
            <a:ext cx="6426059" cy="532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35"/>
            <a:r>
              <a:rPr lang="ru-RU" sz="2857" b="1" dirty="0">
                <a:solidFill>
                  <a:srgbClr val="7F7F7F">
                    <a:lumMod val="50000"/>
                  </a:srgbClr>
                </a:solidFill>
                <a:latin typeface="Lato"/>
                <a:ea typeface="Open Sans Extrabold" panose="020B0906030804020204" pitchFamily="34" charset="0"/>
                <a:cs typeface="Open Sans Extrabold" panose="020B0906030804020204" pitchFamily="34" charset="0"/>
              </a:rPr>
              <a:t>ПОБЕДЫ В КОНКУРСАХ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defTabSz="914235"/>
            <a:r>
              <a:rPr lang="ru-RU" sz="1800" dirty="0">
                <a:solidFill>
                  <a:srgbClr val="FFFFFF"/>
                </a:solidFill>
                <a:latin typeface="Lato Light"/>
              </a:rPr>
              <a:t>вып</a:t>
            </a:r>
            <a:endParaRPr lang="en-US" sz="1800" dirty="0">
              <a:solidFill>
                <a:srgbClr val="FFFFFF"/>
              </a:solidFill>
              <a:latin typeface="Lato Light"/>
            </a:endParaRPr>
          </a:p>
        </p:txBody>
      </p:sp>
      <p:pic>
        <p:nvPicPr>
          <p:cNvPr id="38" name="Рисунок 3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7" r="25057"/>
          <a:stretch>
            <a:fillRect/>
          </a:stretch>
        </p:blipFill>
        <p:spPr/>
      </p:pic>
      <p:sp>
        <p:nvSpPr>
          <p:cNvPr id="42" name="Прямоугольный треугольник 41"/>
          <p:cNvSpPr/>
          <p:nvPr/>
        </p:nvSpPr>
        <p:spPr>
          <a:xfrm>
            <a:off x="2042" y="1089288"/>
            <a:ext cx="2866213" cy="5756811"/>
          </a:xfrm>
          <a:prstGeom prst="rtTriangle">
            <a:avLst/>
          </a:prstGeom>
          <a:solidFill>
            <a:srgbClr val="2346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35"/>
            <a:endParaRPr lang="ru-RU">
              <a:solidFill>
                <a:srgbClr val="FFFFFF"/>
              </a:solidFill>
              <a:latin typeface="Lato Ligh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68255" y="5868843"/>
            <a:ext cx="6651519" cy="752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7" indent="-214317" defTabSz="653156">
              <a:buFont typeface="Wingdings" panose="05000000000000000000" pitchFamily="2" charset="2"/>
              <a:buChar char="Ø"/>
              <a:defRPr/>
            </a:pPr>
            <a:r>
              <a:rPr lang="ru-RU" sz="1429" kern="0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Участие в XIX ежегодной специализированной выставке </a:t>
            </a:r>
            <a:r>
              <a:rPr lang="ru-RU" sz="1429" b="1" kern="0" dirty="0">
                <a:solidFill>
                  <a:srgbClr val="234668"/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«Изобретатель и </a:t>
            </a:r>
            <a:r>
              <a:rPr lang="ru-RU" sz="1429" b="1" kern="0" dirty="0" smtClean="0">
                <a:solidFill>
                  <a:srgbClr val="234668"/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рационализатор»</a:t>
            </a:r>
            <a:r>
              <a:rPr lang="ru-RU" sz="1429" kern="0" dirty="0" smtClean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sz="1429" kern="0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октябрь </a:t>
            </a:r>
            <a:r>
              <a:rPr lang="ru-RU" sz="1429" kern="0" dirty="0" smtClean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2023 </a:t>
            </a:r>
            <a:r>
              <a:rPr lang="ru-RU" sz="1429" kern="0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г. – </a:t>
            </a:r>
            <a:r>
              <a:rPr lang="ru-RU" sz="1429" b="1" kern="0" dirty="0">
                <a:solidFill>
                  <a:srgbClr val="C00000"/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17 кубков и дипломов</a:t>
            </a:r>
          </a:p>
          <a:p>
            <a:pPr defTabSz="653156">
              <a:defRPr/>
            </a:pPr>
            <a:endParaRPr lang="ru-RU" sz="1429" kern="0" dirty="0">
              <a:solidFill>
                <a:sysClr val="windowText" lastClr="000000"/>
              </a:solidFill>
              <a:latin typeface="Lato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5602" y="1795829"/>
            <a:ext cx="6651519" cy="1059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7" indent="-214317">
              <a:buFont typeface="Wingdings" panose="05000000000000000000" pitchFamily="2" charset="2"/>
              <a:buChar char="Ø"/>
              <a:defRPr/>
            </a:pPr>
            <a:r>
              <a:rPr lang="ru-RU" sz="1429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Участие в специализированной выставке </a:t>
            </a:r>
            <a:r>
              <a:rPr lang="ru-RU" sz="1429" b="1" dirty="0">
                <a:solidFill>
                  <a:srgbClr val="234668"/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«Экология. Образование. </a:t>
            </a:r>
            <a:r>
              <a:rPr lang="ru-RU" sz="1429" b="1" dirty="0" smtClean="0">
                <a:solidFill>
                  <a:srgbClr val="234668"/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Бизнес»</a:t>
            </a:r>
            <a:r>
              <a:rPr lang="ru-RU" sz="1429" dirty="0" smtClean="0">
                <a:solidFill>
                  <a:srgbClr val="C00000"/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sz="1429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ноябрь </a:t>
            </a:r>
            <a:r>
              <a:rPr lang="ru-RU" sz="1429" dirty="0" smtClean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202</a:t>
            </a:r>
            <a:r>
              <a:rPr lang="en-US" sz="1429" dirty="0" smtClean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ru-RU" sz="1429" dirty="0" smtClean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г. - </a:t>
            </a:r>
            <a:r>
              <a:rPr lang="ru-RU" sz="1429" b="1" dirty="0">
                <a:solidFill>
                  <a:srgbClr val="C00000"/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7 проектов ученых Тверского ГМУ отмечены кубками и дипломами</a:t>
            </a:r>
          </a:p>
          <a:p>
            <a:pPr defTabSz="653156">
              <a:defRPr/>
            </a:pPr>
            <a:endParaRPr lang="ru-RU" sz="2000" kern="0" dirty="0">
              <a:solidFill>
                <a:sysClr val="windowText" lastClr="000000"/>
              </a:solidFill>
              <a:latin typeface="Lato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35149" y="2734853"/>
            <a:ext cx="6381695" cy="694421"/>
          </a:xfrm>
          <a:prstGeom prst="rect">
            <a:avLst/>
          </a:prstGeom>
        </p:spPr>
        <p:txBody>
          <a:bodyPr wrap="square" lIns="34290" tIns="17145" rIns="34290" bIns="17145">
            <a:spAutoFit/>
          </a:bodyPr>
          <a:lstStyle/>
          <a:p>
            <a:pPr marL="214317" indent="-214317">
              <a:buFont typeface="Wingdings" panose="05000000000000000000" pitchFamily="2" charset="2"/>
              <a:buChar char="Ø"/>
              <a:defRPr/>
            </a:pP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Участие в III Международной олимпиаде студентов медицинских вузов </a:t>
            </a:r>
            <a:r>
              <a:rPr lang="ru-RU" sz="1429" b="1" dirty="0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«</a:t>
            </a:r>
            <a:r>
              <a:rPr lang="ru-RU" sz="1429" b="1" dirty="0" smtClean="0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Самарканд»,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декабрь 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202</a:t>
            </a:r>
            <a:r>
              <a:rPr lang="en-US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г. - Студенты Тверского ГМУ заняли </a:t>
            </a:r>
            <a:r>
              <a:rPr lang="ru-RU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3 призовых места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799380" y="3725699"/>
            <a:ext cx="6871709" cy="694421"/>
          </a:xfrm>
          <a:prstGeom prst="rect">
            <a:avLst/>
          </a:prstGeom>
        </p:spPr>
        <p:txBody>
          <a:bodyPr wrap="square" lIns="34290" tIns="17145" rIns="34290" bIns="17145">
            <a:spAutoFit/>
          </a:bodyPr>
          <a:lstStyle/>
          <a:p>
            <a:pPr marL="214317" indent="-214317">
              <a:buFont typeface="Wingdings" panose="05000000000000000000" pitchFamily="2" charset="2"/>
              <a:buChar char="Ø"/>
              <a:defRPr/>
            </a:pP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Участие в </a:t>
            </a:r>
            <a:r>
              <a:rPr lang="en-US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VIII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Международном конкурсе Анатомического рисунка </a:t>
            </a:r>
            <a:r>
              <a:rPr lang="en-US" sz="1429" b="1" dirty="0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Imago </a:t>
            </a:r>
            <a:r>
              <a:rPr lang="en-US" sz="1429" b="1" dirty="0" err="1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Anatomica</a:t>
            </a:r>
            <a:r>
              <a:rPr lang="en-US" sz="1429" b="1" dirty="0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Vesalius</a:t>
            </a:r>
            <a:r>
              <a:rPr lang="ru-RU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(г. Москва, </a:t>
            </a:r>
            <a:r>
              <a:rPr lang="ru-RU" sz="1429" dirty="0" err="1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Сеченовский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университет), декабрь 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202</a:t>
            </a:r>
            <a:r>
              <a:rPr lang="en-US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г. - </a:t>
            </a:r>
            <a:r>
              <a:rPr lang="ru-RU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3 диплома лауреата </a:t>
            </a:r>
            <a:r>
              <a:rPr lang="en-US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I</a:t>
            </a:r>
            <a:r>
              <a:rPr lang="ru-RU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степени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338586" y="4689708"/>
            <a:ext cx="6985647" cy="1354217"/>
          </a:xfrm>
          <a:prstGeom prst="rect">
            <a:avLst/>
          </a:prstGeom>
        </p:spPr>
        <p:txBody>
          <a:bodyPr wrap="square" lIns="34290" tIns="17145" rIns="34290" bIns="17145">
            <a:spAutoFit/>
          </a:bodyPr>
          <a:lstStyle/>
          <a:p>
            <a:pPr marL="214317" indent="-214317">
              <a:buFont typeface="Wingdings" panose="05000000000000000000" pitchFamily="2" charset="2"/>
              <a:buChar char="Ø"/>
              <a:defRPr/>
            </a:pP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Участие в </a:t>
            </a:r>
            <a:r>
              <a:rPr lang="en-US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I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Международном форуме студентов и молодых ученых </a:t>
            </a:r>
            <a:r>
              <a:rPr lang="ru-RU" sz="1429" b="1" dirty="0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«Морфология и хирургия»</a:t>
            </a:r>
            <a:r>
              <a:rPr lang="ru-RU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(г. Новосибирск), декабрь 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202</a:t>
            </a:r>
            <a:r>
              <a:rPr lang="en-US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г.  </a:t>
            </a:r>
            <a:r>
              <a:rPr lang="ru-RU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Одно 1-е место в секции олимпиады «Топографическая анатомия»; два 2-х места в секции олимпиады «Клеточная биология»</a:t>
            </a:r>
          </a:p>
          <a:p>
            <a:pPr eaLnBrk="1" hangingPunct="1">
              <a:defRPr/>
            </a:pPr>
            <a:endParaRPr lang="ru-RU" sz="1429" dirty="0">
              <a:solidFill>
                <a:schemeClr val="tx1">
                  <a:lumMod val="50000"/>
                </a:schemeClr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defRPr/>
            </a:pPr>
            <a:endParaRPr lang="ru-RU" sz="1429" dirty="0">
              <a:solidFill>
                <a:schemeClr val="tx1">
                  <a:lumMod val="50000"/>
                </a:schemeClr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67423" y="961389"/>
            <a:ext cx="6340550" cy="694421"/>
          </a:xfrm>
          <a:prstGeom prst="rect">
            <a:avLst/>
          </a:prstGeom>
        </p:spPr>
        <p:txBody>
          <a:bodyPr wrap="square" lIns="34290" tIns="17145" rIns="34290" bIns="17145">
            <a:spAutoFit/>
          </a:bodyPr>
          <a:lstStyle/>
          <a:p>
            <a:pPr marL="214317" indent="-214317">
              <a:buFont typeface="Wingdings" panose="05000000000000000000" pitchFamily="2" charset="2"/>
              <a:buChar char="Ø"/>
              <a:defRPr/>
            </a:pP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Участие в XXVI Московском международном салоне изобретений и инновационных технологий </a:t>
            </a:r>
            <a:r>
              <a:rPr lang="ru-RU" sz="1429" b="1" dirty="0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«Архимед»,</a:t>
            </a:r>
            <a:r>
              <a:rPr lang="ru-RU" sz="1429" dirty="0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март 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202</a:t>
            </a:r>
            <a:r>
              <a:rPr lang="en-US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4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г. </a:t>
            </a:r>
            <a:r>
              <a:rPr lang="ru-RU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– 7 ЗОЛОТЫХ и 2 СЕРЕБРЯНЫХ награды</a:t>
            </a:r>
          </a:p>
        </p:txBody>
      </p:sp>
    </p:spTree>
    <p:extLst>
      <p:ext uri="{BB962C8B-B14F-4D97-AF65-F5344CB8AC3E}">
        <p14:creationId xmlns:p14="http://schemas.microsoft.com/office/powerpoint/2010/main" val="124871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10770" y="377567"/>
            <a:ext cx="6426059" cy="532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35"/>
            <a:r>
              <a:rPr lang="ru-RU" sz="2857" b="1" dirty="0">
                <a:solidFill>
                  <a:srgbClr val="7F7F7F">
                    <a:lumMod val="50000"/>
                  </a:srgbClr>
                </a:solidFill>
                <a:latin typeface="Lato"/>
                <a:ea typeface="Open Sans Extrabold" panose="020B0906030804020204" pitchFamily="34" charset="0"/>
                <a:cs typeface="Open Sans Extrabold" panose="020B0906030804020204" pitchFamily="34" charset="0"/>
              </a:rPr>
              <a:t>ПОБЕДЫ В КОНКУРСАХ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defTabSz="914235"/>
            <a:r>
              <a:rPr lang="ru-RU" sz="1800" dirty="0">
                <a:solidFill>
                  <a:srgbClr val="FFFFFF"/>
                </a:solidFill>
                <a:latin typeface="Lato Light"/>
              </a:rPr>
              <a:t>вып</a:t>
            </a:r>
            <a:endParaRPr lang="en-US" sz="1800" dirty="0">
              <a:solidFill>
                <a:srgbClr val="FFFFFF"/>
              </a:solidFill>
              <a:latin typeface="Lato Light"/>
            </a:endParaRPr>
          </a:p>
        </p:txBody>
      </p:sp>
      <p:pic>
        <p:nvPicPr>
          <p:cNvPr id="38" name="Рисунок 3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7" r="25057"/>
          <a:stretch>
            <a:fillRect/>
          </a:stretch>
        </p:blipFill>
        <p:spPr/>
      </p:pic>
      <p:sp>
        <p:nvSpPr>
          <p:cNvPr id="42" name="Прямоугольный треугольник 41"/>
          <p:cNvSpPr/>
          <p:nvPr/>
        </p:nvSpPr>
        <p:spPr>
          <a:xfrm>
            <a:off x="2042" y="1089288"/>
            <a:ext cx="2866213" cy="5756811"/>
          </a:xfrm>
          <a:prstGeom prst="rtTriangle">
            <a:avLst/>
          </a:prstGeom>
          <a:solidFill>
            <a:srgbClr val="2346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35"/>
            <a:endParaRPr lang="ru-RU">
              <a:solidFill>
                <a:srgbClr val="FFFFFF"/>
              </a:solidFill>
              <a:latin typeface="Lato Ligh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0770" y="1086755"/>
            <a:ext cx="6651519" cy="752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7" indent="-214317">
              <a:buFont typeface="Wingdings" panose="05000000000000000000" pitchFamily="2" charset="2"/>
              <a:buChar char="Ø"/>
              <a:defRPr/>
            </a:pPr>
            <a:r>
              <a:rPr lang="ru-RU" sz="1429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Участие в XXIII Всероссийском конкурсе </a:t>
            </a:r>
            <a:r>
              <a:rPr lang="ru-RU" sz="1429" b="1" dirty="0">
                <a:solidFill>
                  <a:srgbClr val="234668"/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«Инженер года», </a:t>
            </a:r>
            <a:r>
              <a:rPr lang="ru-RU" sz="1429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февраль </a:t>
            </a:r>
            <a:r>
              <a:rPr lang="ru-RU" sz="1429" dirty="0" smtClean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202</a:t>
            </a:r>
            <a:r>
              <a:rPr lang="en-US" sz="1429" dirty="0" smtClean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4</a:t>
            </a:r>
            <a:r>
              <a:rPr lang="ru-RU" sz="1429" dirty="0" smtClean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г</a:t>
            </a:r>
            <a:r>
              <a:rPr lang="ru-RU" sz="1429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. - </a:t>
            </a:r>
            <a:r>
              <a:rPr lang="ru-RU" sz="1429" b="1" dirty="0">
                <a:solidFill>
                  <a:srgbClr val="C00000"/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премия в направлении «Биотехнология»</a:t>
            </a:r>
          </a:p>
          <a:p>
            <a:pPr defTabSz="653156">
              <a:defRPr/>
            </a:pPr>
            <a:endParaRPr lang="ru-RU" sz="1429" b="1" kern="0" dirty="0">
              <a:solidFill>
                <a:srgbClr val="C00000"/>
              </a:solidFill>
              <a:latin typeface="Lato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8368" y="1761812"/>
            <a:ext cx="6651519" cy="839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7" indent="-214317">
              <a:buFont typeface="Wingdings" panose="05000000000000000000" pitchFamily="2" charset="2"/>
              <a:buChar char="Ø"/>
              <a:defRPr/>
            </a:pPr>
            <a:r>
              <a:rPr lang="ru-RU" sz="1429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Участие во </a:t>
            </a:r>
            <a:r>
              <a:rPr lang="ru-RU" sz="1429" b="1" dirty="0">
                <a:solidFill>
                  <a:srgbClr val="234668"/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Всероссийской олимпиаде по педиатрии </a:t>
            </a:r>
            <a:r>
              <a:rPr lang="ru-RU" sz="1429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(Омск), март </a:t>
            </a:r>
            <a:r>
              <a:rPr lang="ru-RU" sz="1429" dirty="0" smtClean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202</a:t>
            </a:r>
            <a:r>
              <a:rPr lang="en-US" sz="1429" dirty="0" smtClean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4</a:t>
            </a:r>
            <a:r>
              <a:rPr lang="ru-RU" sz="1429" dirty="0" smtClean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dirty="0">
                <a:solidFill>
                  <a:prstClr val="black">
                    <a:lumMod val="50000"/>
                  </a:prstClr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г. – студенты Тверского ГМУ заняли </a:t>
            </a:r>
            <a:r>
              <a:rPr lang="ru-RU" sz="1429" b="1" dirty="0">
                <a:solidFill>
                  <a:srgbClr val="C00000"/>
                </a:solidFill>
                <a:latin typeface="Lato"/>
                <a:ea typeface="Arial Unicode MS" pitchFamily="34" charset="-128"/>
                <a:cs typeface="Arial Unicode MS" pitchFamily="34" charset="-128"/>
              </a:rPr>
              <a:t>3 место </a:t>
            </a:r>
          </a:p>
          <a:p>
            <a:pPr defTabSz="653156">
              <a:defRPr/>
            </a:pPr>
            <a:endParaRPr lang="ru-RU" sz="2000" kern="0" dirty="0">
              <a:solidFill>
                <a:sysClr val="windowText" lastClr="000000"/>
              </a:solidFill>
              <a:latin typeface="Lato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30068" y="2551911"/>
            <a:ext cx="6690396" cy="474489"/>
          </a:xfrm>
          <a:prstGeom prst="rect">
            <a:avLst/>
          </a:prstGeom>
        </p:spPr>
        <p:txBody>
          <a:bodyPr wrap="square" lIns="34290" tIns="17145" rIns="34290" bIns="17145">
            <a:spAutoFit/>
          </a:bodyPr>
          <a:lstStyle/>
          <a:p>
            <a:pPr marL="214317" indent="-214317">
              <a:buFont typeface="Wingdings" panose="05000000000000000000" pitchFamily="2" charset="2"/>
              <a:buChar char="Ø"/>
              <a:defRPr/>
            </a:pP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Участие в XVII Всероссийском конкурсе достижений талантливой молодежи </a:t>
            </a:r>
            <a:r>
              <a:rPr lang="ru-RU" sz="1429" b="1" dirty="0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«Национальное достояние России»,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март 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202</a:t>
            </a:r>
            <a:r>
              <a:rPr lang="en-US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4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г. – 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b="1" dirty="0" smtClean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3 </a:t>
            </a:r>
            <a:r>
              <a:rPr lang="ru-RU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ДИПЛОМА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696309" y="3491386"/>
            <a:ext cx="6871709" cy="474489"/>
          </a:xfrm>
          <a:prstGeom prst="rect">
            <a:avLst/>
          </a:prstGeom>
        </p:spPr>
        <p:txBody>
          <a:bodyPr wrap="square" lIns="34290" tIns="17145" rIns="34290" bIns="17145">
            <a:spAutoFit/>
          </a:bodyPr>
          <a:lstStyle/>
          <a:p>
            <a:pPr marL="214317" indent="-214317">
              <a:buFont typeface="Wingdings" panose="05000000000000000000" pitchFamily="2" charset="2"/>
              <a:buChar char="Ø"/>
              <a:defRPr/>
            </a:pP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Участие в XIV специализированной выставке </a:t>
            </a:r>
            <a:r>
              <a:rPr lang="ru-RU" sz="1429" b="1" dirty="0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«МОЛОДОЙ ИЗОБРЕТАТЕЛЬ И РАЦИОНАЛИЗАТОР 2023»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, май 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202</a:t>
            </a:r>
            <a:r>
              <a:rPr lang="en-US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4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г. (</a:t>
            </a:r>
            <a:r>
              <a:rPr lang="ru-RU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12 Кубков и ДИПЛОМОВ ЛАУРЕАТА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)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977896" y="4541820"/>
            <a:ext cx="6985647" cy="1134285"/>
          </a:xfrm>
          <a:prstGeom prst="rect">
            <a:avLst/>
          </a:prstGeom>
        </p:spPr>
        <p:txBody>
          <a:bodyPr wrap="square" lIns="34290" tIns="17145" rIns="34290" bIns="17145">
            <a:spAutoFit/>
          </a:bodyPr>
          <a:lstStyle/>
          <a:p>
            <a:pPr marL="214317" indent="-214317">
              <a:buFont typeface="Wingdings" panose="05000000000000000000" pitchFamily="2" charset="2"/>
              <a:buChar char="Ø"/>
              <a:defRPr/>
            </a:pP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Участие в </a:t>
            </a:r>
            <a:r>
              <a:rPr lang="ru-RU" sz="1429" b="1" dirty="0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«XI Химико-олимпийских играх»,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май 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202</a:t>
            </a:r>
            <a:r>
              <a:rPr lang="en-US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4</a:t>
            </a:r>
            <a:r>
              <a:rPr lang="ru-RU" sz="1429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г. – команда студентов тверского ГМУ завоевала </a:t>
            </a:r>
            <a:r>
              <a:rPr lang="ru-RU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медали победителей командного турнира и диплом за 1 место</a:t>
            </a:r>
          </a:p>
          <a:p>
            <a:pPr eaLnBrk="1" hangingPunct="1">
              <a:defRPr/>
            </a:pPr>
            <a:endParaRPr lang="ru-RU" sz="1429" dirty="0">
              <a:solidFill>
                <a:schemeClr val="tx1">
                  <a:lumMod val="50000"/>
                </a:schemeClr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defRPr/>
            </a:pPr>
            <a:endParaRPr lang="ru-RU" sz="1429" dirty="0">
              <a:solidFill>
                <a:schemeClr val="tx1">
                  <a:lumMod val="50000"/>
                </a:schemeClr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800799" y="5440062"/>
            <a:ext cx="6396705" cy="914353"/>
          </a:xfrm>
          <a:prstGeom prst="rect">
            <a:avLst/>
          </a:prstGeom>
        </p:spPr>
        <p:txBody>
          <a:bodyPr wrap="square" lIns="34290" tIns="17145" rIns="34290" bIns="17145">
            <a:spAutoFit/>
          </a:bodyPr>
          <a:lstStyle/>
          <a:p>
            <a:pPr marL="214317" indent="-214317">
              <a:buFont typeface="Wingdings" panose="05000000000000000000" pitchFamily="2" charset="2"/>
              <a:buChar char="Ø"/>
              <a:defRPr/>
            </a:pP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Участие в </a:t>
            </a:r>
            <a:r>
              <a:rPr lang="ru-RU" sz="1429" b="1" dirty="0">
                <a:solidFill>
                  <a:srgbClr val="234668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XV Всероссийском фестивале искусств студентов-медиков и медицинских работников с международным участием 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ru-RU" sz="1429" b="1" dirty="0">
                <a:solidFill>
                  <a:srgbClr val="C0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3 диплома лауреата II степени и специальный приз от Профсоюза работников здравоохранения Российской Федерации</a:t>
            </a:r>
            <a:r>
              <a:rPr lang="ru-RU" sz="1429" dirty="0">
                <a:solidFill>
                  <a:schemeClr val="tx1">
                    <a:lumMod val="5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53524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59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5610" y="628891"/>
            <a:ext cx="91350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19FFBC9-20C4-6346-AD02-BF2CEB07A0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3131" t="17242" b="17242"/>
          <a:stretch/>
        </p:blipFill>
        <p:spPr>
          <a:xfrm>
            <a:off x="0" y="0"/>
            <a:ext cx="8069180" cy="6858000"/>
          </a:xfrm>
          <a:prstGeom prst="rect">
            <a:avLst/>
          </a:prstGeom>
          <a:effectLst>
            <a:outerShdw blurRad="50800" dist="1181100" sx="29000" sy="29000" algn="l" rotWithShape="0">
              <a:prstClr val="black">
                <a:alpha val="11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819135" y="301423"/>
            <a:ext cx="10877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творческого развития  и  студенческих инициатив</a:t>
            </a:r>
          </a:p>
        </p:txBody>
      </p:sp>
      <p:pic>
        <p:nvPicPr>
          <p:cNvPr id="1026" name="Picture 2" descr="https://sun9-61.userapi.com/impg/l0xv1SKHoYYC89QUmeAfa2fjYc93HnLu-uIfUg/WbEp7vMGGH4.jpg?size=1280x853&amp;quality=95&amp;sign=ada819d1969dac2cf21bd85b696c53fd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920" y="2038438"/>
            <a:ext cx="3460249" cy="23059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4913397" y="4344371"/>
            <a:ext cx="2499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 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Барменкова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Мария Дмитриевна</a:t>
            </a:r>
          </a:p>
        </p:txBody>
      </p:sp>
      <p:pic>
        <p:nvPicPr>
          <p:cNvPr id="12" name="Picture 12" descr="https://sun9-10.userapi.com/impg/_dHhscfOqymyOmB32ZJen9o2U_4cq4tLd3dj0w/UwHN4SSzqoI.jpg?size=2560x1707&amp;quality=95&amp;sign=41f542d825ff6626c451c988555526ca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94" y="1187619"/>
            <a:ext cx="2829982" cy="1887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2820" y="3158670"/>
            <a:ext cx="4480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Вокальная студия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Григорович Ирина  Алексеевна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5329" y="1212125"/>
            <a:ext cx="2926113" cy="19619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7698120" y="3221225"/>
            <a:ext cx="4995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Театральная студия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Ельмина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Юлия Владимировна</a:t>
            </a:r>
          </a:p>
        </p:txBody>
      </p:sp>
      <p:pic>
        <p:nvPicPr>
          <p:cNvPr id="1030" name="Picture 6" descr="https://sun9-71.userapi.com/impg/FnPaPUn39WBowhhYSvjGJb4xoUbWQQsQsp_u0g/ClAHDqjHZM4.jpg?size=2400x2017&amp;quality=95&amp;sign=34cd9d5c540906b427e2561f9f178993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48" y="3946738"/>
            <a:ext cx="2999874" cy="20189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68968" y="6119470"/>
            <a:ext cx="4480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 танца «Мед»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Борисовская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Елена</a:t>
            </a:r>
          </a:p>
        </p:txBody>
      </p:sp>
      <p:pic>
        <p:nvPicPr>
          <p:cNvPr id="1032" name="Picture 8" descr="https://sun9-53.userapi.com/impg/qt9kt5JomvIURsoi8_DhyI4jL3XDP7z5vrUgsw/lAMFEsAZ000.jpg?size=2560x1707&amp;quality=95&amp;sign=b15b698554dc9440d48e9b40f4249479&amp;type=albu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343" y="3968991"/>
            <a:ext cx="2862082" cy="19084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8046453" y="6077188"/>
            <a:ext cx="4480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Танцевальная студия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CUL`T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Воронина Елизавета</a:t>
            </a:r>
          </a:p>
        </p:txBody>
      </p:sp>
    </p:spTree>
    <p:extLst>
      <p:ext uri="{BB962C8B-B14F-4D97-AF65-F5344CB8AC3E}">
        <p14:creationId xmlns:p14="http://schemas.microsoft.com/office/powerpoint/2010/main" val="5299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апля 1"/>
          <p:cNvSpPr/>
          <p:nvPr/>
        </p:nvSpPr>
        <p:spPr>
          <a:xfrm>
            <a:off x="2924173" y="1"/>
            <a:ext cx="9272590" cy="3298157"/>
          </a:xfrm>
          <a:prstGeom prst="teardrop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с двумя скругленными противолежащими углами 16">
            <a:extLst>
              <a:ext uri="{FF2B5EF4-FFF2-40B4-BE49-F238E27FC236}">
                <a16:creationId xmlns:a16="http://schemas.microsoft.com/office/drawing/2014/main" id="{115882D2-0548-F547-85DC-B340C15E5A97}"/>
              </a:ext>
            </a:extLst>
          </p:cNvPr>
          <p:cNvSpPr/>
          <p:nvPr/>
        </p:nvSpPr>
        <p:spPr>
          <a:xfrm>
            <a:off x="305314" y="1808473"/>
            <a:ext cx="2255148" cy="2842062"/>
          </a:xfrm>
          <a:prstGeom prst="round2Diag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Значимые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достижения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A11EEA9-B02F-C947-A1AC-5F0F137B2529}"/>
              </a:ext>
            </a:extLst>
          </p:cNvPr>
          <p:cNvSpPr/>
          <p:nvPr/>
        </p:nvSpPr>
        <p:spPr>
          <a:xfrm>
            <a:off x="2754331" y="0"/>
            <a:ext cx="83976" cy="6858000"/>
          </a:xfrm>
          <a:prstGeom prst="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421747" y="246280"/>
            <a:ext cx="742482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Лауреаты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Всероссийского фестиваля искусств студентов-медиков и медицинских работников с международным участием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(г. Нижний Новгород):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номинации «Эстрадный вокал» - Хор Тверского ГМУ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номинации «Оригинальный жанр» -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Меружан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Гогорян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курс педиатрического факультета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номинации «Поэзия» –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Милосердова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Екатерина, 5 курс педиатрического факультета</a:t>
            </a:r>
          </a:p>
        </p:txBody>
      </p:sp>
      <p:pic>
        <p:nvPicPr>
          <p:cNvPr id="1028" name="Picture 4" descr="https://tvgmu.ru/upload/medialibrary/093/z6EGxpO_uZ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6617">
            <a:off x="3291008" y="3218623"/>
            <a:ext cx="3230232" cy="21513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27" name="Прямоугольный треугольник 26"/>
          <p:cNvSpPr/>
          <p:nvPr/>
        </p:nvSpPr>
        <p:spPr>
          <a:xfrm rot="10800000">
            <a:off x="5940" y="0"/>
            <a:ext cx="2724365" cy="1665028"/>
          </a:xfrm>
          <a:prstGeom prst="rtTriangle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ый треугольник 32"/>
          <p:cNvSpPr/>
          <p:nvPr/>
        </p:nvSpPr>
        <p:spPr>
          <a:xfrm>
            <a:off x="5939" y="5156322"/>
            <a:ext cx="2782966" cy="1681206"/>
          </a:xfrm>
          <a:prstGeom prst="rtTriangle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tvgmu.ru/upload/medialibrary/447/mxTW-KHVXr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6005">
            <a:off x="8665772" y="3170058"/>
            <a:ext cx="3303635" cy="20886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3076" name="Picture 4" descr="https://tvgmu.ru/upload/medialibrary/48c/lRcqsJyA88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493" y="4335760"/>
            <a:ext cx="3627064" cy="24156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6869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166308" y="-35091"/>
            <a:ext cx="6033564" cy="6858000"/>
          </a:xfrm>
          <a:prstGeom prst="rect">
            <a:avLst/>
          </a:prstGeom>
          <a:solidFill>
            <a:srgbClr val="12366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 dirty="0">
              <a:solidFill>
                <a:srgbClr val="FFFFFF"/>
              </a:solidFill>
              <a:latin typeface="Roboto Regular" charset="0"/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5" b="7845"/>
          <a:stretch>
            <a:fillRect/>
          </a:stretch>
        </p:blipFill>
        <p:spPr>
          <a:xfrm>
            <a:off x="10464" y="-35091"/>
            <a:ext cx="12201525" cy="6858000"/>
          </a:xfrm>
          <a:solidFill>
            <a:schemeClr val="tx2">
              <a:lumMod val="40000"/>
              <a:lumOff val="60000"/>
            </a:schemeClr>
          </a:solidFill>
        </p:spPr>
      </p:pic>
      <p:sp>
        <p:nvSpPr>
          <p:cNvPr id="25" name="Rectangle 5"/>
          <p:cNvSpPr/>
          <p:nvPr/>
        </p:nvSpPr>
        <p:spPr>
          <a:xfrm>
            <a:off x="6172770" y="0"/>
            <a:ext cx="6033564" cy="6858000"/>
          </a:xfrm>
          <a:prstGeom prst="rect">
            <a:avLst/>
          </a:prstGeom>
          <a:solidFill>
            <a:srgbClr val="12366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 dirty="0">
              <a:solidFill>
                <a:srgbClr val="FFFFFF"/>
              </a:solidFill>
              <a:latin typeface="Roboto Regular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63795" y="1138"/>
            <a:ext cx="34676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ru-RU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5241</a:t>
            </a:r>
            <a:endParaRPr lang="en-US" sz="1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44807" y="1539480"/>
            <a:ext cx="370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2000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ВСЕГО ОБУЧАЮЩИХСЯ</a:t>
            </a:r>
            <a:endParaRPr lang="en-US" sz="2000" b="1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45843" y="3393909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1600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ИЗ НИХ</a:t>
            </a:r>
            <a:endParaRPr lang="en-US" sz="1600" b="1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12930" y="2697319"/>
            <a:ext cx="206979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ru-RU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4565</a:t>
            </a:r>
            <a:endParaRPr 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59179" y="4928362"/>
            <a:ext cx="17235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588</a:t>
            </a:r>
            <a:endParaRPr 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914817" y="4839788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88</a:t>
            </a:r>
            <a:endParaRPr 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836302" y="3003243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СТУДЕНТЫ РФ</a:t>
            </a:r>
            <a:endParaRPr lang="ru-RU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28931" y="3594035"/>
            <a:ext cx="2116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2000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СПЕЦИАЛИТЕТБАКАЛАВРИАТ</a:t>
            </a:r>
          </a:p>
          <a:p>
            <a:pPr defTabSz="914217"/>
            <a:r>
              <a:rPr lang="ru-RU" sz="2000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СПО</a:t>
            </a:r>
            <a:endParaRPr lang="en-US" sz="2000" b="1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3655" y="2330418"/>
            <a:ext cx="17235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3070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514" y="3994145"/>
            <a:ext cx="2183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ru-RU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ИНОСТРАННЫЕ СТУДЕНТЫ</a:t>
            </a:r>
            <a:endParaRPr lang="ru-RU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20300" y="3295794"/>
            <a:ext cx="17235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1</a:t>
            </a:r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495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60370" y="5860959"/>
            <a:ext cx="2032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2000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ОРДИНАТУРА</a:t>
            </a:r>
            <a:endParaRPr lang="en-US" sz="2000" b="1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679525" y="5824762"/>
            <a:ext cx="2260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2000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АСПИРАНТУРА</a:t>
            </a:r>
            <a:endParaRPr lang="en-US" sz="2000" b="1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80691" y="2516495"/>
            <a:ext cx="2116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2000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СТУДЕНТЫ</a:t>
            </a:r>
            <a:endParaRPr lang="en-US" sz="2000" b="1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0769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/>
          <p:nvPr/>
        </p:nvSpPr>
        <p:spPr>
          <a:xfrm>
            <a:off x="5880366" y="-28583"/>
            <a:ext cx="6321596" cy="6858000"/>
          </a:xfrm>
          <a:prstGeom prst="rect">
            <a:avLst/>
          </a:prstGeom>
          <a:solidFill>
            <a:srgbClr val="123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defTabSz="914217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rgbClr val="FFFFFF"/>
                </a:solidFill>
                <a:latin typeface="Roboto Regular" charset="0"/>
              </a:rPr>
              <a:t>спортивный зал </a:t>
            </a:r>
          </a:p>
          <a:p>
            <a:pPr marL="457200" indent="-457200" algn="ctr" defTabSz="914217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rgbClr val="FFFFFF"/>
                </a:solidFill>
                <a:latin typeface="Roboto Regular" charset="0"/>
              </a:rPr>
              <a:t>лыжная </a:t>
            </a:r>
            <a:r>
              <a:rPr lang="ru-RU" sz="3200" dirty="0" smtClean="0">
                <a:solidFill>
                  <a:srgbClr val="FFFFFF"/>
                </a:solidFill>
                <a:latin typeface="Roboto Regular" charset="0"/>
              </a:rPr>
              <a:t>база</a:t>
            </a:r>
            <a:endParaRPr lang="ru-RU" sz="3200" dirty="0">
              <a:solidFill>
                <a:srgbClr val="FFFFFF"/>
              </a:solidFill>
              <a:latin typeface="Roboto Regular" charset="0"/>
            </a:endParaRPr>
          </a:p>
          <a:p>
            <a:pPr marL="457200" indent="-457200" algn="ctr" defTabSz="914217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rgbClr val="FFFFFF"/>
                </a:solidFill>
                <a:latin typeface="Roboto Regular" charset="0"/>
              </a:rPr>
              <a:t> спортивные залы в общежитиях </a:t>
            </a:r>
          </a:p>
          <a:p>
            <a:pPr marL="457200" indent="-457200" algn="ctr" defTabSz="914217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rgbClr val="FFFFFF"/>
                </a:solidFill>
                <a:latin typeface="Roboto Regular" charset="0"/>
              </a:rPr>
              <a:t>бассейн </a:t>
            </a:r>
            <a:r>
              <a:rPr lang="ru-RU" sz="3200" dirty="0">
                <a:solidFill>
                  <a:srgbClr val="FFFFFF"/>
                </a:solidFill>
                <a:latin typeface="Roboto Regular" charset="0"/>
              </a:rPr>
              <a:t>– аренда дорожек </a:t>
            </a:r>
            <a:endParaRPr lang="ru-RU" sz="3200" dirty="0" smtClean="0">
              <a:solidFill>
                <a:srgbClr val="FFFFFF"/>
              </a:solidFill>
              <a:latin typeface="Roboto Regular" charset="0"/>
            </a:endParaRPr>
          </a:p>
          <a:p>
            <a:pPr marL="457200" indent="-457200" algn="ctr" defTabSz="914217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rgbClr val="FFFFFF"/>
                </a:solidFill>
                <a:latin typeface="Roboto Regular" charset="0"/>
              </a:rPr>
              <a:t>спортивно-оздоровительный </a:t>
            </a:r>
            <a:r>
              <a:rPr lang="ru-RU" sz="3200" dirty="0">
                <a:solidFill>
                  <a:srgbClr val="FFFFFF"/>
                </a:solidFill>
                <a:latin typeface="Roboto Regular" charset="0"/>
              </a:rPr>
              <a:t>лагерь</a:t>
            </a:r>
            <a:endParaRPr lang="en-US" sz="3200" dirty="0">
              <a:solidFill>
                <a:srgbClr val="FFFFFF"/>
              </a:solidFill>
              <a:latin typeface="Roboto Regular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05" y="61384"/>
            <a:ext cx="4513125" cy="30075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02" y="3399530"/>
            <a:ext cx="4548944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5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усеченными противолежащими углами 3"/>
          <p:cNvSpPr/>
          <p:nvPr/>
        </p:nvSpPr>
        <p:spPr>
          <a:xfrm rot="16200000">
            <a:off x="2680117" y="-2658647"/>
            <a:ext cx="6841293" cy="12192001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39270" y="72532"/>
            <a:ext cx="7394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СПОРТИВНЫЕ СЕКЦИИ</a:t>
            </a: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368837" y="1060704"/>
            <a:ext cx="2340864" cy="1408176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368837" y="1060704"/>
            <a:ext cx="2340864" cy="369332"/>
          </a:xfrm>
          <a:prstGeom prst="round2DiagRect">
            <a:avLst/>
          </a:prstGeom>
          <a:solidFill>
            <a:srgbClr val="B3C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537650" y="1053346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Полиатлон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29212" y="1395460"/>
            <a:ext cx="24944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Султанова Татьяна Александровна</a:t>
            </a:r>
          </a:p>
        </p:txBody>
      </p:sp>
      <p:sp>
        <p:nvSpPr>
          <p:cNvPr id="34" name="Прямоугольник с двумя скругленными противолежащими углами 33"/>
          <p:cNvSpPr/>
          <p:nvPr/>
        </p:nvSpPr>
        <p:spPr>
          <a:xfrm>
            <a:off x="5575569" y="1053346"/>
            <a:ext cx="2340864" cy="1408176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5489288" y="102612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Полиатлон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75569" y="1407345"/>
            <a:ext cx="24944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Султанова Татьяна Александровна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с двумя скругленными противолежащими углами 37"/>
          <p:cNvSpPr/>
          <p:nvPr/>
        </p:nvSpPr>
        <p:spPr>
          <a:xfrm>
            <a:off x="5588110" y="1053346"/>
            <a:ext cx="2340864" cy="369332"/>
          </a:xfrm>
          <a:prstGeom prst="round2DiagRect">
            <a:avLst/>
          </a:prstGeom>
          <a:solidFill>
            <a:srgbClr val="B3C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5794088" y="1041461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Плавание</a:t>
            </a:r>
          </a:p>
        </p:txBody>
      </p:sp>
      <p:sp>
        <p:nvSpPr>
          <p:cNvPr id="44" name="Прямоугольник с двумя скругленными противолежащими углами 43"/>
          <p:cNvSpPr/>
          <p:nvPr/>
        </p:nvSpPr>
        <p:spPr>
          <a:xfrm>
            <a:off x="8909493" y="1010626"/>
            <a:ext cx="2340864" cy="1408176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с двумя скругленными противолежащими углами 45"/>
          <p:cNvSpPr/>
          <p:nvPr/>
        </p:nvSpPr>
        <p:spPr>
          <a:xfrm>
            <a:off x="8909493" y="1010496"/>
            <a:ext cx="2340864" cy="369332"/>
          </a:xfrm>
          <a:prstGeom prst="round2DiagRect">
            <a:avLst/>
          </a:prstGeom>
          <a:solidFill>
            <a:srgbClr val="B3C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8963652" y="1010496"/>
            <a:ext cx="2337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Настольный теннис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865298" y="1354287"/>
            <a:ext cx="24944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Макаров Владимир Михайлович</a:t>
            </a:r>
          </a:p>
        </p:txBody>
      </p:sp>
      <p:sp>
        <p:nvSpPr>
          <p:cNvPr id="49" name="Прямоугольник с двумя скругленными противолежащими углами 48"/>
          <p:cNvSpPr/>
          <p:nvPr/>
        </p:nvSpPr>
        <p:spPr>
          <a:xfrm>
            <a:off x="2820205" y="3095041"/>
            <a:ext cx="2340864" cy="3107773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Прямоугольник с двумя скругленными противолежащими углами 52"/>
          <p:cNvSpPr/>
          <p:nvPr/>
        </p:nvSpPr>
        <p:spPr>
          <a:xfrm>
            <a:off x="2820205" y="3095039"/>
            <a:ext cx="2340864" cy="369332"/>
          </a:xfrm>
          <a:prstGeom prst="round2DiagRect">
            <a:avLst/>
          </a:prstGeom>
          <a:solidFill>
            <a:srgbClr val="B3C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>
            <a:off x="2823429" y="3095039"/>
            <a:ext cx="2337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Волейбол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711196" y="3528178"/>
            <a:ext cx="24944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ЮНОШИ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Данилов Алексей </a:t>
            </a:r>
          </a:p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Витальевич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12502" y="4832485"/>
            <a:ext cx="24944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ДЕВУШКИ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Шматко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</a:t>
            </a:r>
          </a:p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Федоровна</a:t>
            </a:r>
          </a:p>
        </p:txBody>
      </p:sp>
      <p:sp>
        <p:nvSpPr>
          <p:cNvPr id="59" name="Прямоугольник с двумя скругленными противолежащими углами 58"/>
          <p:cNvSpPr/>
          <p:nvPr/>
        </p:nvSpPr>
        <p:spPr>
          <a:xfrm>
            <a:off x="6681056" y="3105875"/>
            <a:ext cx="2340864" cy="3107773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с двумя скругленными противолежащими углами 44"/>
          <p:cNvSpPr/>
          <p:nvPr/>
        </p:nvSpPr>
        <p:spPr>
          <a:xfrm>
            <a:off x="6681056" y="3110819"/>
            <a:ext cx="2340864" cy="369332"/>
          </a:xfrm>
          <a:prstGeom prst="round2DiagRect">
            <a:avLst/>
          </a:prstGeom>
          <a:solidFill>
            <a:srgbClr val="B3C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6702409" y="3104579"/>
            <a:ext cx="2337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Баскетбол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604269" y="3475631"/>
            <a:ext cx="24944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ЮНОШИ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Коршунова Любовь Анатольевна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587606" y="4832484"/>
            <a:ext cx="24944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ДЕВУШКИ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Коршунова Любовь Анатольевна</a:t>
            </a:r>
          </a:p>
        </p:txBody>
      </p:sp>
    </p:spTree>
    <p:extLst>
      <p:ext uri="{BB962C8B-B14F-4D97-AF65-F5344CB8AC3E}">
        <p14:creationId xmlns:p14="http://schemas.microsoft.com/office/powerpoint/2010/main" val="122813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с двумя скругленными противолежащими углами 37"/>
          <p:cNvSpPr/>
          <p:nvPr/>
        </p:nvSpPr>
        <p:spPr>
          <a:xfrm>
            <a:off x="2981851" y="370242"/>
            <a:ext cx="3483607" cy="1922520"/>
          </a:xfrm>
          <a:prstGeom prst="round2DiagRect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8435257" y="4643276"/>
            <a:ext cx="3483607" cy="1922520"/>
          </a:xfrm>
          <a:prstGeom prst="round2DiagRect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с двумя скругленными противолежащими углами 16">
            <a:extLst>
              <a:ext uri="{FF2B5EF4-FFF2-40B4-BE49-F238E27FC236}">
                <a16:creationId xmlns:a16="http://schemas.microsoft.com/office/drawing/2014/main" id="{115882D2-0548-F547-85DC-B340C15E5A97}"/>
              </a:ext>
            </a:extLst>
          </p:cNvPr>
          <p:cNvSpPr/>
          <p:nvPr/>
        </p:nvSpPr>
        <p:spPr>
          <a:xfrm>
            <a:off x="305314" y="1808473"/>
            <a:ext cx="2255148" cy="2842062"/>
          </a:xfrm>
          <a:prstGeom prst="round2Diag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Значимые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достижения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A11EEA9-B02F-C947-A1AC-5F0F137B2529}"/>
              </a:ext>
            </a:extLst>
          </p:cNvPr>
          <p:cNvSpPr/>
          <p:nvPr/>
        </p:nvSpPr>
        <p:spPr>
          <a:xfrm>
            <a:off x="2746917" y="0"/>
            <a:ext cx="83976" cy="6858000"/>
          </a:xfrm>
          <a:prstGeom prst="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017348" y="499525"/>
            <a:ext cx="34010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место 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Спартакиаде студентов медицинских и фармацевтических вузов России по волейболу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36348" y="4862976"/>
            <a:ext cx="30814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место 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универсиаде студентов учреждений высшего образования Тверской области</a:t>
            </a:r>
          </a:p>
        </p:txBody>
      </p:sp>
      <p:pic>
        <p:nvPicPr>
          <p:cNvPr id="1030" name="Picture 6" descr="https://tvgmu.ru/upload/medialibrary/508/672a2cca-18d7-4f3f-a3ae-d37af4e9e64c%20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507" y="2852239"/>
            <a:ext cx="2912355" cy="2912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ый треугольник 26"/>
          <p:cNvSpPr/>
          <p:nvPr/>
        </p:nvSpPr>
        <p:spPr>
          <a:xfrm rot="10800000">
            <a:off x="5940" y="0"/>
            <a:ext cx="2724365" cy="1665028"/>
          </a:xfrm>
          <a:prstGeom prst="rtTriangle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ый треугольник 32"/>
          <p:cNvSpPr/>
          <p:nvPr/>
        </p:nvSpPr>
        <p:spPr>
          <a:xfrm>
            <a:off x="5939" y="5176794"/>
            <a:ext cx="2782966" cy="1681206"/>
          </a:xfrm>
          <a:prstGeom prst="rtTriangle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https://tvgmu.ru/upload/medialibrary/80d/22f5f60c-bcaf-4bd3-925b-11658139571c%20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000" y="3633189"/>
            <a:ext cx="2053116" cy="3087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https://tvgmu.ru/upload/medialibrary/445/WhatsApp%20Image%202023-05-10%20at%2015.07.26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415" y="415351"/>
            <a:ext cx="2111557" cy="2893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https://tvgmu.ru/upload/medialibrary/c72/WhatsApp%20Image%202023-05-10%20at%2015.04.24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920" y="1665029"/>
            <a:ext cx="3217750" cy="2053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58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A11EEA9-B02F-C947-A1AC-5F0F137B2529}"/>
              </a:ext>
            </a:extLst>
          </p:cNvPr>
          <p:cNvSpPr/>
          <p:nvPr/>
        </p:nvSpPr>
        <p:spPr>
          <a:xfrm>
            <a:off x="2906745" y="0"/>
            <a:ext cx="83976" cy="6817658"/>
          </a:xfrm>
          <a:prstGeom prst="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115882D2-0548-F547-85DC-B340C15E5A97}"/>
              </a:ext>
            </a:extLst>
          </p:cNvPr>
          <p:cNvSpPr/>
          <p:nvPr/>
        </p:nvSpPr>
        <p:spPr>
          <a:xfrm>
            <a:off x="3255530" y="722252"/>
            <a:ext cx="5127223" cy="935631"/>
          </a:xfrm>
          <a:prstGeom prst="round2Diag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10-14 июля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Выездная школа актива и школа кураторов</a:t>
            </a:r>
          </a:p>
        </p:txBody>
      </p:sp>
      <p:sp>
        <p:nvSpPr>
          <p:cNvPr id="6" name="Прямоугольник с двумя скругленными противолежащими углами 5">
            <a:extLst>
              <a:ext uri="{FF2B5EF4-FFF2-40B4-BE49-F238E27FC236}">
                <a16:creationId xmlns:a16="http://schemas.microsoft.com/office/drawing/2014/main" id="{115882D2-0548-F547-85DC-B340C15E5A97}"/>
              </a:ext>
            </a:extLst>
          </p:cNvPr>
          <p:cNvSpPr/>
          <p:nvPr/>
        </p:nvSpPr>
        <p:spPr>
          <a:xfrm>
            <a:off x="6471972" y="3055309"/>
            <a:ext cx="5127223" cy="935631"/>
          </a:xfrm>
          <a:prstGeom prst="round2Diag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17-21 июля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Выездная школа волонтера-медика</a:t>
            </a:r>
          </a:p>
        </p:txBody>
      </p:sp>
      <p:sp>
        <p:nvSpPr>
          <p:cNvPr id="7" name="Прямоугольник с двумя скругленными противолежащими углами 6">
            <a:extLst>
              <a:ext uri="{FF2B5EF4-FFF2-40B4-BE49-F238E27FC236}">
                <a16:creationId xmlns:a16="http://schemas.microsoft.com/office/drawing/2014/main" id="{115882D2-0548-F547-85DC-B340C15E5A97}"/>
              </a:ext>
            </a:extLst>
          </p:cNvPr>
          <p:cNvSpPr/>
          <p:nvPr/>
        </p:nvSpPr>
        <p:spPr>
          <a:xfrm>
            <a:off x="3512203" y="5064821"/>
            <a:ext cx="5127223" cy="935631"/>
          </a:xfrm>
          <a:prstGeom prst="round2Diag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01-04 августа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Летний оздоровительный отдых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(г. Санкт-Петербург)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025" y="168741"/>
            <a:ext cx="3887070" cy="25751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771" y="2008393"/>
            <a:ext cx="4205415" cy="28008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667" y="4141352"/>
            <a:ext cx="4233527" cy="258810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TextBox 10"/>
          <p:cNvSpPr txBox="1"/>
          <p:nvPr/>
        </p:nvSpPr>
        <p:spPr>
          <a:xfrm rot="19212482">
            <a:off x="-1301865" y="2296505"/>
            <a:ext cx="53700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1E33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Летний</a:t>
            </a:r>
          </a:p>
          <a:p>
            <a:pPr algn="ctr"/>
            <a:r>
              <a:rPr lang="ru-RU" sz="3200" b="1" dirty="0">
                <a:solidFill>
                  <a:srgbClr val="1E33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оздоровительный </a:t>
            </a:r>
          </a:p>
          <a:p>
            <a:pPr algn="ctr"/>
            <a:r>
              <a:rPr lang="ru-RU" sz="3200" b="1" dirty="0">
                <a:solidFill>
                  <a:srgbClr val="1E33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отдых</a:t>
            </a:r>
          </a:p>
        </p:txBody>
      </p:sp>
      <p:sp>
        <p:nvSpPr>
          <p:cNvPr id="13" name="Прямоугольный треугольник 12"/>
          <p:cNvSpPr/>
          <p:nvPr/>
        </p:nvSpPr>
        <p:spPr>
          <a:xfrm rot="5400000">
            <a:off x="-71847" y="76609"/>
            <a:ext cx="2008395" cy="1855180"/>
          </a:xfrm>
          <a:prstGeom prst="rtTriangle">
            <a:avLst/>
          </a:prstGeom>
          <a:solidFill>
            <a:srgbClr val="2F3F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>
            <a:off x="4761" y="5002820"/>
            <a:ext cx="2008395" cy="1855180"/>
          </a:xfrm>
          <a:prstGeom prst="rtTriangle">
            <a:avLst/>
          </a:prstGeom>
          <a:solidFill>
            <a:srgbClr val="2F3F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28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3681187" y="3614794"/>
            <a:ext cx="5495782" cy="2565258"/>
          </a:xfrm>
          <a:prstGeom prst="round2DiagRect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место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Межрегиональном конкурсе ЦФО «Сила единства» (г. Кострома) - команда Тверского ГМУ, обучающиеся 5 курса лечебного факультета</a:t>
            </a:r>
          </a:p>
          <a:p>
            <a:pPr algn="ctr"/>
            <a:endParaRPr lang="ru-RU" dirty="0"/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948201" y="143442"/>
            <a:ext cx="5519652" cy="2773494"/>
          </a:xfrm>
          <a:prstGeom prst="round2DiagRect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с двумя скругленными противолежащими углами 16">
            <a:extLst>
              <a:ext uri="{FF2B5EF4-FFF2-40B4-BE49-F238E27FC236}">
                <a16:creationId xmlns:a16="http://schemas.microsoft.com/office/drawing/2014/main" id="{115882D2-0548-F547-85DC-B340C15E5A97}"/>
              </a:ext>
            </a:extLst>
          </p:cNvPr>
          <p:cNvSpPr/>
          <p:nvPr/>
        </p:nvSpPr>
        <p:spPr>
          <a:xfrm>
            <a:off x="305314" y="1808473"/>
            <a:ext cx="2255148" cy="2842062"/>
          </a:xfrm>
          <a:prstGeom prst="round2Diag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Значимые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достижения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A11EEA9-B02F-C947-A1AC-5F0F137B2529}"/>
              </a:ext>
            </a:extLst>
          </p:cNvPr>
          <p:cNvSpPr/>
          <p:nvPr/>
        </p:nvSpPr>
        <p:spPr>
          <a:xfrm>
            <a:off x="2754331" y="0"/>
            <a:ext cx="83976" cy="6858000"/>
          </a:xfrm>
          <a:prstGeom prst="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226602" y="349906"/>
            <a:ext cx="505578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место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Открытом конкурсе студенческих работ в сфере пропаганды здорового образа жизни «Будь здоров» в номинации «Эффективные практики вовлечения обучающихся и сотрудников в здоровый образ жизни», обучающиеся 5 курса лечебного факультета</a:t>
            </a:r>
          </a:p>
        </p:txBody>
      </p:sp>
      <p:pic>
        <p:nvPicPr>
          <p:cNvPr id="1026" name="Picture 2" descr="https://tvgmu.ru/upload/medialibrary/1eb/eFlX2KA3rDwByjvHCdUaIVwQdw36bTh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747" y="415404"/>
            <a:ext cx="3410648" cy="2035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ый треугольник 26"/>
          <p:cNvSpPr/>
          <p:nvPr/>
        </p:nvSpPr>
        <p:spPr>
          <a:xfrm rot="10800000">
            <a:off x="5940" y="0"/>
            <a:ext cx="2724365" cy="1665028"/>
          </a:xfrm>
          <a:prstGeom prst="rtTriangle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ый треугольник 32"/>
          <p:cNvSpPr/>
          <p:nvPr/>
        </p:nvSpPr>
        <p:spPr>
          <a:xfrm>
            <a:off x="5939" y="5156322"/>
            <a:ext cx="2782966" cy="1681206"/>
          </a:xfrm>
          <a:prstGeom prst="rtTriangle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8123" y="2916937"/>
            <a:ext cx="2372983" cy="3343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303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3430248" y="832515"/>
            <a:ext cx="4806532" cy="2109683"/>
          </a:xfrm>
          <a:prstGeom prst="round2DiagRect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и звание «Здоровый Университет»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Открытом конкурсе среди образовательных организаций высшего образования «Здоровый Университет» в номинации  «Эффективная система вовлечения обучающихся и сотрудников в ЗОЖ»</a:t>
            </a:r>
            <a:endParaRPr lang="ru-RU" dirty="0"/>
          </a:p>
        </p:txBody>
      </p:sp>
      <p:sp>
        <p:nvSpPr>
          <p:cNvPr id="17" name="Прямоугольник с двумя скругленными противолежащими углами 16">
            <a:extLst>
              <a:ext uri="{FF2B5EF4-FFF2-40B4-BE49-F238E27FC236}">
                <a16:creationId xmlns:a16="http://schemas.microsoft.com/office/drawing/2014/main" id="{115882D2-0548-F547-85DC-B340C15E5A97}"/>
              </a:ext>
            </a:extLst>
          </p:cNvPr>
          <p:cNvSpPr/>
          <p:nvPr/>
        </p:nvSpPr>
        <p:spPr>
          <a:xfrm>
            <a:off x="305314" y="1808473"/>
            <a:ext cx="2255148" cy="2842062"/>
          </a:xfrm>
          <a:prstGeom prst="round2Diag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Значимые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достижения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A11EEA9-B02F-C947-A1AC-5F0F137B2529}"/>
              </a:ext>
            </a:extLst>
          </p:cNvPr>
          <p:cNvSpPr/>
          <p:nvPr/>
        </p:nvSpPr>
        <p:spPr>
          <a:xfrm>
            <a:off x="2754331" y="0"/>
            <a:ext cx="83976" cy="6858000"/>
          </a:xfrm>
          <a:prstGeom prst="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/>
          <p:cNvSpPr/>
          <p:nvPr/>
        </p:nvSpPr>
        <p:spPr>
          <a:xfrm rot="10800000">
            <a:off x="5940" y="0"/>
            <a:ext cx="2724365" cy="1665028"/>
          </a:xfrm>
          <a:prstGeom prst="rtTriangle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ый треугольник 32"/>
          <p:cNvSpPr/>
          <p:nvPr/>
        </p:nvSpPr>
        <p:spPr>
          <a:xfrm>
            <a:off x="5939" y="5156322"/>
            <a:ext cx="2782966" cy="1681206"/>
          </a:xfrm>
          <a:prstGeom prst="rtTriangle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215144" y="3699563"/>
            <a:ext cx="4806532" cy="2160669"/>
          </a:xfrm>
          <a:prstGeom prst="round2DiagRect">
            <a:avLst/>
          </a:prstGeom>
          <a:solidFill>
            <a:srgbClr val="2331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место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конкурсе социально значимых инициатив и проектов молодежных добровольческих (волонтерских) объединений ЦФО в номинации «МЫ – добрая команда» направление «Образование и просвещение» - педагогический отряд «Гагарин», куратор проекта Гусева Полина Александровна</a:t>
            </a:r>
          </a:p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9929" y="4374595"/>
            <a:ext cx="1520007" cy="2313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578" y="3664551"/>
            <a:ext cx="1486545" cy="2230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https://tvgmu.ru/upload/medialibrary/453/WhatsApp%20Image%202023-12-20%20at%2017.09.05%20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722" y="330236"/>
            <a:ext cx="3056890" cy="3098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41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A11EEA9-B02F-C947-A1AC-5F0F137B2529}"/>
              </a:ext>
            </a:extLst>
          </p:cNvPr>
          <p:cNvSpPr/>
          <p:nvPr/>
        </p:nvSpPr>
        <p:spPr>
          <a:xfrm>
            <a:off x="9533121" y="0"/>
            <a:ext cx="83976" cy="6817658"/>
          </a:xfrm>
          <a:prstGeom prst="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115882D2-0548-F547-85DC-B340C15E5A97}"/>
              </a:ext>
            </a:extLst>
          </p:cNvPr>
          <p:cNvSpPr/>
          <p:nvPr/>
        </p:nvSpPr>
        <p:spPr>
          <a:xfrm>
            <a:off x="2685605" y="237085"/>
            <a:ext cx="6225186" cy="935631"/>
          </a:xfrm>
          <a:prstGeom prst="round2Diag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 мая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Экскурсионная поездка в г. Санкт-Петербург</a:t>
            </a:r>
          </a:p>
        </p:txBody>
      </p:sp>
      <p:sp>
        <p:nvSpPr>
          <p:cNvPr id="6" name="Прямоугольник с двумя скругленными противолежащими углами 5">
            <a:extLst>
              <a:ext uri="{FF2B5EF4-FFF2-40B4-BE49-F238E27FC236}">
                <a16:creationId xmlns:a16="http://schemas.microsoft.com/office/drawing/2014/main" id="{115882D2-0548-F547-85DC-B340C15E5A97}"/>
              </a:ext>
            </a:extLst>
          </p:cNvPr>
          <p:cNvSpPr/>
          <p:nvPr/>
        </p:nvSpPr>
        <p:spPr>
          <a:xfrm>
            <a:off x="2671343" y="5542906"/>
            <a:ext cx="6239449" cy="935631"/>
          </a:xfrm>
          <a:prstGeom prst="round2Diag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Международная выставка-форум «Россия»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(г. Москва, ВДНХ)</a:t>
            </a:r>
          </a:p>
        </p:txBody>
      </p:sp>
      <p:sp>
        <p:nvSpPr>
          <p:cNvPr id="7" name="Прямоугольник с двумя скругленными противолежащими углами 6">
            <a:extLst>
              <a:ext uri="{FF2B5EF4-FFF2-40B4-BE49-F238E27FC236}">
                <a16:creationId xmlns:a16="http://schemas.microsoft.com/office/drawing/2014/main" id="{115882D2-0548-F547-85DC-B340C15E5A97}"/>
              </a:ext>
            </a:extLst>
          </p:cNvPr>
          <p:cNvSpPr/>
          <p:nvPr/>
        </p:nvSpPr>
        <p:spPr>
          <a:xfrm>
            <a:off x="3108181" y="2093772"/>
            <a:ext cx="5802610" cy="935631"/>
          </a:xfrm>
          <a:prstGeom prst="round2Diag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 «Патриот» (Московская область)</a:t>
            </a:r>
          </a:p>
        </p:txBody>
      </p:sp>
      <p:sp>
        <p:nvSpPr>
          <p:cNvPr id="11" name="TextBox 10"/>
          <p:cNvSpPr txBox="1"/>
          <p:nvPr/>
        </p:nvSpPr>
        <p:spPr>
          <a:xfrm rot="2223836">
            <a:off x="8722985" y="2065566"/>
            <a:ext cx="40581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1E33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Экскурсионные </a:t>
            </a:r>
          </a:p>
          <a:p>
            <a:pPr algn="ctr"/>
            <a:r>
              <a:rPr lang="ru-RU" sz="3200" b="1" dirty="0">
                <a:solidFill>
                  <a:srgbClr val="1E33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поездки</a:t>
            </a:r>
          </a:p>
        </p:txBody>
      </p:sp>
      <p:sp>
        <p:nvSpPr>
          <p:cNvPr id="13" name="Прямоугольный треугольник 12"/>
          <p:cNvSpPr/>
          <p:nvPr/>
        </p:nvSpPr>
        <p:spPr>
          <a:xfrm rot="10800000">
            <a:off x="9966910" y="10730"/>
            <a:ext cx="2229853" cy="1855181"/>
          </a:xfrm>
          <a:prstGeom prst="rtTriangle">
            <a:avLst/>
          </a:prstGeom>
          <a:solidFill>
            <a:srgbClr val="2F3F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 rot="16200000">
            <a:off x="10264975" y="4926213"/>
            <a:ext cx="2008395" cy="1855180"/>
          </a:xfrm>
          <a:prstGeom prst="rtTriangle">
            <a:avLst/>
          </a:prstGeom>
          <a:solidFill>
            <a:srgbClr val="2F3F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6" name="Picture 8" descr="https://tvgmu.ru/upload/medialibrary/3c7/WhatsApp%20Image%202023-05-13%20at%2009.18.3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79" y="10729"/>
            <a:ext cx="3044028" cy="21554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с двумя скругленными противолежащими углами 15">
            <a:extLst>
              <a:ext uri="{FF2B5EF4-FFF2-40B4-BE49-F238E27FC236}">
                <a16:creationId xmlns:a16="http://schemas.microsoft.com/office/drawing/2014/main" id="{115882D2-0548-F547-85DC-B340C15E5A97}"/>
              </a:ext>
            </a:extLst>
          </p:cNvPr>
          <p:cNvSpPr/>
          <p:nvPr/>
        </p:nvSpPr>
        <p:spPr>
          <a:xfrm>
            <a:off x="3196014" y="3693026"/>
            <a:ext cx="5702938" cy="935631"/>
          </a:xfrm>
          <a:prstGeom prst="round2DiagRect">
            <a:avLst/>
          </a:prstGeom>
          <a:solidFill>
            <a:srgbClr val="1D2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«История для будущего. Ржев»</a:t>
            </a:r>
          </a:p>
        </p:txBody>
      </p:sp>
      <p:pic>
        <p:nvPicPr>
          <p:cNvPr id="2052" name="Picture 4" descr="https://tvgmu.ru/upload/medialibrary/cdc/IMG_77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715" y="1280363"/>
            <a:ext cx="2916729" cy="219103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un9-25.userapi.com/impf/Ngf_zt3x5BTIlTSonObKEF8e0DZuFPIsI1KoXQ/39X74hPDkgw.jpg?size=2560x1707&amp;quality=95&amp;sign=0273945de5518f8604aa28675c5687e6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20" y="2888526"/>
            <a:ext cx="3185175" cy="21238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un9-15.userapi.com/impg/MaC4jhaCKe1G3X2CRpg1QcnZSDmuqL9XbMdgfQ/0bbBLO8uQd8.jpg?size=1280x960&amp;quality=95&amp;sign=aa38fd972f59a9ca6335f6890513aa50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08" y="4548105"/>
            <a:ext cx="3007754" cy="22558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75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374890" y="200134"/>
            <a:ext cx="8518949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6"/>
              </a:lnSpc>
              <a:spcBef>
                <a:spcPct val="0"/>
              </a:spcBef>
            </a:pPr>
            <a:r>
              <a:rPr lang="ru-RU" sz="2600" b="1" spc="36" dirty="0" smtClean="0">
                <a:solidFill>
                  <a:srgbClr val="2B26AD"/>
                </a:solidFill>
                <a:latin typeface="Now Heavy"/>
              </a:rPr>
              <a:t>СТОЛОВАЯ УНИВЕРСИТЕТА</a:t>
            </a:r>
            <a:endParaRPr lang="en-US" sz="2600" b="1" spc="36" dirty="0">
              <a:solidFill>
                <a:srgbClr val="2B26AD"/>
              </a:solidFill>
              <a:latin typeface="Now Heavy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223122" y="5210369"/>
            <a:ext cx="6611521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84"/>
              </a:lnSpc>
            </a:pPr>
            <a:r>
              <a:rPr lang="en-US" sz="4800" spc="68" dirty="0">
                <a:solidFill>
                  <a:srgbClr val="FFFFFF"/>
                </a:solidFill>
                <a:latin typeface="Now Heavy"/>
              </a:rPr>
              <a:t>2 КЛИНИКИ</a:t>
            </a:r>
          </a:p>
          <a:p>
            <a:pPr algn="ctr">
              <a:lnSpc>
                <a:spcPts val="6784"/>
              </a:lnSpc>
              <a:spcBef>
                <a:spcPct val="0"/>
              </a:spcBef>
            </a:pPr>
            <a:endParaRPr lang="en-US" sz="4800" spc="68" dirty="0">
              <a:solidFill>
                <a:srgbClr val="FFFFFF"/>
              </a:solidFill>
              <a:latin typeface="Now Heavy"/>
            </a:endParaRPr>
          </a:p>
        </p:txBody>
      </p:sp>
      <p:pic>
        <p:nvPicPr>
          <p:cNvPr id="2050" name="Picture 2" descr="C:\Users\ermakovasm\Downloads\А4 столовая джипег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37" y="816574"/>
            <a:ext cx="3870889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882" y="4724260"/>
            <a:ext cx="3194019" cy="212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625724"/>
              </p:ext>
            </p:extLst>
          </p:nvPr>
        </p:nvGraphicFramePr>
        <p:xfrm>
          <a:off x="4515142" y="2868740"/>
          <a:ext cx="6663927" cy="1728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48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5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66675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Суп со шпинатом и курицей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250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6675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Шницель куриный с сыром и зеленью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6675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Картофель запеченный с паприкой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150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6675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Хлеб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 </a:t>
                      </a:r>
                      <a:r>
                        <a:rPr lang="ru-RU" sz="1800" dirty="0" smtClean="0">
                          <a:effectLst/>
                        </a:rPr>
                        <a:t>куска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6675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Компот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110620"/>
              </p:ext>
            </p:extLst>
          </p:nvPr>
        </p:nvGraphicFramePr>
        <p:xfrm>
          <a:off x="4581035" y="816574"/>
          <a:ext cx="6492808" cy="1728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34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85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Наименование: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Выход,г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268">
                <a:tc>
                  <a:txBody>
                    <a:bodyPr/>
                    <a:lstStyle/>
                    <a:p>
                      <a:pPr marL="66675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Борщ со свининой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250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6675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Куриное филе с помидором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6675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Макароны отварные рожки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150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6675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Хлеб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 </a:t>
                      </a:r>
                      <a:r>
                        <a:rPr lang="ru-RU" sz="1800" dirty="0" smtClean="0">
                          <a:effectLst/>
                        </a:rPr>
                        <a:t>куска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6675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Компот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43" marR="68643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444838" y="32903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46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>
            <a:grpSpLocks noChangeAspect="1"/>
          </p:cNvGrpSpPr>
          <p:nvPr/>
        </p:nvGrpSpPr>
        <p:grpSpPr>
          <a:xfrm flipH="1">
            <a:off x="8010593" y="1092200"/>
            <a:ext cx="3835054" cy="3832060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655320" y="655320"/>
              <a:ext cx="5039360" cy="5039360"/>
            </a:xfrm>
            <a:custGeom>
              <a:avLst/>
              <a:gdLst/>
              <a:ahLst/>
              <a:cxnLst/>
              <a:rect l="l" t="t" r="r" b="b"/>
              <a:pathLst>
                <a:path w="5039360" h="5039360">
                  <a:moveTo>
                    <a:pt x="2519680" y="0"/>
                  </a:moveTo>
                  <a:cubicBezTo>
                    <a:pt x="1127760" y="0"/>
                    <a:pt x="0" y="1127760"/>
                    <a:pt x="0" y="2519680"/>
                  </a:cubicBezTo>
                  <a:cubicBezTo>
                    <a:pt x="0" y="3911600"/>
                    <a:pt x="1127760" y="5039360"/>
                    <a:pt x="2519680" y="5039360"/>
                  </a:cubicBezTo>
                  <a:cubicBezTo>
                    <a:pt x="3911600" y="5039360"/>
                    <a:pt x="5039360" y="3911600"/>
                    <a:pt x="5039360" y="2519680"/>
                  </a:cubicBezTo>
                  <a:cubicBezTo>
                    <a:pt x="5039360" y="1127760"/>
                    <a:pt x="3911600" y="0"/>
                    <a:pt x="2519680" y="0"/>
                  </a:cubicBezTo>
                  <a:close/>
                </a:path>
              </a:pathLst>
            </a:custGeom>
            <a:blipFill>
              <a:blip r:embed="rId2"/>
              <a:stretch>
                <a:fillRect l="-14285" r="-1428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3670" y="0"/>
                    <a:pt x="0" y="1424940"/>
                    <a:pt x="0" y="3175000"/>
                  </a:cubicBezTo>
                  <a:cubicBezTo>
                    <a:pt x="0" y="4925060"/>
                    <a:pt x="1423670" y="6350000"/>
                    <a:pt x="3175000" y="6350000"/>
                  </a:cubicBezTo>
                  <a:cubicBezTo>
                    <a:pt x="4925060" y="6350000"/>
                    <a:pt x="6350000" y="4926330"/>
                    <a:pt x="6350000" y="3175000"/>
                  </a:cubicBezTo>
                  <a:cubicBezTo>
                    <a:pt x="6350000" y="1424940"/>
                    <a:pt x="4926330" y="0"/>
                    <a:pt x="3175000" y="0"/>
                  </a:cubicBezTo>
                  <a:close/>
                  <a:moveTo>
                    <a:pt x="3175000" y="5833110"/>
                  </a:moveTo>
                  <a:cubicBezTo>
                    <a:pt x="1709420" y="5833110"/>
                    <a:pt x="516890" y="4640580"/>
                    <a:pt x="516890" y="3175000"/>
                  </a:cubicBezTo>
                  <a:cubicBezTo>
                    <a:pt x="516890" y="1709420"/>
                    <a:pt x="1709420" y="516890"/>
                    <a:pt x="3175000" y="516890"/>
                  </a:cubicBezTo>
                  <a:cubicBezTo>
                    <a:pt x="4640580" y="516890"/>
                    <a:pt x="5833110" y="1709420"/>
                    <a:pt x="5833110" y="3175000"/>
                  </a:cubicBezTo>
                  <a:cubicBezTo>
                    <a:pt x="5833110" y="4640580"/>
                    <a:pt x="4640580" y="5833110"/>
                    <a:pt x="3175000" y="5833110"/>
                  </a:cubicBezTo>
                  <a:close/>
                </a:path>
              </a:pathLst>
            </a:custGeom>
            <a:solidFill>
              <a:srgbClr val="5C41D9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329352" y="2996095"/>
            <a:ext cx="3839503" cy="3836505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655320" y="655320"/>
              <a:ext cx="5039360" cy="5039360"/>
            </a:xfrm>
            <a:custGeom>
              <a:avLst/>
              <a:gdLst/>
              <a:ahLst/>
              <a:cxnLst/>
              <a:rect l="l" t="t" r="r" b="b"/>
              <a:pathLst>
                <a:path w="5039360" h="5039360">
                  <a:moveTo>
                    <a:pt x="2519680" y="0"/>
                  </a:moveTo>
                  <a:cubicBezTo>
                    <a:pt x="1127760" y="0"/>
                    <a:pt x="0" y="1127760"/>
                    <a:pt x="0" y="2519680"/>
                  </a:cubicBezTo>
                  <a:cubicBezTo>
                    <a:pt x="0" y="3911600"/>
                    <a:pt x="1127760" y="5039360"/>
                    <a:pt x="2519680" y="5039360"/>
                  </a:cubicBezTo>
                  <a:cubicBezTo>
                    <a:pt x="3911600" y="5039360"/>
                    <a:pt x="5039360" y="3911600"/>
                    <a:pt x="5039360" y="2519680"/>
                  </a:cubicBezTo>
                  <a:cubicBezTo>
                    <a:pt x="5039360" y="1127760"/>
                    <a:pt x="3911600" y="0"/>
                    <a:pt x="2519680" y="0"/>
                  </a:cubicBezTo>
                  <a:close/>
                </a:path>
              </a:pathLst>
            </a:custGeom>
            <a:blipFill>
              <a:blip r:embed="rId3"/>
              <a:stretch>
                <a:fillRect l="-33913" r="-33913"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3670" y="0"/>
                    <a:pt x="0" y="1424940"/>
                    <a:pt x="0" y="3175000"/>
                  </a:cubicBezTo>
                  <a:cubicBezTo>
                    <a:pt x="0" y="4925060"/>
                    <a:pt x="1423670" y="6350000"/>
                    <a:pt x="3175000" y="6350000"/>
                  </a:cubicBezTo>
                  <a:cubicBezTo>
                    <a:pt x="4925060" y="6350000"/>
                    <a:pt x="6350000" y="4926330"/>
                    <a:pt x="6350000" y="3175000"/>
                  </a:cubicBezTo>
                  <a:cubicBezTo>
                    <a:pt x="6350000" y="1424940"/>
                    <a:pt x="4926330" y="0"/>
                    <a:pt x="3175000" y="0"/>
                  </a:cubicBezTo>
                  <a:close/>
                  <a:moveTo>
                    <a:pt x="3175000" y="5833110"/>
                  </a:moveTo>
                  <a:cubicBezTo>
                    <a:pt x="1709420" y="5833110"/>
                    <a:pt x="516890" y="4640580"/>
                    <a:pt x="516890" y="3175000"/>
                  </a:cubicBezTo>
                  <a:cubicBezTo>
                    <a:pt x="516890" y="1709420"/>
                    <a:pt x="1709420" y="516890"/>
                    <a:pt x="3175000" y="516890"/>
                  </a:cubicBezTo>
                  <a:cubicBezTo>
                    <a:pt x="4640580" y="516890"/>
                    <a:pt x="5833110" y="1709420"/>
                    <a:pt x="5833110" y="3175000"/>
                  </a:cubicBezTo>
                  <a:cubicBezTo>
                    <a:pt x="5833110" y="4640580"/>
                    <a:pt x="4640580" y="5833110"/>
                    <a:pt x="3175000" y="5833110"/>
                  </a:cubicBezTo>
                  <a:close/>
                </a:path>
              </a:pathLst>
            </a:custGeom>
            <a:solidFill>
              <a:srgbClr val="5C41D9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52519" y="1690010"/>
            <a:ext cx="7320915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13"/>
              </a:lnSpc>
            </a:pP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по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химии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,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биологии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и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русскому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языку</a:t>
            </a:r>
            <a:r>
              <a:rPr lang="ru-RU" sz="1700" b="1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для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учащихся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9-11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классов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ru-RU" sz="1700" b="1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(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очные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и с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использованием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дистанционных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технологий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)</a:t>
            </a:r>
            <a:endParaRPr lang="ru-RU" sz="1700" b="1" dirty="0">
              <a:solidFill>
                <a:srgbClr val="000000"/>
              </a:solidFill>
              <a:latin typeface="Montserrat Light"/>
            </a:endParaRPr>
          </a:p>
          <a:p>
            <a:pPr>
              <a:lnSpc>
                <a:spcPts val="2313"/>
              </a:lnSpc>
            </a:pPr>
            <a:endParaRPr lang="en-US" sz="1700" b="1" dirty="0">
              <a:solidFill>
                <a:srgbClr val="000000"/>
              </a:solidFill>
              <a:latin typeface="Montserrat Light"/>
            </a:endParaRPr>
          </a:p>
          <a:p>
            <a:pPr>
              <a:lnSpc>
                <a:spcPts val="2313"/>
              </a:lnSpc>
            </a:pP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Репетиционное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тестирование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в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формате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ЕГЭ: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химия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,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биология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,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русский</a:t>
            </a:r>
            <a:r>
              <a:rPr lang="en-US" sz="1700" b="1" dirty="0">
                <a:solidFill>
                  <a:srgbClr val="000000"/>
                </a:solidFill>
                <a:latin typeface="Montserrat Light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"/>
              </a:rPr>
              <a:t>язык</a:t>
            </a:r>
            <a:endParaRPr lang="en-US" sz="1700" b="1" dirty="0">
              <a:solidFill>
                <a:srgbClr val="000000"/>
              </a:solidFill>
              <a:latin typeface="Montserrat Light"/>
            </a:endParaRPr>
          </a:p>
          <a:p>
            <a:pPr>
              <a:lnSpc>
                <a:spcPts val="2313"/>
              </a:lnSpc>
            </a:pPr>
            <a:endParaRPr lang="en-US" sz="1700" dirty="0">
              <a:solidFill>
                <a:srgbClr val="000000"/>
              </a:solidFill>
              <a:latin typeface="Montserrat Light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59204" y="1070937"/>
            <a:ext cx="5869549" cy="5899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13"/>
              </a:lnSpc>
            </a:pPr>
            <a:r>
              <a:rPr lang="en-US" sz="1700" b="1" dirty="0" err="1">
                <a:solidFill>
                  <a:srgbClr val="000000"/>
                </a:solidFill>
                <a:latin typeface="Montserrat Light Bold"/>
              </a:rPr>
              <a:t>Доступные</a:t>
            </a:r>
            <a:r>
              <a:rPr lang="en-US" sz="1700" b="1" dirty="0">
                <a:solidFill>
                  <a:srgbClr val="000000"/>
                </a:solidFill>
                <a:latin typeface="Montserrat Light Bold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 Bold"/>
              </a:rPr>
              <a:t>подготовительные</a:t>
            </a:r>
            <a:r>
              <a:rPr lang="en-US" sz="1700" b="1" dirty="0">
                <a:solidFill>
                  <a:srgbClr val="000000"/>
                </a:solidFill>
                <a:latin typeface="Montserrat Light Bold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 Bold"/>
              </a:rPr>
              <a:t>курсы</a:t>
            </a:r>
            <a:r>
              <a:rPr lang="en-US" sz="1700" b="1" dirty="0">
                <a:solidFill>
                  <a:srgbClr val="000000"/>
                </a:solidFill>
                <a:latin typeface="Montserrat Light Bold"/>
              </a:rPr>
              <a:t>: </a:t>
            </a:r>
          </a:p>
          <a:p>
            <a:pPr>
              <a:lnSpc>
                <a:spcPts val="2313"/>
              </a:lnSpc>
            </a:pPr>
            <a:endParaRPr lang="en-US" sz="1700" dirty="0">
              <a:solidFill>
                <a:srgbClr val="000000"/>
              </a:solidFill>
              <a:latin typeface="Montserrat Light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300562" y="4828464"/>
            <a:ext cx="7545085" cy="17697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13"/>
              </a:lnSpc>
            </a:pPr>
            <a:r>
              <a:rPr lang="en-US" sz="1700" b="1" dirty="0" err="1">
                <a:solidFill>
                  <a:srgbClr val="000000"/>
                </a:solidFill>
                <a:latin typeface="Montserrat Light Bold"/>
              </a:rPr>
              <a:t>Профориентационная</a:t>
            </a:r>
            <a:r>
              <a:rPr lang="en-US" sz="1700" b="1" dirty="0">
                <a:solidFill>
                  <a:srgbClr val="000000"/>
                </a:solidFill>
                <a:latin typeface="Montserrat Light Bold"/>
              </a:rPr>
              <a:t> </a:t>
            </a:r>
            <a:r>
              <a:rPr lang="en-US" sz="1700" b="1" dirty="0" err="1">
                <a:solidFill>
                  <a:srgbClr val="000000"/>
                </a:solidFill>
                <a:latin typeface="Montserrat Light Bold"/>
              </a:rPr>
              <a:t>работа</a:t>
            </a:r>
            <a:r>
              <a:rPr lang="en-US" sz="1700" b="1" dirty="0" smtClean="0">
                <a:solidFill>
                  <a:srgbClr val="000000"/>
                </a:solidFill>
                <a:latin typeface="Montserrat Light Bold"/>
              </a:rPr>
              <a:t>:</a:t>
            </a:r>
            <a:endParaRPr lang="ru-RU" sz="1700" b="1" dirty="0" smtClean="0">
              <a:solidFill>
                <a:srgbClr val="000000"/>
              </a:solidFill>
              <a:latin typeface="Montserrat Light Bold"/>
            </a:endParaRPr>
          </a:p>
          <a:p>
            <a:pPr>
              <a:lnSpc>
                <a:spcPts val="2313"/>
              </a:lnSpc>
            </a:pPr>
            <a:endParaRPr lang="ru-RU" sz="1700" b="1" dirty="0">
              <a:solidFill>
                <a:srgbClr val="000000"/>
              </a:solidFill>
              <a:latin typeface="Montserrat Light Bold"/>
            </a:endParaRPr>
          </a:p>
          <a:p>
            <a:pPr>
              <a:lnSpc>
                <a:spcPts val="2313"/>
              </a:lnSpc>
            </a:pPr>
            <a:r>
              <a:rPr lang="ru-RU" sz="1700" b="1" dirty="0">
                <a:solidFill>
                  <a:srgbClr val="000000"/>
                </a:solidFill>
                <a:latin typeface="Montserrat Light"/>
              </a:rPr>
              <a:t>в рамках освоения программы вечерней школы «Юный медик</a:t>
            </a:r>
            <a:r>
              <a:rPr lang="ru-RU" sz="1700" b="1" dirty="0" smtClean="0">
                <a:solidFill>
                  <a:srgbClr val="000000"/>
                </a:solidFill>
                <a:latin typeface="Montserrat Light"/>
              </a:rPr>
              <a:t>» проводится психодиагностическое тестирование на предмет выявления профессиональных способностей, склонностей</a:t>
            </a:r>
            <a:r>
              <a:rPr lang="ru-RU" sz="1700" b="1" dirty="0">
                <a:solidFill>
                  <a:srgbClr val="000000"/>
                </a:solidFill>
                <a:latin typeface="Montserrat Light"/>
              </a:rPr>
              <a:t>, </a:t>
            </a:r>
            <a:r>
              <a:rPr lang="ru-RU" sz="1700" b="1" dirty="0" smtClean="0">
                <a:solidFill>
                  <a:srgbClr val="000000"/>
                </a:solidFill>
                <a:latin typeface="Montserrat Light"/>
              </a:rPr>
              <a:t>и интересов.</a:t>
            </a:r>
            <a:endParaRPr lang="ru-RU" sz="1700" b="1" dirty="0">
              <a:solidFill>
                <a:srgbClr val="000000"/>
              </a:solidFill>
              <a:latin typeface="Montserrat Light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282934" y="48782"/>
            <a:ext cx="11591449" cy="1078463"/>
          </a:xfrm>
        </p:spPr>
        <p:txBody>
          <a:bodyPr>
            <a:normAutofit/>
          </a:bodyPr>
          <a:lstStyle/>
          <a:p>
            <a:r>
              <a:rPr lang="ru-RU" sz="4200" b="1" spc="388" dirty="0">
                <a:solidFill>
                  <a:srgbClr val="2B26AD"/>
                </a:solidFill>
                <a:latin typeface="Now Heavy"/>
                <a:ea typeface="+mn-ea"/>
                <a:cs typeface="+mn-cs"/>
              </a:rPr>
              <a:t>ЦЕНТР ДОВУЗОВСКОЙ ПОДГОТОВКИ</a:t>
            </a:r>
          </a:p>
        </p:txBody>
      </p:sp>
    </p:spTree>
    <p:extLst>
      <p:ext uri="{BB962C8B-B14F-4D97-AF65-F5344CB8AC3E}">
        <p14:creationId xmlns:p14="http://schemas.microsoft.com/office/powerpoint/2010/main" val="58325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065" y="0"/>
            <a:ext cx="6086459" cy="6857999"/>
          </a:xfrm>
          <a:prstGeom prst="rect">
            <a:avLst/>
          </a:prstGeom>
          <a:solidFill>
            <a:srgbClr val="024B7F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6354720" y="273372"/>
            <a:ext cx="5793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>
              <a:lnSpc>
                <a:spcPts val="4200"/>
              </a:lnSpc>
            </a:pPr>
            <a:r>
              <a:rPr lang="ru-RU" sz="4000" b="1" dirty="0">
                <a:solidFill>
                  <a:srgbClr val="000000"/>
                </a:solidFill>
                <a:latin typeface="Montserrat" charset="0"/>
                <a:ea typeface="Montserrat" charset="0"/>
                <a:cs typeface="Montserrat" charset="0"/>
              </a:rPr>
              <a:t>ЦЕЛЕВОЕ НАПРАВЛЕНИЕ </a:t>
            </a:r>
            <a:r>
              <a:rPr lang="ru-RU" sz="4000" b="1" dirty="0" smtClean="0">
                <a:solidFill>
                  <a:srgbClr val="000000"/>
                </a:solidFill>
                <a:latin typeface="Montserrat" charset="0"/>
                <a:ea typeface="Montserrat" charset="0"/>
                <a:cs typeface="Montserrat" charset="0"/>
              </a:rPr>
              <a:t>В </a:t>
            </a:r>
            <a:r>
              <a:rPr lang="ru-RU" sz="4000" b="1" dirty="0">
                <a:solidFill>
                  <a:srgbClr val="000000"/>
                </a:solidFill>
                <a:latin typeface="Montserrat" charset="0"/>
                <a:ea typeface="Montserrat" charset="0"/>
                <a:cs typeface="Montserrat" charset="0"/>
              </a:rPr>
              <a:t>ВУЗ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39912" y="1546406"/>
            <a:ext cx="58616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Возможность </a:t>
            </a:r>
            <a:r>
              <a:rPr lang="ru-RU" sz="1600" b="1" dirty="0">
                <a:solidFill>
                  <a:srgbClr val="C00000"/>
                </a:solidFill>
                <a:latin typeface="Raleway" charset="0"/>
                <a:ea typeface="Raleway" charset="0"/>
                <a:cs typeface="Raleway" charset="0"/>
              </a:rPr>
              <a:t>учиться бесплатно </a:t>
            </a: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в рамках заключенного договора по направлению от медицинской организации или Министерства здравоохранения региона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2" r="20272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6464530" y="2690438"/>
            <a:ext cx="5573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!!! Зачисление </a:t>
            </a: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происходит </a:t>
            </a:r>
            <a:r>
              <a:rPr lang="ru-RU" sz="1600" b="1" dirty="0">
                <a:solidFill>
                  <a:srgbClr val="C00000"/>
                </a:solidFill>
                <a:latin typeface="Raleway" charset="0"/>
                <a:ea typeface="Raleway" charset="0"/>
                <a:cs typeface="Raleway" charset="0"/>
              </a:rPr>
              <a:t>НА ЭТАПЕ ПРИОРИТЕТНОГО ЗАЧИСЛЕНИЯ</a:t>
            </a: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, так называемая первая волна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83929" y="3588250"/>
            <a:ext cx="5573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Возможность </a:t>
            </a: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получения </a:t>
            </a:r>
            <a:r>
              <a:rPr lang="ru-RU" sz="1600" b="1" dirty="0">
                <a:solidFill>
                  <a:srgbClr val="C00000"/>
                </a:solidFill>
                <a:latin typeface="Raleway" charset="0"/>
                <a:ea typeface="Raleway" charset="0"/>
                <a:cs typeface="Raleway" charset="0"/>
              </a:rPr>
              <a:t>дополнительных мер поддержки</a:t>
            </a: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 в период учёбы в соответствии с заключенным договором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83929" y="4509120"/>
            <a:ext cx="55735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!!! </a:t>
            </a:r>
            <a:r>
              <a:rPr lang="ru-RU" sz="1600" b="1" dirty="0">
                <a:solidFill>
                  <a:srgbClr val="C00000"/>
                </a:solidFill>
                <a:latin typeface="Raleway" charset="0"/>
                <a:ea typeface="Raleway" charset="0"/>
                <a:cs typeface="Raleway" charset="0"/>
              </a:rPr>
              <a:t>ВОЗМОЖНОСТЬ ПРОХОЖДЕНИЯ ПРАКТИКИ В ОРГАНИЗАЦИИ</a:t>
            </a: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, с которой заключен договор. Благодаря этому студент узнает и своё будущее руководство, и коллектив, где предстоит в дальнейшем трудиться, поэтому и адаптироваться ему будет легче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83929" y="6055898"/>
            <a:ext cx="5573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217"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rgbClr val="C00000"/>
                </a:solidFill>
                <a:latin typeface="Raleway" charset="0"/>
                <a:ea typeface="Raleway" charset="0"/>
                <a:cs typeface="Raleway" charset="0"/>
              </a:rPr>
              <a:t>Гарантированное трудоустройство </a:t>
            </a:r>
            <a:r>
              <a:rPr lang="ru-RU" sz="1600" dirty="0">
                <a:solidFill>
                  <a:srgbClr val="000000"/>
                </a:solidFill>
                <a:latin typeface="Raleway" charset="0"/>
                <a:ea typeface="Raleway" charset="0"/>
                <a:cs typeface="Raleway" charset="0"/>
              </a:rPr>
              <a:t>после окончания университета</a:t>
            </a:r>
          </a:p>
        </p:txBody>
      </p:sp>
    </p:spTree>
    <p:extLst>
      <p:ext uri="{BB962C8B-B14F-4D97-AF65-F5344CB8AC3E}">
        <p14:creationId xmlns:p14="http://schemas.microsoft.com/office/powerpoint/2010/main" val="28300587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5" b="7845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6172770" y="0"/>
            <a:ext cx="6033564" cy="6858000"/>
          </a:xfrm>
          <a:prstGeom prst="rect">
            <a:avLst/>
          </a:prstGeom>
          <a:solidFill>
            <a:srgbClr val="12366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 dirty="0">
              <a:solidFill>
                <a:srgbClr val="FFFFFF"/>
              </a:solidFill>
              <a:latin typeface="Roboto Regular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74164" y="1138"/>
            <a:ext cx="26468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ru-RU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400</a:t>
            </a:r>
            <a:endParaRPr lang="en-US" sz="1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09310" y="1509454"/>
            <a:ext cx="370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2000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ПРЕПОДАВАТЕЛЕЙ</a:t>
            </a:r>
            <a:endParaRPr lang="en-US" sz="2000" b="1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09119" y="1963936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2000" b="1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ИЗ НИХ</a:t>
            </a:r>
            <a:endParaRPr lang="en-US" sz="2000" b="1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44807" y="2394010"/>
            <a:ext cx="81304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ru-RU" sz="8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2</a:t>
            </a:r>
            <a:endParaRPr 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53974" y="3840560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58</a:t>
            </a:r>
            <a:endParaRPr 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97493" y="4929546"/>
            <a:ext cx="17235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charset="0"/>
                <a:ea typeface="Montserrat" charset="0"/>
                <a:cs typeface="Montserrat" charset="0"/>
              </a:rPr>
              <a:t>216</a:t>
            </a:r>
            <a:endParaRPr 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1042" y="2680268"/>
            <a:ext cx="30291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2000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ЧЛЕНА-КОРРЕСПОНДЕНТА РАМН</a:t>
            </a:r>
            <a:endParaRPr lang="ru-RU" sz="2000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21042" y="4056868"/>
            <a:ext cx="3029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2000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ДОКТОРОВ </a:t>
            </a:r>
          </a:p>
          <a:p>
            <a:pPr defTabSz="914217"/>
            <a:r>
              <a:rPr lang="ru-RU" sz="2000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НАУК</a:t>
            </a:r>
            <a:endParaRPr lang="ru-RU" sz="2000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21042" y="5189210"/>
            <a:ext cx="3029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ru-RU" sz="2000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КАНДИДАТОВ</a:t>
            </a:r>
          </a:p>
          <a:p>
            <a:pPr defTabSz="914217"/>
            <a:r>
              <a:rPr lang="ru-RU" sz="2000" dirty="0" smtClean="0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</a:rPr>
              <a:t>НАУК</a:t>
            </a:r>
            <a:endParaRPr lang="ru-RU" sz="2000" dirty="0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589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1"/>
          <p:cNvGrpSpPr>
            <a:grpSpLocks/>
          </p:cNvGrpSpPr>
          <p:nvPr/>
        </p:nvGrpSpPr>
        <p:grpSpPr bwMode="auto">
          <a:xfrm>
            <a:off x="7297242" y="636003"/>
            <a:ext cx="3702161" cy="3743449"/>
            <a:chOff x="14859923" y="-986226"/>
            <a:chExt cx="9863152" cy="9017720"/>
          </a:xfrm>
        </p:grpSpPr>
        <p:sp>
          <p:nvSpPr>
            <p:cNvPr id="30735" name="TextBox 95"/>
            <p:cNvSpPr txBox="1">
              <a:spLocks noChangeArrowheads="1"/>
            </p:cNvSpPr>
            <p:nvPr/>
          </p:nvSpPr>
          <p:spPr bwMode="auto">
            <a:xfrm>
              <a:off x="14859923" y="-986226"/>
              <a:ext cx="9863152" cy="3558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ts val="3602"/>
                </a:lnSpc>
              </a:pPr>
              <a:r>
                <a:rPr lang="ru-RU" altLang="ru-RU" sz="3600" b="1" dirty="0">
                  <a:solidFill>
                    <a:srgbClr val="660033"/>
                  </a:solidFill>
                  <a:latin typeface="Montserrat"/>
                  <a:ea typeface="Montserrat"/>
                  <a:cs typeface="Montserrat"/>
                </a:rPr>
                <a:t>ГЕОГРАФИЯ ЦЕЛЕВОГО ПРИЕМА </a:t>
              </a:r>
              <a:r>
                <a:rPr lang="ru-RU" altLang="ru-RU" sz="3600" b="1" dirty="0" smtClean="0">
                  <a:solidFill>
                    <a:srgbClr val="660033"/>
                  </a:solidFill>
                  <a:latin typeface="Montserrat"/>
                  <a:ea typeface="Montserrat"/>
                  <a:cs typeface="Montserrat"/>
                </a:rPr>
                <a:t>2024</a:t>
              </a:r>
              <a:endParaRPr lang="en-US" altLang="ru-RU" sz="3600" b="1" dirty="0">
                <a:solidFill>
                  <a:srgbClr val="660033"/>
                </a:solidFill>
                <a:latin typeface="Montserrat"/>
                <a:ea typeface="Montserrat"/>
                <a:cs typeface="Montserrat"/>
              </a:endParaRPr>
            </a:p>
          </p:txBody>
        </p:sp>
        <p:sp>
          <p:nvSpPr>
            <p:cNvPr id="30736" name="TextBox 101"/>
            <p:cNvSpPr txBox="1">
              <a:spLocks noChangeArrowheads="1"/>
            </p:cNvSpPr>
            <p:nvPr/>
          </p:nvSpPr>
          <p:spPr bwMode="auto">
            <a:xfrm>
              <a:off x="15562838" y="2470895"/>
              <a:ext cx="7841464" cy="5560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1450" indent="-1714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Wingdings" panose="05000000000000000000" pitchFamily="2" charset="2"/>
                <a:buChar char="ü"/>
              </a:pPr>
              <a:r>
                <a:rPr lang="ru-RU" altLang="ru-RU" sz="1600" b="1" dirty="0">
                  <a:latin typeface="Lato Light"/>
                  <a:ea typeface="Lato Light"/>
                  <a:cs typeface="Lato Light"/>
                </a:rPr>
                <a:t>Тверская область</a:t>
              </a:r>
            </a:p>
            <a:p>
              <a:pPr eaLnBrk="1" hangingPunct="1">
                <a:buFont typeface="Wingdings" panose="05000000000000000000" pitchFamily="2" charset="2"/>
                <a:buChar char="ü"/>
              </a:pPr>
              <a:r>
                <a:rPr lang="ru-RU" altLang="ru-RU" sz="1600" b="1" dirty="0">
                  <a:latin typeface="Lato Light"/>
                  <a:ea typeface="Lato Light"/>
                  <a:cs typeface="Lato Light"/>
                </a:rPr>
                <a:t>Московская область</a:t>
              </a:r>
            </a:p>
            <a:p>
              <a:pPr eaLnBrk="1" hangingPunct="1">
                <a:buFont typeface="Wingdings" panose="05000000000000000000" pitchFamily="2" charset="2"/>
                <a:buChar char="ü"/>
              </a:pPr>
              <a:r>
                <a:rPr lang="ru-RU" altLang="ru-RU" sz="1600" b="1" dirty="0">
                  <a:latin typeface="Lato Light"/>
                  <a:ea typeface="Lato Light"/>
                  <a:cs typeface="Lato Light"/>
                </a:rPr>
                <a:t>Тульская область</a:t>
              </a:r>
            </a:p>
            <a:p>
              <a:pPr eaLnBrk="1" hangingPunct="1">
                <a:buFont typeface="Wingdings" panose="05000000000000000000" pitchFamily="2" charset="2"/>
                <a:buChar char="ü"/>
              </a:pPr>
              <a:r>
                <a:rPr lang="ru-RU" altLang="ru-RU" sz="1600" b="1" dirty="0">
                  <a:latin typeface="Lato Light"/>
                  <a:ea typeface="Lato Light"/>
                  <a:cs typeface="Lato Light"/>
                </a:rPr>
                <a:t>Брянская область</a:t>
              </a:r>
            </a:p>
            <a:p>
              <a:pPr eaLnBrk="1" hangingPunct="1">
                <a:buFont typeface="Wingdings" panose="05000000000000000000" pitchFamily="2" charset="2"/>
                <a:buChar char="ü"/>
              </a:pPr>
              <a:r>
                <a:rPr lang="ru-RU" altLang="ru-RU" sz="1600" b="1" dirty="0">
                  <a:latin typeface="Lato Light"/>
                  <a:ea typeface="Lato Light"/>
                  <a:cs typeface="Lato Light"/>
                </a:rPr>
                <a:t>Калужская область</a:t>
              </a:r>
            </a:p>
            <a:p>
              <a:pPr eaLnBrk="1" hangingPunct="1">
                <a:buFont typeface="Wingdings" panose="05000000000000000000" pitchFamily="2" charset="2"/>
                <a:buChar char="ü"/>
              </a:pPr>
              <a:r>
                <a:rPr lang="ru-RU" altLang="ru-RU" sz="1600" b="1" dirty="0">
                  <a:latin typeface="Lato Light"/>
                  <a:ea typeface="Lato Light"/>
                  <a:cs typeface="Lato Light"/>
                </a:rPr>
                <a:t>Владимирская область</a:t>
              </a:r>
            </a:p>
            <a:p>
              <a:pPr eaLnBrk="1" hangingPunct="1">
                <a:buFont typeface="Wingdings" panose="05000000000000000000" pitchFamily="2" charset="2"/>
                <a:buChar char="ü"/>
              </a:pPr>
              <a:r>
                <a:rPr lang="ru-RU" altLang="ru-RU" sz="1600" b="1" dirty="0">
                  <a:latin typeface="Lato Light"/>
                  <a:ea typeface="Lato Light"/>
                  <a:cs typeface="Lato Light"/>
                </a:rPr>
                <a:t>Ярославская область</a:t>
              </a:r>
            </a:p>
            <a:p>
              <a:pPr eaLnBrk="1" hangingPunct="1">
                <a:buFont typeface="Wingdings" panose="05000000000000000000" pitchFamily="2" charset="2"/>
                <a:buChar char="ü"/>
              </a:pPr>
              <a:r>
                <a:rPr lang="ru-RU" altLang="ru-RU" sz="1600" b="1" dirty="0">
                  <a:latin typeface="Lato Light"/>
                  <a:ea typeface="Lato Light"/>
                  <a:cs typeface="Lato Light"/>
                </a:rPr>
                <a:t>Республика Карелия</a:t>
              </a:r>
            </a:p>
            <a:p>
              <a:pPr eaLnBrk="1" hangingPunct="1">
                <a:buFont typeface="Wingdings" panose="05000000000000000000" pitchFamily="2" charset="2"/>
                <a:buChar char="ü"/>
              </a:pPr>
              <a:r>
                <a:rPr lang="ru-RU" altLang="ru-RU" sz="1600" b="1" dirty="0">
                  <a:latin typeface="Lato Light"/>
                  <a:ea typeface="Lato Light"/>
                  <a:cs typeface="Lato Light"/>
                </a:rPr>
                <a:t>Псковская область</a:t>
              </a:r>
              <a:endParaRPr lang="en-US" altLang="ru-RU" sz="1600" b="1" dirty="0">
                <a:latin typeface="Lato Light"/>
                <a:ea typeface="Lato Light"/>
                <a:cs typeface="Lato Light"/>
              </a:endParaRPr>
            </a:p>
          </p:txBody>
        </p:sp>
      </p:grpSp>
      <p:sp>
        <p:nvSpPr>
          <p:cNvPr id="30723" name="TextBox 4"/>
          <p:cNvSpPr txBox="1">
            <a:spLocks noChangeArrowheads="1"/>
          </p:cNvSpPr>
          <p:nvPr/>
        </p:nvSpPr>
        <p:spPr bwMode="auto">
          <a:xfrm>
            <a:off x="6988031" y="287018"/>
            <a:ext cx="3933324" cy="219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305" tIns="17153" rIns="34305" bIns="1715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200" b="1" dirty="0">
                <a:solidFill>
                  <a:srgbClr val="660033"/>
                </a:solidFill>
                <a:latin typeface="Raleway"/>
                <a:ea typeface="Raleway"/>
                <a:cs typeface="Raleway"/>
              </a:rPr>
              <a:t>ФГБОУ ВО ТВЕРСКОЙ ГМУ МИНЗДРАВА РОССИИ</a:t>
            </a:r>
            <a:endParaRPr lang="en-US" altLang="ru-RU" sz="1200" b="1" dirty="0">
              <a:solidFill>
                <a:srgbClr val="660033"/>
              </a:solidFill>
              <a:latin typeface="Raleway"/>
              <a:ea typeface="Raleway"/>
              <a:cs typeface="Raleway"/>
            </a:endParaRPr>
          </a:p>
        </p:txBody>
      </p:sp>
      <p:sp>
        <p:nvSpPr>
          <p:cNvPr id="30724" name="TextBox 6"/>
          <p:cNvSpPr txBox="1">
            <a:spLocks noChangeArrowheads="1"/>
          </p:cNvSpPr>
          <p:nvPr/>
        </p:nvSpPr>
        <p:spPr bwMode="auto">
          <a:xfrm>
            <a:off x="5851845" y="4367328"/>
            <a:ext cx="5760640" cy="257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4305" tIns="17153" rIns="34305" bIns="1715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500" b="1" dirty="0" smtClean="0">
                <a:solidFill>
                  <a:srgbClr val="6B0B22"/>
                </a:solidFill>
                <a:latin typeface="Lato Light"/>
                <a:ea typeface="Lato Light"/>
                <a:cs typeface="Lato Light"/>
              </a:rPr>
              <a:t>По результатам приёмной кампании 2024 года Тверской ГМУ вошел в топ 5 ВУЗов Минздрава России по эффективности целевого приема</a:t>
            </a:r>
          </a:p>
          <a:p>
            <a:pPr algn="ctr" eaLnBrk="1" hangingPunct="1"/>
            <a:endParaRPr lang="ru-RU" altLang="ru-RU" sz="1500" b="1" dirty="0" smtClean="0">
              <a:solidFill>
                <a:srgbClr val="6B0B22"/>
              </a:solidFill>
              <a:latin typeface="Lato Light"/>
              <a:ea typeface="Lato Light"/>
              <a:cs typeface="Lato Light"/>
            </a:endParaRPr>
          </a:p>
          <a:p>
            <a:pPr algn="ctr" eaLnBrk="1" hangingPunct="1"/>
            <a:r>
              <a:rPr lang="ru-RU" altLang="ru-RU" sz="1500" b="1" dirty="0" smtClean="0">
                <a:solidFill>
                  <a:srgbClr val="6B0B22"/>
                </a:solidFill>
                <a:latin typeface="Lato Light"/>
                <a:ea typeface="Lato Light"/>
                <a:cs typeface="Lato Light"/>
              </a:rPr>
              <a:t>Красноярский </a:t>
            </a:r>
            <a:r>
              <a:rPr lang="ru-RU" altLang="ru-RU" sz="1500" b="1" dirty="0">
                <a:solidFill>
                  <a:srgbClr val="6B0B22"/>
                </a:solidFill>
                <a:latin typeface="Lato Light"/>
                <a:ea typeface="Lato Light"/>
                <a:cs typeface="Lato Light"/>
              </a:rPr>
              <a:t>Г</a:t>
            </a:r>
            <a:r>
              <a:rPr lang="ru-RU" altLang="ru-RU" sz="1500" b="1" dirty="0" smtClean="0">
                <a:solidFill>
                  <a:srgbClr val="6B0B22"/>
                </a:solidFill>
                <a:latin typeface="Lato Light"/>
                <a:ea typeface="Lato Light"/>
                <a:cs typeface="Lato Light"/>
              </a:rPr>
              <a:t>МУ – 96,6</a:t>
            </a:r>
          </a:p>
          <a:p>
            <a:pPr algn="ctr" eaLnBrk="1" hangingPunct="1"/>
            <a:r>
              <a:rPr lang="ru-RU" altLang="ru-RU" sz="1500" b="1" dirty="0" smtClean="0">
                <a:solidFill>
                  <a:srgbClr val="6B0B22"/>
                </a:solidFill>
                <a:latin typeface="Lato Light"/>
                <a:ea typeface="Lato Light"/>
                <a:cs typeface="Lato Light"/>
              </a:rPr>
              <a:t>Приволжский </a:t>
            </a:r>
            <a:r>
              <a:rPr lang="ru-RU" altLang="ru-RU" sz="1500" b="1" dirty="0" err="1" smtClean="0">
                <a:solidFill>
                  <a:srgbClr val="6B0B22"/>
                </a:solidFill>
                <a:latin typeface="Lato Light"/>
                <a:ea typeface="Lato Light"/>
                <a:cs typeface="Lato Light"/>
              </a:rPr>
              <a:t>медуниверситет</a:t>
            </a:r>
            <a:r>
              <a:rPr lang="ru-RU" altLang="ru-RU" sz="1500" b="1" dirty="0" smtClean="0">
                <a:solidFill>
                  <a:srgbClr val="6B0B22"/>
                </a:solidFill>
                <a:latin typeface="Lato Light"/>
                <a:ea typeface="Lato Light"/>
                <a:cs typeface="Lato Light"/>
              </a:rPr>
              <a:t> – 93,7</a:t>
            </a:r>
          </a:p>
          <a:p>
            <a:pPr algn="ctr" eaLnBrk="1" hangingPunct="1"/>
            <a:r>
              <a:rPr lang="ru-RU" altLang="ru-RU" sz="1500" b="1" dirty="0" smtClean="0">
                <a:solidFill>
                  <a:srgbClr val="6B0B22"/>
                </a:solidFill>
                <a:latin typeface="Lato Light"/>
                <a:ea typeface="Lato Light"/>
                <a:cs typeface="Lato Light"/>
              </a:rPr>
              <a:t>Пермский ГМУ – 92,7</a:t>
            </a:r>
          </a:p>
          <a:p>
            <a:pPr algn="ctr" eaLnBrk="1" hangingPunct="1"/>
            <a:r>
              <a:rPr lang="ru-RU" altLang="ru-RU" sz="1500" b="1" dirty="0" smtClean="0">
                <a:solidFill>
                  <a:srgbClr val="6B0B22"/>
                </a:solidFill>
                <a:latin typeface="Lato Light"/>
                <a:ea typeface="Lato Light"/>
                <a:cs typeface="Lato Light"/>
              </a:rPr>
              <a:t>Тверской ГМУ – 92,4</a:t>
            </a:r>
          </a:p>
          <a:p>
            <a:pPr algn="ctr" eaLnBrk="1" hangingPunct="1"/>
            <a:r>
              <a:rPr lang="ru-RU" altLang="ru-RU" sz="1500" b="1" dirty="0" smtClean="0">
                <a:solidFill>
                  <a:srgbClr val="6B0B22"/>
                </a:solidFill>
                <a:latin typeface="Lato Light"/>
                <a:ea typeface="Lato Light"/>
                <a:cs typeface="Lato Light"/>
              </a:rPr>
              <a:t>Ярославский ГМУ – 92,0</a:t>
            </a:r>
          </a:p>
          <a:p>
            <a:pPr algn="ctr" eaLnBrk="1" hangingPunct="1"/>
            <a:endParaRPr lang="ru-RU" altLang="ru-RU" sz="1500" b="1" dirty="0" smtClean="0">
              <a:solidFill>
                <a:srgbClr val="6B0B22"/>
              </a:solidFill>
              <a:latin typeface="Lato Light"/>
              <a:ea typeface="Lato Light"/>
              <a:cs typeface="Lato Light"/>
            </a:endParaRPr>
          </a:p>
          <a:p>
            <a:pPr algn="ctr" eaLnBrk="1" hangingPunct="1"/>
            <a:endParaRPr lang="en-US" altLang="ru-RU" sz="1500" b="1" dirty="0">
              <a:solidFill>
                <a:srgbClr val="6B0B22"/>
              </a:solidFill>
              <a:latin typeface="Lato Light"/>
              <a:ea typeface="Lato Light"/>
              <a:cs typeface="Lato Light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564364" y="506309"/>
            <a:ext cx="6423667" cy="6271046"/>
            <a:chOff x="2465309" y="1200151"/>
            <a:chExt cx="7175896" cy="7010876"/>
          </a:xfrm>
        </p:grpSpPr>
        <p:pic>
          <p:nvPicPr>
            <p:cNvPr id="30725" name="Рисунок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5309" y="1200151"/>
              <a:ext cx="7175896" cy="7010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6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50109">
              <a:off x="4180524" y="5355671"/>
              <a:ext cx="538401" cy="588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7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50109">
              <a:off x="4790600" y="4895613"/>
              <a:ext cx="538401" cy="588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8" name="Рисунок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50109">
              <a:off x="4398884" y="2737010"/>
              <a:ext cx="538400" cy="588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9" name="Рисунок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50109">
              <a:off x="2748677" y="4647248"/>
              <a:ext cx="538400" cy="59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0" name="Рисунок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50109">
              <a:off x="5145644" y="5302331"/>
              <a:ext cx="538400" cy="588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1" name="Рисунок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50109">
              <a:off x="5564029" y="4567238"/>
              <a:ext cx="536734" cy="59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2" name="Рисунок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50109">
              <a:off x="3563780" y="4738927"/>
              <a:ext cx="538401" cy="588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3" name="Рисунок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50109">
              <a:off x="6740844" y="2203610"/>
              <a:ext cx="538401" cy="588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4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50109">
              <a:off x="4198859" y="4217195"/>
              <a:ext cx="538400" cy="588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99155826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2201525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7312072" y="214583"/>
            <a:ext cx="4680337" cy="6389685"/>
            <a:chOff x="0" y="0"/>
            <a:chExt cx="9353367" cy="1277937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l="8128" r="8128"/>
            <a:stretch>
              <a:fillRect/>
            </a:stretch>
          </p:blipFill>
          <p:spPr>
            <a:xfrm>
              <a:off x="0" y="0"/>
              <a:ext cx="9353367" cy="6326185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 l="8128" r="8128"/>
            <a:stretch>
              <a:fillRect/>
            </a:stretch>
          </p:blipFill>
          <p:spPr>
            <a:xfrm>
              <a:off x="0" y="6453185"/>
              <a:ext cx="9353367" cy="6326185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305038" y="2198839"/>
            <a:ext cx="5869653" cy="4200632"/>
            <a:chOff x="0" y="0"/>
            <a:chExt cx="2317065" cy="165950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17065" cy="1659509"/>
            </a:xfrm>
            <a:custGeom>
              <a:avLst/>
              <a:gdLst/>
              <a:ahLst/>
              <a:cxnLst/>
              <a:rect l="l" t="t" r="r" b="b"/>
              <a:pathLst>
                <a:path w="2317065" h="1659509">
                  <a:moveTo>
                    <a:pt x="25520" y="0"/>
                  </a:moveTo>
                  <a:lnTo>
                    <a:pt x="2291545" y="0"/>
                  </a:lnTo>
                  <a:cubicBezTo>
                    <a:pt x="2305639" y="0"/>
                    <a:pt x="2317065" y="11426"/>
                    <a:pt x="2317065" y="25520"/>
                  </a:cubicBezTo>
                  <a:lnTo>
                    <a:pt x="2317065" y="1633989"/>
                  </a:lnTo>
                  <a:cubicBezTo>
                    <a:pt x="2317065" y="1648083"/>
                    <a:pt x="2305639" y="1659509"/>
                    <a:pt x="2291545" y="1659509"/>
                  </a:cubicBezTo>
                  <a:lnTo>
                    <a:pt x="25520" y="1659509"/>
                  </a:lnTo>
                  <a:cubicBezTo>
                    <a:pt x="11426" y="1659509"/>
                    <a:pt x="0" y="1648083"/>
                    <a:pt x="0" y="1633989"/>
                  </a:cubicBezTo>
                  <a:lnTo>
                    <a:pt x="0" y="25520"/>
                  </a:lnTo>
                  <a:cubicBezTo>
                    <a:pt x="0" y="11426"/>
                    <a:pt x="11426" y="0"/>
                    <a:pt x="2552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19050"/>
              <a:ext cx="2317065" cy="16785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07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559237" y="2470544"/>
            <a:ext cx="945253" cy="958456"/>
          </a:xfrm>
          <a:custGeom>
            <a:avLst/>
            <a:gdLst/>
            <a:ahLst/>
            <a:cxnLst/>
            <a:rect l="l" t="t" r="r" b="b"/>
            <a:pathLst>
              <a:path w="1416773" h="1437684">
                <a:moveTo>
                  <a:pt x="0" y="0"/>
                </a:moveTo>
                <a:lnTo>
                  <a:pt x="1416773" y="0"/>
                </a:lnTo>
                <a:lnTo>
                  <a:pt x="1416773" y="1437684"/>
                </a:lnTo>
                <a:lnTo>
                  <a:pt x="0" y="143768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457557" y="5016664"/>
            <a:ext cx="1105600" cy="1104737"/>
          </a:xfrm>
          <a:custGeom>
            <a:avLst/>
            <a:gdLst/>
            <a:ahLst/>
            <a:cxnLst/>
            <a:rect l="l" t="t" r="r" b="b"/>
            <a:pathLst>
              <a:path w="1657105" h="1657105">
                <a:moveTo>
                  <a:pt x="0" y="0"/>
                </a:moveTo>
                <a:lnTo>
                  <a:pt x="1657105" y="0"/>
                </a:lnTo>
                <a:lnTo>
                  <a:pt x="1657105" y="1657105"/>
                </a:lnTo>
                <a:lnTo>
                  <a:pt x="0" y="16571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03359" y="228601"/>
            <a:ext cx="634955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1"/>
              </a:lnSpc>
            </a:pPr>
            <a:r>
              <a:rPr lang="en-US" sz="3600" b="1" spc="179" dirty="0">
                <a:solidFill>
                  <a:srgbClr val="FFFBFB"/>
                </a:solidFill>
                <a:latin typeface="Now Bold"/>
              </a:rPr>
              <a:t>ЦЕНТР КАРЬЕРЫ И СОПРОВОЖДЕНИЯ ЦЕЛЕВОГО ОБУЧЕНИЯ </a:t>
            </a:r>
          </a:p>
          <a:p>
            <a:pPr>
              <a:lnSpc>
                <a:spcPts val="3601"/>
              </a:lnSpc>
              <a:spcBef>
                <a:spcPct val="0"/>
              </a:spcBef>
            </a:pPr>
            <a:endParaRPr lang="en-US" sz="3600" spc="179" dirty="0">
              <a:solidFill>
                <a:srgbClr val="FFFBFB"/>
              </a:solidFill>
              <a:latin typeface="Now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576030" y="2428483"/>
            <a:ext cx="4275111" cy="3808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7615" lvl="1" indent="-208807" algn="just">
              <a:lnSpc>
                <a:spcPts val="2669"/>
              </a:lnSpc>
              <a:buFont typeface="Arial"/>
              <a:buChar char="•"/>
            </a:pP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Содействие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в </a:t>
            </a: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заключении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</a:t>
            </a: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целевого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</a:t>
            </a:r>
            <a:r>
              <a:rPr lang="ru-RU" sz="1900" b="1" spc="189" dirty="0" smtClean="0">
                <a:solidFill>
                  <a:srgbClr val="FFFBFB"/>
                </a:solidFill>
                <a:latin typeface="DM Sans"/>
              </a:rPr>
              <a:t>договора</a:t>
            </a:r>
            <a:endParaRPr lang="en-US" sz="1900" b="1" spc="189" dirty="0">
              <a:solidFill>
                <a:srgbClr val="FFFBFB"/>
              </a:solidFill>
              <a:latin typeface="DM Sans"/>
            </a:endParaRPr>
          </a:p>
          <a:p>
            <a:pPr marL="417615" lvl="1" indent="-208807" algn="just">
              <a:lnSpc>
                <a:spcPts val="2669"/>
              </a:lnSpc>
              <a:buFont typeface="Arial"/>
              <a:buChar char="•"/>
            </a:pP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Гарантированное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</a:t>
            </a: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трудоустройство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</a:t>
            </a: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выпускников</a:t>
            </a:r>
            <a:endParaRPr lang="en-US" sz="1900" b="1" spc="189" dirty="0">
              <a:solidFill>
                <a:srgbClr val="FFFBFB"/>
              </a:solidFill>
              <a:latin typeface="DM Sans"/>
            </a:endParaRPr>
          </a:p>
          <a:p>
            <a:pPr marL="417615" lvl="1" indent="-208807" algn="just">
              <a:lnSpc>
                <a:spcPts val="2669"/>
              </a:lnSpc>
              <a:buFont typeface="Arial"/>
              <a:buChar char="•"/>
            </a:pP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Мониторинг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и </a:t>
            </a: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предоставление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</a:t>
            </a: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данных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о </a:t>
            </a: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рынке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</a:t>
            </a: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труда</a:t>
            </a:r>
            <a:endParaRPr lang="en-US" sz="1900" b="1" spc="189" dirty="0">
              <a:solidFill>
                <a:srgbClr val="FFFBFB"/>
              </a:solidFill>
              <a:latin typeface="DM Sans"/>
            </a:endParaRPr>
          </a:p>
          <a:p>
            <a:pPr marL="417615" lvl="1" indent="-208807" algn="just">
              <a:lnSpc>
                <a:spcPts val="2669"/>
              </a:lnSpc>
              <a:buFont typeface="Arial"/>
              <a:buChar char="•"/>
            </a:pP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Организация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</a:t>
            </a: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встреч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</a:t>
            </a:r>
            <a:r>
              <a:rPr lang="en-US" sz="1900" b="1" spc="189" dirty="0" err="1">
                <a:solidFill>
                  <a:srgbClr val="FFFBFB"/>
                </a:solidFill>
                <a:latin typeface="DM Sans"/>
              </a:rPr>
              <a:t>работодателей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 с </a:t>
            </a:r>
            <a:r>
              <a:rPr lang="ru-RU" sz="1900" b="1" spc="189" dirty="0">
                <a:solidFill>
                  <a:srgbClr val="FFFBFB"/>
                </a:solidFill>
                <a:latin typeface="DM Sans"/>
              </a:rPr>
              <a:t>выпускникам</a:t>
            </a:r>
            <a:r>
              <a:rPr lang="en-US" sz="1900" b="1" spc="189" dirty="0">
                <a:solidFill>
                  <a:srgbClr val="FFFBFB"/>
                </a:solidFill>
                <a:latin typeface="DM Sans"/>
              </a:rPr>
              <a:t>и</a:t>
            </a:r>
          </a:p>
        </p:txBody>
      </p:sp>
    </p:spTree>
    <p:extLst>
      <p:ext uri="{BB962C8B-B14F-4D97-AF65-F5344CB8AC3E}">
        <p14:creationId xmlns:p14="http://schemas.microsoft.com/office/powerpoint/2010/main" val="161956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telegram.org/43a4740c-6206-42ba-948f-2188ded96ca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38" y="160337"/>
            <a:ext cx="4171034" cy="27600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06" y="3102051"/>
            <a:ext cx="4173966" cy="344026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48634" y="260648"/>
            <a:ext cx="6099175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Roboto"/>
              </a:rPr>
              <a:t>В Тверском </a:t>
            </a:r>
            <a:r>
              <a:rPr lang="ru-RU" b="1" dirty="0" err="1">
                <a:solidFill>
                  <a:srgbClr val="000000"/>
                </a:solidFill>
                <a:latin typeface="Roboto"/>
              </a:rPr>
              <a:t>медуниверситете</a:t>
            </a:r>
            <a:r>
              <a:rPr lang="ru-RU" b="1" dirty="0">
                <a:solidFill>
                  <a:srgbClr val="000000"/>
                </a:solidFill>
                <a:latin typeface="Roboto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Roboto"/>
              </a:rPr>
              <a:t>реализуется  проект </a:t>
            </a:r>
            <a:r>
              <a:rPr lang="ru-RU" b="1" dirty="0">
                <a:solidFill>
                  <a:srgbClr val="000000"/>
                </a:solidFill>
                <a:latin typeface="Roboto"/>
              </a:rPr>
              <a:t>по адаптации студентов I курса. </a:t>
            </a:r>
            <a:endParaRPr lang="ru-RU" b="1" dirty="0" smtClean="0">
              <a:solidFill>
                <a:srgbClr val="000000"/>
              </a:solidFill>
              <a:latin typeface="Roboto"/>
            </a:endParaRPr>
          </a:p>
          <a:p>
            <a:endParaRPr lang="ru-RU" dirty="0" smtClean="0">
              <a:solidFill>
                <a:srgbClr val="000000"/>
              </a:solidFill>
              <a:latin typeface="Roboto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Roboto"/>
              </a:rPr>
              <a:t>Серия 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мероприятий для новичков является ежегодной практикой вуза и занимает одну учебную </a:t>
            </a:r>
            <a:r>
              <a:rPr lang="ru-RU" dirty="0" smtClean="0">
                <a:solidFill>
                  <a:srgbClr val="000000"/>
                </a:solidFill>
                <a:latin typeface="Roboto"/>
              </a:rPr>
              <a:t>неделю </a:t>
            </a:r>
          </a:p>
          <a:p>
            <a:endParaRPr lang="ru-RU" dirty="0">
              <a:solidFill>
                <a:srgbClr val="000000"/>
              </a:solidFill>
              <a:latin typeface="Roboto"/>
            </a:endParaRPr>
          </a:p>
          <a:p>
            <a:endParaRPr lang="ru-RU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948634" y="1464000"/>
            <a:ext cx="6696744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протяжении адаптационной недели студенты: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знакомятся с профессорско-преподавательским составом в рамках просветительской лекции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«Встреча с профессором»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принимают участие: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фестивале студенческих объединений,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 спорта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презентации общевузовских объединений,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2024 году туристский клуб «Северная птица» Тверского </a:t>
            </a:r>
            <a:r>
              <a:rPr kumimoji="0" lang="ru-RU" alt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медуниверситета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организовал для ребят первый пеший поход по живописным местам области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Завершается адаптационная неделя встречей с Ректором университета</a:t>
            </a:r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3" name="Рисунок 2" descr="🤩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4871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18778" y="-2768600"/>
            <a:ext cx="7745854" cy="5220852"/>
          </a:xfrm>
          <a:custGeom>
            <a:avLst/>
            <a:gdLst/>
            <a:ahLst/>
            <a:cxnLst/>
            <a:rect l="l" t="t" r="r" b="b"/>
            <a:pathLst>
              <a:path w="11609711" h="7831278">
                <a:moveTo>
                  <a:pt x="0" y="0"/>
                </a:moveTo>
                <a:lnTo>
                  <a:pt x="11609712" y="0"/>
                </a:lnTo>
                <a:lnTo>
                  <a:pt x="11609712" y="7831278"/>
                </a:lnTo>
                <a:lnTo>
                  <a:pt x="0" y="78312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52519" y="153533"/>
            <a:ext cx="11591449" cy="14923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57"/>
              </a:lnSpc>
            </a:pPr>
            <a:r>
              <a:rPr lang="en-US" sz="2800" b="1" spc="406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2B26AD"/>
                </a:solidFill>
                <a:latin typeface="Now Heavy"/>
              </a:rPr>
              <a:t>7 ПРИЧИН ДЛЯ</a:t>
            </a:r>
          </a:p>
          <a:p>
            <a:pPr algn="ctr">
              <a:lnSpc>
                <a:spcPts val="3957"/>
              </a:lnSpc>
            </a:pPr>
            <a:r>
              <a:rPr lang="en-US" sz="2800" b="1" spc="406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2B26AD"/>
                </a:solidFill>
                <a:latin typeface="Now Heavy"/>
              </a:rPr>
              <a:t>ПОСТУПЛЕНИЯ В </a:t>
            </a:r>
            <a:r>
              <a:rPr lang="en-US" sz="2800" b="1" spc="406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2B26AD"/>
                </a:solidFill>
                <a:latin typeface="Now Heavy"/>
              </a:rPr>
              <a:t>ТВЕРСКОЙ</a:t>
            </a:r>
            <a:r>
              <a:rPr lang="ru-RU" sz="2800" b="1" spc="406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2B26AD"/>
                </a:solidFill>
                <a:latin typeface="Now Heavy"/>
              </a:rPr>
              <a:t> ГОСУДАРСТВЕННЫЙ</a:t>
            </a:r>
            <a:r>
              <a:rPr lang="en-US" sz="2800" b="1" spc="406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2B26AD"/>
                </a:solidFill>
                <a:latin typeface="Now Heavy"/>
              </a:rPr>
              <a:t> </a:t>
            </a:r>
            <a:r>
              <a:rPr lang="en-US" sz="2800" b="1" spc="406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2B26AD"/>
                </a:solidFill>
                <a:latin typeface="Now Heavy"/>
              </a:rPr>
              <a:t>МЕДИЦИНСКИЙ УНИВЕРСИТЕТ</a:t>
            </a:r>
            <a:endParaRPr lang="en-US" sz="2800" spc="166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2B26AD"/>
              </a:solidFill>
              <a:latin typeface="Now Heavy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10015418" y="5156200"/>
            <a:ext cx="2990907" cy="2456063"/>
          </a:xfrm>
          <a:custGeom>
            <a:avLst/>
            <a:gdLst/>
            <a:ahLst/>
            <a:cxnLst/>
            <a:rect l="l" t="t" r="r" b="b"/>
            <a:pathLst>
              <a:path w="4482858" h="3684094">
                <a:moveTo>
                  <a:pt x="0" y="0"/>
                </a:moveTo>
                <a:lnTo>
                  <a:pt x="4482858" y="0"/>
                </a:lnTo>
                <a:lnTo>
                  <a:pt x="4482858" y="3684095"/>
                </a:lnTo>
                <a:lnTo>
                  <a:pt x="0" y="3684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19"/>
          <p:cNvSpPr txBox="1"/>
          <p:nvPr/>
        </p:nvSpPr>
        <p:spPr>
          <a:xfrm>
            <a:off x="508397" y="1803400"/>
            <a:ext cx="10625495" cy="4832122"/>
          </a:xfrm>
          <a:prstGeom prst="rect">
            <a:avLst/>
          </a:prstGeom>
          <a:noFill/>
        </p:spPr>
        <p:txBody>
          <a:bodyPr wrap="square" lIns="60990" tIns="30495" rIns="60990" bIns="30495" rtlCol="0">
            <a:spAutoFit/>
          </a:bodyPr>
          <a:lstStyle/>
          <a:p>
            <a:pPr marL="457200" indent="-457200" algn="just">
              <a:spcAft>
                <a:spcPts val="1000"/>
              </a:spcAft>
              <a:buFont typeface="+mj-lt"/>
              <a:buAutoNum type="arabicParenR"/>
            </a:pPr>
            <a:r>
              <a:rPr lang="en-US" sz="2000" b="1" spc="97" dirty="0">
                <a:solidFill>
                  <a:srgbClr val="004380"/>
                </a:solidFill>
                <a:latin typeface="Now"/>
              </a:rPr>
              <a:t>ВОСТРЕБОВАННЫЕ НА РЫНКЕ ТРУДА СПЕЦИАЛЬНОСТИ</a:t>
            </a:r>
            <a:endParaRPr lang="ru-RU" sz="2000" b="1" spc="97" dirty="0">
              <a:solidFill>
                <a:srgbClr val="004380"/>
              </a:solidFill>
              <a:latin typeface="Now"/>
            </a:endParaRPr>
          </a:p>
          <a:p>
            <a:pPr marL="457200" indent="-457200" algn="just">
              <a:spcAft>
                <a:spcPts val="1000"/>
              </a:spcAft>
              <a:buFont typeface="+mj-lt"/>
              <a:buAutoNum type="arabicParenR"/>
            </a:pPr>
            <a:r>
              <a:rPr lang="en-US" sz="2000" b="1" spc="97" dirty="0">
                <a:solidFill>
                  <a:srgbClr val="004380"/>
                </a:solidFill>
                <a:latin typeface="Now"/>
              </a:rPr>
              <a:t>КАЧЕСТВО ОБУЧЕНИЯ ЗАНИМАЕТ ВЫСОКИЕ ПОЗИЦИИ В РАЗЛИЧНЫХ РЕЙТИНГАХ</a:t>
            </a:r>
            <a:endParaRPr lang="ru-RU" sz="2000" b="1" spc="97" dirty="0">
              <a:solidFill>
                <a:srgbClr val="004380"/>
              </a:solidFill>
              <a:latin typeface="Now"/>
            </a:endParaRPr>
          </a:p>
          <a:p>
            <a:pPr marL="457200" indent="-457200" algn="just">
              <a:spcAft>
                <a:spcPts val="1000"/>
              </a:spcAft>
              <a:buFont typeface="+mj-lt"/>
              <a:buAutoNum type="arabicParenR"/>
            </a:pPr>
            <a:r>
              <a:rPr lang="en-US" sz="2000" b="1" spc="97" dirty="0">
                <a:solidFill>
                  <a:srgbClr val="004380"/>
                </a:solidFill>
                <a:latin typeface="Now"/>
              </a:rPr>
              <a:t>ВАШИМИ НАСТАВНИКАМИ БУДУТ КАНДИДАТЫ И ДОКТОРА МЕДИЦИНСКИХ НАУК, АКТИВНО ПРАКТИКУЮЩИЕ ВРАЧИ</a:t>
            </a:r>
            <a:endParaRPr lang="ru-RU" sz="2000" b="1" spc="97" dirty="0">
              <a:solidFill>
                <a:srgbClr val="004380"/>
              </a:solidFill>
              <a:latin typeface="Now"/>
            </a:endParaRPr>
          </a:p>
          <a:p>
            <a:pPr marL="457200" indent="-457200" algn="just">
              <a:spcAft>
                <a:spcPts val="1000"/>
              </a:spcAft>
              <a:buFont typeface="+mj-lt"/>
              <a:buAutoNum type="arabicParenR"/>
            </a:pPr>
            <a:r>
              <a:rPr lang="en-US" sz="2000" b="1" spc="97" dirty="0">
                <a:solidFill>
                  <a:srgbClr val="004380"/>
                </a:solidFill>
                <a:latin typeface="Now"/>
              </a:rPr>
              <a:t>ДЕЯТЕЛЬНОСТЬ ВУЗА ПРИЗНАНА МЕЖДУНАРОДНЫМ МЕДИЦИНСКИМ И НАУЧНЫМ СООБЩЕСТВОМ – ПОБЕДЫ НА ПРЕСТИЖНЫХ ИННОВАЦИОННЫХ КОНКУРСАХ И ВЫСТАВКАХ </a:t>
            </a:r>
            <a:endParaRPr lang="ru-RU" sz="2000" b="1" spc="97" dirty="0">
              <a:solidFill>
                <a:srgbClr val="004380"/>
              </a:solidFill>
              <a:latin typeface="Now"/>
            </a:endParaRPr>
          </a:p>
          <a:p>
            <a:pPr marL="457200" indent="-457200" algn="just">
              <a:spcAft>
                <a:spcPts val="1000"/>
              </a:spcAft>
              <a:buFont typeface="+mj-lt"/>
              <a:buAutoNum type="arabicParenR"/>
            </a:pPr>
            <a:r>
              <a:rPr lang="en-US" sz="2000" b="1" spc="97" dirty="0">
                <a:solidFill>
                  <a:srgbClr val="004380"/>
                </a:solidFill>
                <a:latin typeface="Now"/>
              </a:rPr>
              <a:t>УЧЕБНЫЕ КЛИНИЧЕСКИЕ БАЗЫ: СТОМАТОЛОГИЧЕСКАЯ ПОЛИКЛИНИКА И МНОГОПРОФИЛЬНАЯ КЛИНИКА </a:t>
            </a:r>
            <a:endParaRPr lang="ru-RU" sz="2000" b="1" spc="97" dirty="0">
              <a:solidFill>
                <a:srgbClr val="004380"/>
              </a:solidFill>
              <a:latin typeface="Now"/>
            </a:endParaRPr>
          </a:p>
          <a:p>
            <a:pPr marL="457200" indent="-457200" algn="just">
              <a:spcAft>
                <a:spcPts val="1000"/>
              </a:spcAft>
              <a:buFont typeface="+mj-lt"/>
              <a:buAutoNum type="arabicParenR"/>
            </a:pPr>
            <a:r>
              <a:rPr lang="ru-RU" sz="2000" b="1" spc="97" dirty="0" smtClean="0">
                <a:solidFill>
                  <a:srgbClr val="004380"/>
                </a:solidFill>
                <a:latin typeface="Now"/>
              </a:rPr>
              <a:t>ТРАНСФОРМАЦИЯ</a:t>
            </a:r>
            <a:r>
              <a:rPr lang="en-US" sz="2000" b="1" spc="97" dirty="0" smtClean="0">
                <a:solidFill>
                  <a:srgbClr val="004380"/>
                </a:solidFill>
                <a:latin typeface="Now"/>
              </a:rPr>
              <a:t> </a:t>
            </a:r>
            <a:r>
              <a:rPr lang="en-US" sz="2000" b="1" spc="97" dirty="0">
                <a:solidFill>
                  <a:srgbClr val="004380"/>
                </a:solidFill>
                <a:latin typeface="Now"/>
              </a:rPr>
              <a:t>УЧЕБНОГО ПРОЦЕССА: </a:t>
            </a:r>
            <a:r>
              <a:rPr lang="ru-RU" sz="2000" b="1" spc="97" dirty="0" smtClean="0">
                <a:solidFill>
                  <a:srgbClr val="004380"/>
                </a:solidFill>
                <a:latin typeface="Now"/>
              </a:rPr>
              <a:t>ОБУЧЕНИЕ </a:t>
            </a:r>
            <a:r>
              <a:rPr lang="ru-RU" sz="2000" b="1" spc="97" dirty="0">
                <a:solidFill>
                  <a:srgbClr val="004380"/>
                </a:solidFill>
                <a:latin typeface="Now"/>
              </a:rPr>
              <a:t>С ИСПОЛЬЗОВАНИЕМ ЦИФРОВЫХ И СИМУЛЯЦИОННЫХ ТЕХНОЛОГИЙ</a:t>
            </a:r>
          </a:p>
          <a:p>
            <a:pPr marL="457200" indent="-457200" algn="just">
              <a:spcAft>
                <a:spcPts val="1000"/>
              </a:spcAft>
              <a:buFont typeface="+mj-lt"/>
              <a:buAutoNum type="arabicParenR"/>
            </a:pPr>
            <a:r>
              <a:rPr lang="en-US" sz="2000" b="1" spc="97" dirty="0" smtClean="0">
                <a:solidFill>
                  <a:srgbClr val="004380"/>
                </a:solidFill>
                <a:latin typeface="Now"/>
              </a:rPr>
              <a:t>НАСЫЩЕННАЯ </a:t>
            </a:r>
            <a:r>
              <a:rPr lang="en-US" sz="2000" b="1" spc="97" dirty="0">
                <a:solidFill>
                  <a:srgbClr val="004380"/>
                </a:solidFill>
                <a:latin typeface="Now"/>
              </a:rPr>
              <a:t>СТУДЕНЧЕСКАЯ ЖИЗНЬ</a:t>
            </a:r>
            <a:endParaRPr lang="ru-RU" sz="2000" b="1" spc="97" dirty="0">
              <a:solidFill>
                <a:srgbClr val="004380"/>
              </a:solidFill>
              <a:latin typeface="Now"/>
            </a:endParaRPr>
          </a:p>
        </p:txBody>
      </p:sp>
    </p:spTree>
    <p:extLst>
      <p:ext uri="{BB962C8B-B14F-4D97-AF65-F5344CB8AC3E}">
        <p14:creationId xmlns:p14="http://schemas.microsoft.com/office/powerpoint/2010/main" val="153549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961631" y="5305222"/>
            <a:ext cx="5566301" cy="3893369"/>
          </a:xfrm>
          <a:custGeom>
            <a:avLst/>
            <a:gdLst/>
            <a:ahLst/>
            <a:cxnLst/>
            <a:rect l="l" t="t" r="r" b="b"/>
            <a:pathLst>
              <a:path w="8342934" h="5840054">
                <a:moveTo>
                  <a:pt x="0" y="0"/>
                </a:moveTo>
                <a:lnTo>
                  <a:pt x="8342933" y="0"/>
                </a:lnTo>
                <a:lnTo>
                  <a:pt x="8342933" y="5840053"/>
                </a:lnTo>
                <a:lnTo>
                  <a:pt x="0" y="58400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47334" y="862820"/>
            <a:ext cx="4264414" cy="5652687"/>
            <a:chOff x="0" y="0"/>
            <a:chExt cx="958963" cy="14053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958963" cy="1405316"/>
            </a:xfrm>
            <a:custGeom>
              <a:avLst/>
              <a:gdLst/>
              <a:ahLst/>
              <a:cxnLst/>
              <a:rect l="l" t="t" r="r" b="b"/>
              <a:pathLst>
                <a:path w="958963" h="1405316">
                  <a:moveTo>
                    <a:pt x="28767" y="0"/>
                  </a:moveTo>
                  <a:lnTo>
                    <a:pt x="930196" y="0"/>
                  </a:lnTo>
                  <a:cubicBezTo>
                    <a:pt x="946083" y="0"/>
                    <a:pt x="958963" y="12880"/>
                    <a:pt x="958963" y="28767"/>
                  </a:cubicBezTo>
                  <a:lnTo>
                    <a:pt x="958963" y="1376549"/>
                  </a:lnTo>
                  <a:cubicBezTo>
                    <a:pt x="958963" y="1384179"/>
                    <a:pt x="955932" y="1391496"/>
                    <a:pt x="950537" y="1396891"/>
                  </a:cubicBezTo>
                  <a:cubicBezTo>
                    <a:pt x="945142" y="1402286"/>
                    <a:pt x="937825" y="1405316"/>
                    <a:pt x="930196" y="1405316"/>
                  </a:cubicBezTo>
                  <a:lnTo>
                    <a:pt x="28767" y="1405316"/>
                  </a:lnTo>
                  <a:cubicBezTo>
                    <a:pt x="21138" y="1405316"/>
                    <a:pt x="13821" y="1402286"/>
                    <a:pt x="8426" y="1396891"/>
                  </a:cubicBezTo>
                  <a:cubicBezTo>
                    <a:pt x="3031" y="1391496"/>
                    <a:pt x="0" y="1384179"/>
                    <a:pt x="0" y="1376549"/>
                  </a:cubicBezTo>
                  <a:lnTo>
                    <a:pt x="0" y="28767"/>
                  </a:lnTo>
                  <a:cubicBezTo>
                    <a:pt x="0" y="12880"/>
                    <a:pt x="12880" y="0"/>
                    <a:pt x="28767" y="0"/>
                  </a:cubicBezTo>
                  <a:close/>
                </a:path>
              </a:pathLst>
            </a:custGeom>
            <a:blipFill>
              <a:blip r:embed="rId4"/>
              <a:stretch>
                <a:fillRect l="-115960" r="-4072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4444578" y="980728"/>
            <a:ext cx="7393863" cy="46115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7938" lvl="1"/>
            <a:r>
              <a:rPr lang="ru-RU" sz="2400" b="1" i="1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i="1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дистанционном </a:t>
            </a:r>
            <a:r>
              <a:rPr lang="ru-RU" sz="2400" b="1" i="1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формате</a:t>
            </a:r>
            <a:r>
              <a:rPr lang="ru-RU" sz="2400" b="1" i="1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07938" lvl="1"/>
            <a:r>
              <a:rPr lang="ru-RU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февраля 2025 г</a:t>
            </a:r>
            <a:endParaRPr lang="ru-RU" sz="2400" spc="97" dirty="0">
              <a:solidFill>
                <a:srgbClr val="0043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7938" lvl="1"/>
            <a:endParaRPr lang="ru-RU" sz="2400" spc="97" dirty="0" smtClean="0">
              <a:solidFill>
                <a:srgbClr val="0043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7938" lvl="1"/>
            <a:r>
              <a:rPr lang="ru-RU" sz="2400" b="1" i="1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очном формате:</a:t>
            </a:r>
          </a:p>
          <a:p>
            <a:pPr marL="107938" lvl="1"/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марта</a:t>
            </a:r>
            <a:r>
              <a:rPr lang="en-US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</a:t>
            </a:r>
            <a:r>
              <a:rPr lang="en-US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открытых</a:t>
            </a:r>
            <a:r>
              <a:rPr lang="en-US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дверей</a:t>
            </a:r>
            <a:r>
              <a:rPr lang="en-US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 err="1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факультета</a:t>
            </a:r>
            <a:r>
              <a:rPr lang="ru-RU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spc="97" dirty="0" err="1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фармац</a:t>
            </a:r>
            <a:r>
              <a:rPr lang="ru-RU" sz="2400" b="1" spc="97" dirty="0" err="1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ии</a:t>
            </a:r>
            <a:r>
              <a:rPr lang="ru-RU" sz="2400" b="1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сестринского дела</a:t>
            </a:r>
          </a:p>
          <a:p>
            <a:pPr marL="107938" lvl="1"/>
            <a:endParaRPr lang="ru-RU" sz="2400" spc="97" dirty="0">
              <a:solidFill>
                <a:srgbClr val="0043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7938" lvl="1"/>
            <a:r>
              <a:rPr lang="ru-RU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</a:t>
            </a:r>
            <a:r>
              <a:rPr lang="en-US" sz="2400" spc="97" dirty="0" err="1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марта</a:t>
            </a:r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</a:t>
            </a:r>
            <a:r>
              <a:rPr lang="ru-RU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 </a:t>
            </a:r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spc="97" dirty="0" err="1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</a:t>
            </a:r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открытых</a:t>
            </a:r>
            <a:r>
              <a:rPr lang="en-US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дверей</a:t>
            </a:r>
            <a:r>
              <a:rPr lang="en-US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педиатрического</a:t>
            </a:r>
            <a:r>
              <a:rPr lang="en-US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 err="1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факультета</a:t>
            </a:r>
            <a:endParaRPr lang="ru-RU" sz="2400" spc="97" dirty="0" smtClean="0">
              <a:solidFill>
                <a:srgbClr val="0043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5877" lvl="1" indent="-107939">
              <a:buFont typeface="Arial"/>
              <a:buChar char="•"/>
            </a:pPr>
            <a:endParaRPr lang="en-US" sz="2400" spc="97" dirty="0">
              <a:solidFill>
                <a:srgbClr val="0043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7938" lvl="1"/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марта</a:t>
            </a:r>
            <a:r>
              <a:rPr lang="en-US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2400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b="1" spc="97" dirty="0" err="1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</a:t>
            </a:r>
            <a:r>
              <a:rPr lang="en-US" sz="2400" b="1" spc="97" dirty="0" smtClean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открытых</a:t>
            </a:r>
            <a:r>
              <a:rPr lang="en-US" sz="2400" b="1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дверей</a:t>
            </a:r>
            <a:r>
              <a:rPr lang="en-US" sz="2400" b="1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всех</a:t>
            </a:r>
            <a:r>
              <a:rPr lang="en-US" sz="2400" b="1" spc="97" dirty="0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spc="97" dirty="0" err="1">
                <a:solidFill>
                  <a:srgbClr val="0043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факультетов</a:t>
            </a:r>
            <a:endParaRPr lang="en-US" sz="2400" b="1" spc="97" dirty="0">
              <a:solidFill>
                <a:srgbClr val="0043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379"/>
              </a:lnSpc>
            </a:pPr>
            <a:endParaRPr lang="en-US" sz="1000" spc="97" dirty="0">
              <a:solidFill>
                <a:srgbClr val="004380"/>
              </a:solidFill>
              <a:latin typeface="Now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372570" y="-98982"/>
            <a:ext cx="8507435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466"/>
              </a:lnSpc>
              <a:spcBef>
                <a:spcPct val="0"/>
              </a:spcBef>
            </a:pPr>
            <a:r>
              <a:rPr lang="en-US" sz="4400" b="1" spc="75" dirty="0">
                <a:solidFill>
                  <a:srgbClr val="2B26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 ОТКРЫТЫХ ДВЕРЕЙ</a:t>
            </a:r>
          </a:p>
        </p:txBody>
      </p:sp>
    </p:spTree>
    <p:extLst>
      <p:ext uri="{BB962C8B-B14F-4D97-AF65-F5344CB8AC3E}">
        <p14:creationId xmlns:p14="http://schemas.microsoft.com/office/powerpoint/2010/main" val="25482248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58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25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5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51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84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78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2018</Words>
  <Application>Microsoft Office PowerPoint</Application>
  <PresentationFormat>Произвольный</PresentationFormat>
  <Paragraphs>361</Paragraphs>
  <Slides>45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69" baseType="lpstr">
      <vt:lpstr>Arial</vt:lpstr>
      <vt:lpstr>Arial Unicode MS</vt:lpstr>
      <vt:lpstr>Calibri</vt:lpstr>
      <vt:lpstr>Calibri Light</vt:lpstr>
      <vt:lpstr>Cambria Math</vt:lpstr>
      <vt:lpstr>DM Sans</vt:lpstr>
      <vt:lpstr>Lato</vt:lpstr>
      <vt:lpstr>Lato Light</vt:lpstr>
      <vt:lpstr>Lato Regular</vt:lpstr>
      <vt:lpstr>Livvic</vt:lpstr>
      <vt:lpstr>Merriweather</vt:lpstr>
      <vt:lpstr>Montserrat</vt:lpstr>
      <vt:lpstr>Montserrat Light</vt:lpstr>
      <vt:lpstr>Montserrat Light Bold</vt:lpstr>
      <vt:lpstr>Now</vt:lpstr>
      <vt:lpstr>Now Bold</vt:lpstr>
      <vt:lpstr>Now Heavy</vt:lpstr>
      <vt:lpstr>Open Sans Extrabold</vt:lpstr>
      <vt:lpstr>Raleway</vt:lpstr>
      <vt:lpstr>Roboto</vt:lpstr>
      <vt:lpstr>Roboto Regular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Признание качества и уровня подготовки выпускников  требованиям рынка труда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 ДОВУЗОВСКОЙ ПОДГОТОВКИ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Модестовна Ермакова</dc:creator>
  <cp:lastModifiedBy>Ольга В. Волкова</cp:lastModifiedBy>
  <cp:revision>60</cp:revision>
  <cp:lastPrinted>2024-10-23T10:21:47Z</cp:lastPrinted>
  <dcterms:created xsi:type="dcterms:W3CDTF">2024-03-22T12:51:18Z</dcterms:created>
  <dcterms:modified xsi:type="dcterms:W3CDTF">2025-02-10T05:46:29Z</dcterms:modified>
</cp:coreProperties>
</file>