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334" r:id="rId2"/>
    <p:sldId id="326" r:id="rId3"/>
    <p:sldId id="589" r:id="rId4"/>
    <p:sldId id="566" r:id="rId5"/>
    <p:sldId id="341" r:id="rId6"/>
    <p:sldId id="3887" r:id="rId7"/>
    <p:sldId id="3882" r:id="rId8"/>
    <p:sldId id="3892" r:id="rId9"/>
    <p:sldId id="3893" r:id="rId10"/>
    <p:sldId id="1242" r:id="rId11"/>
    <p:sldId id="344" r:id="rId12"/>
    <p:sldId id="345" r:id="rId13"/>
    <p:sldId id="346" r:id="rId14"/>
    <p:sldId id="592" r:id="rId15"/>
    <p:sldId id="348" r:id="rId16"/>
    <p:sldId id="349" r:id="rId17"/>
    <p:sldId id="327" r:id="rId18"/>
    <p:sldId id="1232" r:id="rId19"/>
    <p:sldId id="3888" r:id="rId20"/>
    <p:sldId id="1230" r:id="rId21"/>
    <p:sldId id="580" r:id="rId22"/>
    <p:sldId id="526" r:id="rId23"/>
    <p:sldId id="355" r:id="rId24"/>
    <p:sldId id="356" r:id="rId25"/>
    <p:sldId id="689" r:id="rId26"/>
    <p:sldId id="259" r:id="rId27"/>
    <p:sldId id="3871" r:id="rId28"/>
    <p:sldId id="335" r:id="rId29"/>
  </p:sldIdLst>
  <p:sldSz cx="29260800" cy="16459200"/>
  <p:notesSz cx="6797675" cy="9928225"/>
  <p:defaultTextStyle>
    <a:defPPr>
      <a:defRPr lang="ru-RU"/>
    </a:defPPr>
    <a:lvl1pPr marL="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2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2A41"/>
    <a:srgbClr val="B20A16"/>
    <a:srgbClr val="91474C"/>
    <a:srgbClr val="ED2F3B"/>
    <a:srgbClr val="E6F0FA"/>
    <a:srgbClr val="FFFDFE"/>
    <a:srgbClr val="C2C2C2"/>
    <a:srgbClr val="FBBBC0"/>
    <a:srgbClr val="F88890"/>
    <a:srgbClr val="6C9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7" autoAdjust="0"/>
    <p:restoredTop sz="94660"/>
  </p:normalViewPr>
  <p:slideViewPr>
    <p:cSldViewPr snapToGrid="0">
      <p:cViewPr varScale="1">
        <p:scale>
          <a:sx n="29" d="100"/>
          <a:sy n="29" d="100"/>
        </p:scale>
        <p:origin x="320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978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image" Target="../media/image139.jpeg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image" Target="../media/image139.jpeg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79FDCB-8C6D-416F-80FF-16C9D3E5A689}" type="doc">
      <dgm:prSet loTypeId="urn:microsoft.com/office/officeart/2005/8/layout/hList7#1" loCatId="relationship" qsTypeId="urn:microsoft.com/office/officeart/2005/8/quickstyle/simple3" qsCatId="simple" csTypeId="urn:microsoft.com/office/officeart/2005/8/colors/accent1_2" csCatId="accent1" phldr="1"/>
      <dgm:spPr/>
    </dgm:pt>
    <dgm:pt modelId="{E1054A49-1AF2-41A3-A88D-19CED6BAF734}">
      <dgm:prSet phldrT="[Текст]" custT="1"/>
      <dgm:spPr>
        <a:solidFill>
          <a:schemeClr val="accent2">
            <a:lumMod val="10000"/>
            <a:lumOff val="90000"/>
          </a:schemeClr>
        </a:solidFill>
      </dgm:spPr>
      <dgm:t>
        <a:bodyPr/>
        <a:lstStyle/>
        <a:p>
          <a:r>
            <a:rPr lang="ru-RU" sz="1800" b="1" dirty="0"/>
            <a:t>Профориентация студентов всех курсов</a:t>
          </a:r>
        </a:p>
      </dgm:t>
    </dgm:pt>
    <dgm:pt modelId="{812CB5B7-2FAC-4E5B-A7EB-D4E570EDA966}" type="parTrans" cxnId="{241FF1AA-6ABE-4EFC-B80B-96245EDEB6FF}">
      <dgm:prSet/>
      <dgm:spPr/>
      <dgm:t>
        <a:bodyPr/>
        <a:lstStyle/>
        <a:p>
          <a:endParaRPr lang="ru-RU" sz="2800"/>
        </a:p>
      </dgm:t>
    </dgm:pt>
    <dgm:pt modelId="{09F215F4-6CF6-49F1-9323-65509914A8BC}" type="sibTrans" cxnId="{241FF1AA-6ABE-4EFC-B80B-96245EDEB6FF}">
      <dgm:prSet/>
      <dgm:spPr/>
      <dgm:t>
        <a:bodyPr/>
        <a:lstStyle/>
        <a:p>
          <a:endParaRPr lang="ru-RU" sz="2800"/>
        </a:p>
      </dgm:t>
    </dgm:pt>
    <dgm:pt modelId="{C0F1396A-46A3-4413-9FBC-45DFFEFD583B}">
      <dgm:prSet phldrT="[Текст]" custT="1"/>
      <dgm:spPr>
        <a:solidFill>
          <a:schemeClr val="accent2">
            <a:lumMod val="10000"/>
            <a:lumOff val="90000"/>
          </a:schemeClr>
        </a:solidFill>
      </dgm:spPr>
      <dgm:t>
        <a:bodyPr/>
        <a:lstStyle/>
        <a:p>
          <a:r>
            <a:rPr lang="ru-RU" sz="1800" b="1" dirty="0"/>
            <a:t>Практическая подготовка обучающихся</a:t>
          </a:r>
        </a:p>
      </dgm:t>
    </dgm:pt>
    <dgm:pt modelId="{5A7D6053-286F-4E5B-8111-6EF2C6D11C5E}" type="parTrans" cxnId="{F73A07DE-E691-4A45-92AA-1FFF820CF55F}">
      <dgm:prSet/>
      <dgm:spPr/>
      <dgm:t>
        <a:bodyPr/>
        <a:lstStyle/>
        <a:p>
          <a:endParaRPr lang="ru-RU" sz="2800"/>
        </a:p>
      </dgm:t>
    </dgm:pt>
    <dgm:pt modelId="{347B9DF5-0092-4D9F-AFED-6D27F1B524FB}" type="sibTrans" cxnId="{F73A07DE-E691-4A45-92AA-1FFF820CF55F}">
      <dgm:prSet/>
      <dgm:spPr/>
      <dgm:t>
        <a:bodyPr/>
        <a:lstStyle/>
        <a:p>
          <a:endParaRPr lang="ru-RU" sz="2800"/>
        </a:p>
      </dgm:t>
    </dgm:pt>
    <dgm:pt modelId="{470CF826-64BF-49E9-A084-2A1F0384EBB9}">
      <dgm:prSet phldrT="[Текст]" custT="1"/>
      <dgm:spPr>
        <a:solidFill>
          <a:schemeClr val="accent2">
            <a:lumMod val="10000"/>
            <a:lumOff val="90000"/>
          </a:schemeClr>
        </a:solidFill>
      </dgm:spPr>
      <dgm:t>
        <a:bodyPr/>
        <a:lstStyle/>
        <a:p>
          <a:r>
            <a:rPr lang="ru-RU" sz="1600" b="1" dirty="0"/>
            <a:t>Профессиональная подготовка по профессии </a:t>
          </a:r>
        </a:p>
        <a:p>
          <a:r>
            <a:rPr lang="ru-RU" sz="1600" b="1" dirty="0"/>
            <a:t>САНИТАР</a:t>
          </a:r>
        </a:p>
      </dgm:t>
    </dgm:pt>
    <dgm:pt modelId="{C599DD32-066B-40E2-9F6A-C50163D01BD0}" type="parTrans" cxnId="{59A03657-D395-48DD-8802-6BF1F65BFF01}">
      <dgm:prSet/>
      <dgm:spPr/>
      <dgm:t>
        <a:bodyPr/>
        <a:lstStyle/>
        <a:p>
          <a:endParaRPr lang="ru-RU" sz="2800"/>
        </a:p>
      </dgm:t>
    </dgm:pt>
    <dgm:pt modelId="{EF5968E9-E4E6-4011-B36D-A772AFFF7EC3}" type="sibTrans" cxnId="{59A03657-D395-48DD-8802-6BF1F65BFF01}">
      <dgm:prSet/>
      <dgm:spPr/>
      <dgm:t>
        <a:bodyPr/>
        <a:lstStyle/>
        <a:p>
          <a:endParaRPr lang="ru-RU" sz="2800"/>
        </a:p>
      </dgm:t>
    </dgm:pt>
    <dgm:pt modelId="{CEBEF4B9-2F25-4694-BC0F-CB4355CE6801}">
      <dgm:prSet custT="1"/>
      <dgm:spPr>
        <a:solidFill>
          <a:schemeClr val="accent2">
            <a:lumMod val="10000"/>
            <a:lumOff val="90000"/>
          </a:schemeClr>
        </a:solidFill>
      </dgm:spPr>
      <dgm:t>
        <a:bodyPr/>
        <a:lstStyle/>
        <a:p>
          <a:endParaRPr lang="ru-RU" sz="1600" b="1" dirty="0"/>
        </a:p>
        <a:p>
          <a:r>
            <a:rPr lang="ru-RU" sz="1600" b="1" dirty="0"/>
            <a:t>Работа в должностях среднего медицинского или фармацевтического персонала</a:t>
          </a:r>
        </a:p>
      </dgm:t>
    </dgm:pt>
    <dgm:pt modelId="{38A4CA15-9E51-43E6-B0CD-AD2E6B1830D6}" type="parTrans" cxnId="{3F81552D-35B9-4296-9D5C-BC34F095C360}">
      <dgm:prSet/>
      <dgm:spPr/>
      <dgm:t>
        <a:bodyPr/>
        <a:lstStyle/>
        <a:p>
          <a:endParaRPr lang="ru-RU" sz="2800"/>
        </a:p>
      </dgm:t>
    </dgm:pt>
    <dgm:pt modelId="{22DC0BCE-646B-4688-B615-DD72D84A8296}" type="sibTrans" cxnId="{3F81552D-35B9-4296-9D5C-BC34F095C360}">
      <dgm:prSet/>
      <dgm:spPr/>
      <dgm:t>
        <a:bodyPr/>
        <a:lstStyle/>
        <a:p>
          <a:endParaRPr lang="ru-RU" sz="2800"/>
        </a:p>
      </dgm:t>
    </dgm:pt>
    <dgm:pt modelId="{570E0DE2-FDA5-412F-A5A4-FC61ABFDC97F}">
      <dgm:prSet custT="1"/>
      <dgm:spPr>
        <a:solidFill>
          <a:schemeClr val="accent2">
            <a:lumMod val="10000"/>
            <a:lumOff val="90000"/>
          </a:schemeClr>
        </a:solidFill>
      </dgm:spPr>
      <dgm:t>
        <a:bodyPr/>
        <a:lstStyle/>
        <a:p>
          <a:r>
            <a:rPr lang="ru-RU" sz="1800" b="1" dirty="0"/>
            <a:t>Волонтерская деятельность</a:t>
          </a:r>
        </a:p>
      </dgm:t>
    </dgm:pt>
    <dgm:pt modelId="{448A78FF-171D-448C-B934-7F50AC33FFF1}" type="parTrans" cxnId="{66003591-C880-4D3D-8842-C33F8D661828}">
      <dgm:prSet/>
      <dgm:spPr/>
      <dgm:t>
        <a:bodyPr/>
        <a:lstStyle/>
        <a:p>
          <a:endParaRPr lang="ru-RU" sz="2800"/>
        </a:p>
      </dgm:t>
    </dgm:pt>
    <dgm:pt modelId="{C39D7EDE-B09E-45F0-B9E2-2803A0FE90F3}" type="sibTrans" cxnId="{66003591-C880-4D3D-8842-C33F8D661828}">
      <dgm:prSet/>
      <dgm:spPr/>
      <dgm:t>
        <a:bodyPr/>
        <a:lstStyle/>
        <a:p>
          <a:endParaRPr lang="ru-RU" sz="2800"/>
        </a:p>
      </dgm:t>
    </dgm:pt>
    <dgm:pt modelId="{A3A05A43-4384-4F6A-9A7B-400023F538D3}" type="pres">
      <dgm:prSet presAssocID="{2779FDCB-8C6D-416F-80FF-16C9D3E5A689}" presName="Name0" presStyleCnt="0">
        <dgm:presLayoutVars>
          <dgm:dir/>
          <dgm:resizeHandles val="exact"/>
        </dgm:presLayoutVars>
      </dgm:prSet>
      <dgm:spPr/>
    </dgm:pt>
    <dgm:pt modelId="{D0C14E6E-60B3-4B0A-8E3A-FE00691D78BB}" type="pres">
      <dgm:prSet presAssocID="{2779FDCB-8C6D-416F-80FF-16C9D3E5A689}" presName="fgShape" presStyleLbl="fgShp" presStyleIdx="0" presStyleCnt="1" custScaleY="132803" custLinFactNeighborX="44" custLinFactNeighborY="54543"/>
      <dgm:spPr>
        <a:solidFill>
          <a:schemeClr val="accent2">
            <a:lumMod val="75000"/>
            <a:lumOff val="25000"/>
          </a:schemeClr>
        </a:solidFill>
      </dgm:spPr>
    </dgm:pt>
    <dgm:pt modelId="{A8FB0311-C4D9-4775-B963-78EDB1B0A727}" type="pres">
      <dgm:prSet presAssocID="{2779FDCB-8C6D-416F-80FF-16C9D3E5A689}" presName="linComp" presStyleCnt="0"/>
      <dgm:spPr/>
    </dgm:pt>
    <dgm:pt modelId="{CD970E72-616B-4835-81BF-6F95C3A747EE}" type="pres">
      <dgm:prSet presAssocID="{E1054A49-1AF2-41A3-A88D-19CED6BAF734}" presName="compNode" presStyleCnt="0"/>
      <dgm:spPr/>
    </dgm:pt>
    <dgm:pt modelId="{E1E2266C-38EC-4B37-9C01-3DD8C8D9C2F7}" type="pres">
      <dgm:prSet presAssocID="{E1054A49-1AF2-41A3-A88D-19CED6BAF734}" presName="bkgdShape" presStyleLbl="node1" presStyleIdx="0" presStyleCnt="5" custScaleX="107693" custLinFactNeighborX="-52" custLinFactNeighborY="-340"/>
      <dgm:spPr/>
    </dgm:pt>
    <dgm:pt modelId="{D07AE50C-466B-436E-AF0E-B87EC8743652}" type="pres">
      <dgm:prSet presAssocID="{E1054A49-1AF2-41A3-A88D-19CED6BAF734}" presName="nodeTx" presStyleLbl="node1" presStyleIdx="0" presStyleCnt="5">
        <dgm:presLayoutVars>
          <dgm:bulletEnabled val="1"/>
        </dgm:presLayoutVars>
      </dgm:prSet>
      <dgm:spPr/>
    </dgm:pt>
    <dgm:pt modelId="{7B29B9A0-F34C-4E91-B766-5EACF7E4B61D}" type="pres">
      <dgm:prSet presAssocID="{E1054A49-1AF2-41A3-A88D-19CED6BAF734}" presName="invisiNode" presStyleLbl="node1" presStyleIdx="0" presStyleCnt="5"/>
      <dgm:spPr/>
    </dgm:pt>
    <dgm:pt modelId="{EDEE0F2C-9EAE-4248-844B-95B8B98AB993}" type="pres">
      <dgm:prSet presAssocID="{E1054A49-1AF2-41A3-A88D-19CED6BAF734}" presName="imagNode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3FC8993-D437-40F4-AFD0-A6158DAA907E}" type="pres">
      <dgm:prSet presAssocID="{09F215F4-6CF6-49F1-9323-65509914A8BC}" presName="sibTrans" presStyleLbl="sibTrans2D1" presStyleIdx="0" presStyleCnt="0"/>
      <dgm:spPr/>
    </dgm:pt>
    <dgm:pt modelId="{E9F11093-00FA-4A6E-8A59-49DCF40147C7}" type="pres">
      <dgm:prSet presAssocID="{570E0DE2-FDA5-412F-A5A4-FC61ABFDC97F}" presName="compNode" presStyleCnt="0"/>
      <dgm:spPr/>
    </dgm:pt>
    <dgm:pt modelId="{C1962DD6-C267-4880-9A1E-1F43FB5A4603}" type="pres">
      <dgm:prSet presAssocID="{570E0DE2-FDA5-412F-A5A4-FC61ABFDC97F}" presName="bkgdShape" presStyleLbl="node1" presStyleIdx="1" presStyleCnt="5"/>
      <dgm:spPr/>
    </dgm:pt>
    <dgm:pt modelId="{5D8E5322-C4F6-4986-9E71-A2B668265AAF}" type="pres">
      <dgm:prSet presAssocID="{570E0DE2-FDA5-412F-A5A4-FC61ABFDC97F}" presName="nodeTx" presStyleLbl="node1" presStyleIdx="1" presStyleCnt="5">
        <dgm:presLayoutVars>
          <dgm:bulletEnabled val="1"/>
        </dgm:presLayoutVars>
      </dgm:prSet>
      <dgm:spPr/>
    </dgm:pt>
    <dgm:pt modelId="{3F04886D-7153-4A8E-A1E7-2E2C2D0CD790}" type="pres">
      <dgm:prSet presAssocID="{570E0DE2-FDA5-412F-A5A4-FC61ABFDC97F}" presName="invisiNode" presStyleLbl="node1" presStyleIdx="1" presStyleCnt="5"/>
      <dgm:spPr/>
    </dgm:pt>
    <dgm:pt modelId="{07E14494-AF82-4552-89ED-DB24FF9CA17D}" type="pres">
      <dgm:prSet presAssocID="{570E0DE2-FDA5-412F-A5A4-FC61ABFDC97F}" presName="imagNode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1362FCF-46B7-471B-9917-EBC153DA07BC}" type="pres">
      <dgm:prSet presAssocID="{C39D7EDE-B09E-45F0-B9E2-2803A0FE90F3}" presName="sibTrans" presStyleLbl="sibTrans2D1" presStyleIdx="0" presStyleCnt="0"/>
      <dgm:spPr/>
    </dgm:pt>
    <dgm:pt modelId="{A84BE5A3-ADC6-4A9F-B244-D7563D81E3BF}" type="pres">
      <dgm:prSet presAssocID="{C0F1396A-46A3-4413-9FBC-45DFFEFD583B}" presName="compNode" presStyleCnt="0"/>
      <dgm:spPr/>
    </dgm:pt>
    <dgm:pt modelId="{D11CB6B4-04E6-4B43-8A51-0F513F77139E}" type="pres">
      <dgm:prSet presAssocID="{C0F1396A-46A3-4413-9FBC-45DFFEFD583B}" presName="bkgdShape" presStyleLbl="node1" presStyleIdx="2" presStyleCnt="5"/>
      <dgm:spPr/>
    </dgm:pt>
    <dgm:pt modelId="{A621C0A2-9B06-4413-92BA-6076C07F2388}" type="pres">
      <dgm:prSet presAssocID="{C0F1396A-46A3-4413-9FBC-45DFFEFD583B}" presName="nodeTx" presStyleLbl="node1" presStyleIdx="2" presStyleCnt="5">
        <dgm:presLayoutVars>
          <dgm:bulletEnabled val="1"/>
        </dgm:presLayoutVars>
      </dgm:prSet>
      <dgm:spPr/>
    </dgm:pt>
    <dgm:pt modelId="{44B59FC9-DD3D-4837-BF94-BE355837D071}" type="pres">
      <dgm:prSet presAssocID="{C0F1396A-46A3-4413-9FBC-45DFFEFD583B}" presName="invisiNode" presStyleLbl="node1" presStyleIdx="2" presStyleCnt="5"/>
      <dgm:spPr/>
    </dgm:pt>
    <dgm:pt modelId="{481041E9-AA0F-4A03-A7E2-73F2EC7D8CB1}" type="pres">
      <dgm:prSet presAssocID="{C0F1396A-46A3-4413-9FBC-45DFFEFD583B}" presName="imagNode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8A74E7D-C0AE-4299-86E6-7CEECF64181F}" type="pres">
      <dgm:prSet presAssocID="{347B9DF5-0092-4D9F-AFED-6D27F1B524FB}" presName="sibTrans" presStyleLbl="sibTrans2D1" presStyleIdx="0" presStyleCnt="0"/>
      <dgm:spPr/>
    </dgm:pt>
    <dgm:pt modelId="{E3311B0A-6DDA-4C05-988D-F4CFDBF271DA}" type="pres">
      <dgm:prSet presAssocID="{CEBEF4B9-2F25-4694-BC0F-CB4355CE6801}" presName="compNode" presStyleCnt="0"/>
      <dgm:spPr/>
    </dgm:pt>
    <dgm:pt modelId="{087D5327-C0C3-4BC0-88C1-D05EDF8D5400}" type="pres">
      <dgm:prSet presAssocID="{CEBEF4B9-2F25-4694-BC0F-CB4355CE6801}" presName="bkgdShape" presStyleLbl="node1" presStyleIdx="3" presStyleCnt="5"/>
      <dgm:spPr/>
    </dgm:pt>
    <dgm:pt modelId="{AED47623-782F-4158-A86D-210141842FA3}" type="pres">
      <dgm:prSet presAssocID="{CEBEF4B9-2F25-4694-BC0F-CB4355CE6801}" presName="nodeTx" presStyleLbl="node1" presStyleIdx="3" presStyleCnt="5">
        <dgm:presLayoutVars>
          <dgm:bulletEnabled val="1"/>
        </dgm:presLayoutVars>
      </dgm:prSet>
      <dgm:spPr/>
    </dgm:pt>
    <dgm:pt modelId="{A12015BD-BB3B-4BC2-9CDC-BA2A562903D5}" type="pres">
      <dgm:prSet presAssocID="{CEBEF4B9-2F25-4694-BC0F-CB4355CE6801}" presName="invisiNode" presStyleLbl="node1" presStyleIdx="3" presStyleCnt="5"/>
      <dgm:spPr/>
    </dgm:pt>
    <dgm:pt modelId="{CE648EFF-5EBE-4600-9DB9-73CBDBE7A224}" type="pres">
      <dgm:prSet presAssocID="{CEBEF4B9-2F25-4694-BC0F-CB4355CE6801}" presName="imagNode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972B0187-8C8D-48F2-B9D3-F9E2CDBA8BB9}" type="pres">
      <dgm:prSet presAssocID="{22DC0BCE-646B-4688-B615-DD72D84A8296}" presName="sibTrans" presStyleLbl="sibTrans2D1" presStyleIdx="0" presStyleCnt="0"/>
      <dgm:spPr/>
    </dgm:pt>
    <dgm:pt modelId="{C708096C-5339-4FEA-B39D-28C6D6EAB520}" type="pres">
      <dgm:prSet presAssocID="{470CF826-64BF-49E9-A084-2A1F0384EBB9}" presName="compNode" presStyleCnt="0"/>
      <dgm:spPr/>
    </dgm:pt>
    <dgm:pt modelId="{920CB85C-1DC7-4A04-BCCE-DE2287EA7107}" type="pres">
      <dgm:prSet presAssocID="{470CF826-64BF-49E9-A084-2A1F0384EBB9}" presName="bkgdShape" presStyleLbl="node1" presStyleIdx="4" presStyleCnt="5"/>
      <dgm:spPr/>
    </dgm:pt>
    <dgm:pt modelId="{515916B5-DB11-4FCD-A0CF-1E68134D199D}" type="pres">
      <dgm:prSet presAssocID="{470CF826-64BF-49E9-A084-2A1F0384EBB9}" presName="nodeTx" presStyleLbl="node1" presStyleIdx="4" presStyleCnt="5">
        <dgm:presLayoutVars>
          <dgm:bulletEnabled val="1"/>
        </dgm:presLayoutVars>
      </dgm:prSet>
      <dgm:spPr/>
    </dgm:pt>
    <dgm:pt modelId="{2654F02A-5098-4D37-852B-678BCE2A406F}" type="pres">
      <dgm:prSet presAssocID="{470CF826-64BF-49E9-A084-2A1F0384EBB9}" presName="invisiNode" presStyleLbl="node1" presStyleIdx="4" presStyleCnt="5"/>
      <dgm:spPr/>
    </dgm:pt>
    <dgm:pt modelId="{117C677C-CC5A-452F-ADA6-55BA9D6B7B89}" type="pres">
      <dgm:prSet presAssocID="{470CF826-64BF-49E9-A084-2A1F0384EBB9}" presName="imagNode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27EBDF17-8874-4901-AA57-3D35F7E1395C}" type="presOf" srcId="{347B9DF5-0092-4D9F-AFED-6D27F1B524FB}" destId="{38A74E7D-C0AE-4299-86E6-7CEECF64181F}" srcOrd="0" destOrd="0" presId="urn:microsoft.com/office/officeart/2005/8/layout/hList7#1"/>
    <dgm:cxn modelId="{3F81552D-35B9-4296-9D5C-BC34F095C360}" srcId="{2779FDCB-8C6D-416F-80FF-16C9D3E5A689}" destId="{CEBEF4B9-2F25-4694-BC0F-CB4355CE6801}" srcOrd="3" destOrd="0" parTransId="{38A4CA15-9E51-43E6-B0CD-AD2E6B1830D6}" sibTransId="{22DC0BCE-646B-4688-B615-DD72D84A8296}"/>
    <dgm:cxn modelId="{C1939830-462C-494A-B84A-2F0DFC0B41F0}" type="presOf" srcId="{CEBEF4B9-2F25-4694-BC0F-CB4355CE6801}" destId="{087D5327-C0C3-4BC0-88C1-D05EDF8D5400}" srcOrd="0" destOrd="0" presId="urn:microsoft.com/office/officeart/2005/8/layout/hList7#1"/>
    <dgm:cxn modelId="{AF964F3A-DA06-4CA3-8022-3619E33A6DC6}" type="presOf" srcId="{C39D7EDE-B09E-45F0-B9E2-2803A0FE90F3}" destId="{51362FCF-46B7-471B-9917-EBC153DA07BC}" srcOrd="0" destOrd="0" presId="urn:microsoft.com/office/officeart/2005/8/layout/hList7#1"/>
    <dgm:cxn modelId="{66088F3B-BC7B-4340-BE29-898FFC11B008}" type="presOf" srcId="{09F215F4-6CF6-49F1-9323-65509914A8BC}" destId="{E3FC8993-D437-40F4-AFD0-A6158DAA907E}" srcOrd="0" destOrd="0" presId="urn:microsoft.com/office/officeart/2005/8/layout/hList7#1"/>
    <dgm:cxn modelId="{6B40A95D-E859-410A-8A33-D3DD75F23F85}" type="presOf" srcId="{E1054A49-1AF2-41A3-A88D-19CED6BAF734}" destId="{D07AE50C-466B-436E-AF0E-B87EC8743652}" srcOrd="1" destOrd="0" presId="urn:microsoft.com/office/officeart/2005/8/layout/hList7#1"/>
    <dgm:cxn modelId="{B8FAAC70-C0D8-4335-9988-32CA7A8B25FC}" type="presOf" srcId="{C0F1396A-46A3-4413-9FBC-45DFFEFD583B}" destId="{A621C0A2-9B06-4413-92BA-6076C07F2388}" srcOrd="1" destOrd="0" presId="urn:microsoft.com/office/officeart/2005/8/layout/hList7#1"/>
    <dgm:cxn modelId="{C5ED0351-1209-4DFE-9698-92472BA01195}" type="presOf" srcId="{2779FDCB-8C6D-416F-80FF-16C9D3E5A689}" destId="{A3A05A43-4384-4F6A-9A7B-400023F538D3}" srcOrd="0" destOrd="0" presId="urn:microsoft.com/office/officeart/2005/8/layout/hList7#1"/>
    <dgm:cxn modelId="{C0BE7474-365B-49A0-BB64-62031C65CBBD}" type="presOf" srcId="{570E0DE2-FDA5-412F-A5A4-FC61ABFDC97F}" destId="{C1962DD6-C267-4880-9A1E-1F43FB5A4603}" srcOrd="0" destOrd="0" presId="urn:microsoft.com/office/officeart/2005/8/layout/hList7#1"/>
    <dgm:cxn modelId="{EC890B55-0AA3-4AED-9439-29E645156D92}" type="presOf" srcId="{470CF826-64BF-49E9-A084-2A1F0384EBB9}" destId="{515916B5-DB11-4FCD-A0CF-1E68134D199D}" srcOrd="1" destOrd="0" presId="urn:microsoft.com/office/officeart/2005/8/layout/hList7#1"/>
    <dgm:cxn modelId="{59A03657-D395-48DD-8802-6BF1F65BFF01}" srcId="{2779FDCB-8C6D-416F-80FF-16C9D3E5A689}" destId="{470CF826-64BF-49E9-A084-2A1F0384EBB9}" srcOrd="4" destOrd="0" parTransId="{C599DD32-066B-40E2-9F6A-C50163D01BD0}" sibTransId="{EF5968E9-E4E6-4011-B36D-A772AFFF7EC3}"/>
    <dgm:cxn modelId="{2B42F788-432A-4304-99DA-66FADE05CEB5}" type="presOf" srcId="{E1054A49-1AF2-41A3-A88D-19CED6BAF734}" destId="{E1E2266C-38EC-4B37-9C01-3DD8C8D9C2F7}" srcOrd="0" destOrd="0" presId="urn:microsoft.com/office/officeart/2005/8/layout/hList7#1"/>
    <dgm:cxn modelId="{66003591-C880-4D3D-8842-C33F8D661828}" srcId="{2779FDCB-8C6D-416F-80FF-16C9D3E5A689}" destId="{570E0DE2-FDA5-412F-A5A4-FC61ABFDC97F}" srcOrd="1" destOrd="0" parTransId="{448A78FF-171D-448C-B934-7F50AC33FFF1}" sibTransId="{C39D7EDE-B09E-45F0-B9E2-2803A0FE90F3}"/>
    <dgm:cxn modelId="{C75146A6-3E87-4D4D-9B53-41A5D56EA622}" type="presOf" srcId="{C0F1396A-46A3-4413-9FBC-45DFFEFD583B}" destId="{D11CB6B4-04E6-4B43-8A51-0F513F77139E}" srcOrd="0" destOrd="0" presId="urn:microsoft.com/office/officeart/2005/8/layout/hList7#1"/>
    <dgm:cxn modelId="{241FF1AA-6ABE-4EFC-B80B-96245EDEB6FF}" srcId="{2779FDCB-8C6D-416F-80FF-16C9D3E5A689}" destId="{E1054A49-1AF2-41A3-A88D-19CED6BAF734}" srcOrd="0" destOrd="0" parTransId="{812CB5B7-2FAC-4E5B-A7EB-D4E570EDA966}" sibTransId="{09F215F4-6CF6-49F1-9323-65509914A8BC}"/>
    <dgm:cxn modelId="{934657B2-F012-4DDC-B57D-1F7DF3DEB3CC}" type="presOf" srcId="{CEBEF4B9-2F25-4694-BC0F-CB4355CE6801}" destId="{AED47623-782F-4158-A86D-210141842FA3}" srcOrd="1" destOrd="0" presId="urn:microsoft.com/office/officeart/2005/8/layout/hList7#1"/>
    <dgm:cxn modelId="{B8907CB7-6C89-46AE-BC88-626C2DACA6CE}" type="presOf" srcId="{22DC0BCE-646B-4688-B615-DD72D84A8296}" destId="{972B0187-8C8D-48F2-B9D3-F9E2CDBA8BB9}" srcOrd="0" destOrd="0" presId="urn:microsoft.com/office/officeart/2005/8/layout/hList7#1"/>
    <dgm:cxn modelId="{624CFAB9-00DC-4F78-973C-CE18B013FBB9}" type="presOf" srcId="{570E0DE2-FDA5-412F-A5A4-FC61ABFDC97F}" destId="{5D8E5322-C4F6-4986-9E71-A2B668265AAF}" srcOrd="1" destOrd="0" presId="urn:microsoft.com/office/officeart/2005/8/layout/hList7#1"/>
    <dgm:cxn modelId="{F73A07DE-E691-4A45-92AA-1FFF820CF55F}" srcId="{2779FDCB-8C6D-416F-80FF-16C9D3E5A689}" destId="{C0F1396A-46A3-4413-9FBC-45DFFEFD583B}" srcOrd="2" destOrd="0" parTransId="{5A7D6053-286F-4E5B-8111-6EF2C6D11C5E}" sibTransId="{347B9DF5-0092-4D9F-AFED-6D27F1B524FB}"/>
    <dgm:cxn modelId="{50CF9FFB-912E-4B5B-BDD5-B1B520093A87}" type="presOf" srcId="{470CF826-64BF-49E9-A084-2A1F0384EBB9}" destId="{920CB85C-1DC7-4A04-BCCE-DE2287EA7107}" srcOrd="0" destOrd="0" presId="urn:microsoft.com/office/officeart/2005/8/layout/hList7#1"/>
    <dgm:cxn modelId="{DFED4D49-C75F-428B-80DC-D75DCCEC0612}" type="presParOf" srcId="{A3A05A43-4384-4F6A-9A7B-400023F538D3}" destId="{D0C14E6E-60B3-4B0A-8E3A-FE00691D78BB}" srcOrd="0" destOrd="0" presId="urn:microsoft.com/office/officeart/2005/8/layout/hList7#1"/>
    <dgm:cxn modelId="{D685C9D9-5A22-4563-B3D1-B79BB2F349AF}" type="presParOf" srcId="{A3A05A43-4384-4F6A-9A7B-400023F538D3}" destId="{A8FB0311-C4D9-4775-B963-78EDB1B0A727}" srcOrd="1" destOrd="0" presId="urn:microsoft.com/office/officeart/2005/8/layout/hList7#1"/>
    <dgm:cxn modelId="{66664FCC-28CC-4BE4-BFA0-955F64A71D69}" type="presParOf" srcId="{A8FB0311-C4D9-4775-B963-78EDB1B0A727}" destId="{CD970E72-616B-4835-81BF-6F95C3A747EE}" srcOrd="0" destOrd="0" presId="urn:microsoft.com/office/officeart/2005/8/layout/hList7#1"/>
    <dgm:cxn modelId="{68EB7D9C-2EC2-42C2-8462-DC59DC76D69B}" type="presParOf" srcId="{CD970E72-616B-4835-81BF-6F95C3A747EE}" destId="{E1E2266C-38EC-4B37-9C01-3DD8C8D9C2F7}" srcOrd="0" destOrd="0" presId="urn:microsoft.com/office/officeart/2005/8/layout/hList7#1"/>
    <dgm:cxn modelId="{87538472-9D3F-4DCC-A39C-13CCD6388B97}" type="presParOf" srcId="{CD970E72-616B-4835-81BF-6F95C3A747EE}" destId="{D07AE50C-466B-436E-AF0E-B87EC8743652}" srcOrd="1" destOrd="0" presId="urn:microsoft.com/office/officeart/2005/8/layout/hList7#1"/>
    <dgm:cxn modelId="{C49D4B3D-62BD-4090-94FC-F5AFC567F1E3}" type="presParOf" srcId="{CD970E72-616B-4835-81BF-6F95C3A747EE}" destId="{7B29B9A0-F34C-4E91-B766-5EACF7E4B61D}" srcOrd="2" destOrd="0" presId="urn:microsoft.com/office/officeart/2005/8/layout/hList7#1"/>
    <dgm:cxn modelId="{3BD126D5-0F65-4ED6-B641-CEC0ACE50752}" type="presParOf" srcId="{CD970E72-616B-4835-81BF-6F95C3A747EE}" destId="{EDEE0F2C-9EAE-4248-844B-95B8B98AB993}" srcOrd="3" destOrd="0" presId="urn:microsoft.com/office/officeart/2005/8/layout/hList7#1"/>
    <dgm:cxn modelId="{555BFF90-0BF7-4504-B905-E36E0771D3DB}" type="presParOf" srcId="{A8FB0311-C4D9-4775-B963-78EDB1B0A727}" destId="{E3FC8993-D437-40F4-AFD0-A6158DAA907E}" srcOrd="1" destOrd="0" presId="urn:microsoft.com/office/officeart/2005/8/layout/hList7#1"/>
    <dgm:cxn modelId="{C6F53FBC-DB8D-42E9-9D6B-63BF34C3E871}" type="presParOf" srcId="{A8FB0311-C4D9-4775-B963-78EDB1B0A727}" destId="{E9F11093-00FA-4A6E-8A59-49DCF40147C7}" srcOrd="2" destOrd="0" presId="urn:microsoft.com/office/officeart/2005/8/layout/hList7#1"/>
    <dgm:cxn modelId="{28AD5998-25AD-4F42-AA45-C8FDC50AB420}" type="presParOf" srcId="{E9F11093-00FA-4A6E-8A59-49DCF40147C7}" destId="{C1962DD6-C267-4880-9A1E-1F43FB5A4603}" srcOrd="0" destOrd="0" presId="urn:microsoft.com/office/officeart/2005/8/layout/hList7#1"/>
    <dgm:cxn modelId="{2A35704A-448F-4683-989B-A53B5E981F33}" type="presParOf" srcId="{E9F11093-00FA-4A6E-8A59-49DCF40147C7}" destId="{5D8E5322-C4F6-4986-9E71-A2B668265AAF}" srcOrd="1" destOrd="0" presId="urn:microsoft.com/office/officeart/2005/8/layout/hList7#1"/>
    <dgm:cxn modelId="{A7762FD8-829D-4652-91E9-20780584D2F0}" type="presParOf" srcId="{E9F11093-00FA-4A6E-8A59-49DCF40147C7}" destId="{3F04886D-7153-4A8E-A1E7-2E2C2D0CD790}" srcOrd="2" destOrd="0" presId="urn:microsoft.com/office/officeart/2005/8/layout/hList7#1"/>
    <dgm:cxn modelId="{C2671BF6-783B-499B-8458-D1DA16295884}" type="presParOf" srcId="{E9F11093-00FA-4A6E-8A59-49DCF40147C7}" destId="{07E14494-AF82-4552-89ED-DB24FF9CA17D}" srcOrd="3" destOrd="0" presId="urn:microsoft.com/office/officeart/2005/8/layout/hList7#1"/>
    <dgm:cxn modelId="{318CFA1A-125D-4C40-9A69-71244731790B}" type="presParOf" srcId="{A8FB0311-C4D9-4775-B963-78EDB1B0A727}" destId="{51362FCF-46B7-471B-9917-EBC153DA07BC}" srcOrd="3" destOrd="0" presId="urn:microsoft.com/office/officeart/2005/8/layout/hList7#1"/>
    <dgm:cxn modelId="{6EF6C1FC-19C3-4F7F-900D-AB8999799C81}" type="presParOf" srcId="{A8FB0311-C4D9-4775-B963-78EDB1B0A727}" destId="{A84BE5A3-ADC6-4A9F-B244-D7563D81E3BF}" srcOrd="4" destOrd="0" presId="urn:microsoft.com/office/officeart/2005/8/layout/hList7#1"/>
    <dgm:cxn modelId="{9CD7E4B3-FACA-40D0-ABD3-A3AD1D3785DA}" type="presParOf" srcId="{A84BE5A3-ADC6-4A9F-B244-D7563D81E3BF}" destId="{D11CB6B4-04E6-4B43-8A51-0F513F77139E}" srcOrd="0" destOrd="0" presId="urn:microsoft.com/office/officeart/2005/8/layout/hList7#1"/>
    <dgm:cxn modelId="{05DCE45E-F39B-4B97-8D12-8B62B1F9FFB6}" type="presParOf" srcId="{A84BE5A3-ADC6-4A9F-B244-D7563D81E3BF}" destId="{A621C0A2-9B06-4413-92BA-6076C07F2388}" srcOrd="1" destOrd="0" presId="urn:microsoft.com/office/officeart/2005/8/layout/hList7#1"/>
    <dgm:cxn modelId="{AF0FF5A6-3BF4-48C2-BCEE-B6100B39E734}" type="presParOf" srcId="{A84BE5A3-ADC6-4A9F-B244-D7563D81E3BF}" destId="{44B59FC9-DD3D-4837-BF94-BE355837D071}" srcOrd="2" destOrd="0" presId="urn:microsoft.com/office/officeart/2005/8/layout/hList7#1"/>
    <dgm:cxn modelId="{B01DB284-062D-41A4-A21A-9BA054040691}" type="presParOf" srcId="{A84BE5A3-ADC6-4A9F-B244-D7563D81E3BF}" destId="{481041E9-AA0F-4A03-A7E2-73F2EC7D8CB1}" srcOrd="3" destOrd="0" presId="urn:microsoft.com/office/officeart/2005/8/layout/hList7#1"/>
    <dgm:cxn modelId="{7E810295-CEB3-4A56-9CB2-C9BBAB123F6A}" type="presParOf" srcId="{A8FB0311-C4D9-4775-B963-78EDB1B0A727}" destId="{38A74E7D-C0AE-4299-86E6-7CEECF64181F}" srcOrd="5" destOrd="0" presId="urn:microsoft.com/office/officeart/2005/8/layout/hList7#1"/>
    <dgm:cxn modelId="{124BD812-8686-493A-9312-59DBFE67AC9B}" type="presParOf" srcId="{A8FB0311-C4D9-4775-B963-78EDB1B0A727}" destId="{E3311B0A-6DDA-4C05-988D-F4CFDBF271DA}" srcOrd="6" destOrd="0" presId="urn:microsoft.com/office/officeart/2005/8/layout/hList7#1"/>
    <dgm:cxn modelId="{376F04E0-8319-43D3-8246-C9EC8115765A}" type="presParOf" srcId="{E3311B0A-6DDA-4C05-988D-F4CFDBF271DA}" destId="{087D5327-C0C3-4BC0-88C1-D05EDF8D5400}" srcOrd="0" destOrd="0" presId="urn:microsoft.com/office/officeart/2005/8/layout/hList7#1"/>
    <dgm:cxn modelId="{A3315DCE-04BB-48D5-9798-8458C326C1DF}" type="presParOf" srcId="{E3311B0A-6DDA-4C05-988D-F4CFDBF271DA}" destId="{AED47623-782F-4158-A86D-210141842FA3}" srcOrd="1" destOrd="0" presId="urn:microsoft.com/office/officeart/2005/8/layout/hList7#1"/>
    <dgm:cxn modelId="{DE9660B6-561D-4AF7-8BF0-C5384171E05B}" type="presParOf" srcId="{E3311B0A-6DDA-4C05-988D-F4CFDBF271DA}" destId="{A12015BD-BB3B-4BC2-9CDC-BA2A562903D5}" srcOrd="2" destOrd="0" presId="urn:microsoft.com/office/officeart/2005/8/layout/hList7#1"/>
    <dgm:cxn modelId="{266C82C3-3B37-4007-9BEB-C4FCF8E25EB2}" type="presParOf" srcId="{E3311B0A-6DDA-4C05-988D-F4CFDBF271DA}" destId="{CE648EFF-5EBE-4600-9DB9-73CBDBE7A224}" srcOrd="3" destOrd="0" presId="urn:microsoft.com/office/officeart/2005/8/layout/hList7#1"/>
    <dgm:cxn modelId="{E248FB4C-33BE-44E1-AE5C-6E6FD68C8D94}" type="presParOf" srcId="{A8FB0311-C4D9-4775-B963-78EDB1B0A727}" destId="{972B0187-8C8D-48F2-B9D3-F9E2CDBA8BB9}" srcOrd="7" destOrd="0" presId="urn:microsoft.com/office/officeart/2005/8/layout/hList7#1"/>
    <dgm:cxn modelId="{8D4A15C3-2995-4588-BF66-7B45EC43C04F}" type="presParOf" srcId="{A8FB0311-C4D9-4775-B963-78EDB1B0A727}" destId="{C708096C-5339-4FEA-B39D-28C6D6EAB520}" srcOrd="8" destOrd="0" presId="urn:microsoft.com/office/officeart/2005/8/layout/hList7#1"/>
    <dgm:cxn modelId="{F683F549-0298-4E08-8798-6AA13DF28562}" type="presParOf" srcId="{C708096C-5339-4FEA-B39D-28C6D6EAB520}" destId="{920CB85C-1DC7-4A04-BCCE-DE2287EA7107}" srcOrd="0" destOrd="0" presId="urn:microsoft.com/office/officeart/2005/8/layout/hList7#1"/>
    <dgm:cxn modelId="{05F0DEC0-7B98-4007-B64C-96C3CA628E00}" type="presParOf" srcId="{C708096C-5339-4FEA-B39D-28C6D6EAB520}" destId="{515916B5-DB11-4FCD-A0CF-1E68134D199D}" srcOrd="1" destOrd="0" presId="urn:microsoft.com/office/officeart/2005/8/layout/hList7#1"/>
    <dgm:cxn modelId="{5BF5B91A-E2EF-4041-9B41-20F4984FB077}" type="presParOf" srcId="{C708096C-5339-4FEA-B39D-28C6D6EAB520}" destId="{2654F02A-5098-4D37-852B-678BCE2A406F}" srcOrd="2" destOrd="0" presId="urn:microsoft.com/office/officeart/2005/8/layout/hList7#1"/>
    <dgm:cxn modelId="{CDE1C32D-D103-476A-A102-5CC33CEC733E}" type="presParOf" srcId="{C708096C-5339-4FEA-B39D-28C6D6EAB520}" destId="{117C677C-CC5A-452F-ADA6-55BA9D6B7B89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E2266C-38EC-4B37-9C01-3DD8C8D9C2F7}">
      <dsp:nvSpPr>
        <dsp:cNvPr id="0" name=""/>
        <dsp:cNvSpPr/>
      </dsp:nvSpPr>
      <dsp:spPr>
        <a:xfrm>
          <a:off x="0" y="0"/>
          <a:ext cx="5363334" cy="5449785"/>
        </a:xfrm>
        <a:prstGeom prst="roundRect">
          <a:avLst>
            <a:gd name="adj" fmla="val 10000"/>
          </a:avLst>
        </a:prstGeom>
        <a:solidFill>
          <a:schemeClr val="accent2">
            <a:lumMod val="10000"/>
            <a:lumOff val="9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Профориентация студентов всех курсов</a:t>
          </a:r>
        </a:p>
      </dsp:txBody>
      <dsp:txXfrm>
        <a:off x="0" y="2179914"/>
        <a:ext cx="5363334" cy="2179914"/>
      </dsp:txXfrm>
    </dsp:sp>
    <dsp:sp modelId="{EDEE0F2C-9EAE-4248-844B-95B8B98AB993}">
      <dsp:nvSpPr>
        <dsp:cNvPr id="0" name=""/>
        <dsp:cNvSpPr/>
      </dsp:nvSpPr>
      <dsp:spPr>
        <a:xfrm>
          <a:off x="1776866" y="326987"/>
          <a:ext cx="1814778" cy="181477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1962DD6-C267-4880-9A1E-1F43FB5A4603}">
      <dsp:nvSpPr>
        <dsp:cNvPr id="0" name=""/>
        <dsp:cNvSpPr/>
      </dsp:nvSpPr>
      <dsp:spPr>
        <a:xfrm>
          <a:off x="5515329" y="0"/>
          <a:ext cx="4980207" cy="5449785"/>
        </a:xfrm>
        <a:prstGeom prst="roundRect">
          <a:avLst>
            <a:gd name="adj" fmla="val 10000"/>
          </a:avLst>
        </a:prstGeom>
        <a:solidFill>
          <a:schemeClr val="accent2">
            <a:lumMod val="10000"/>
            <a:lumOff val="9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Волонтерская деятельность</a:t>
          </a:r>
        </a:p>
      </dsp:txBody>
      <dsp:txXfrm>
        <a:off x="5515329" y="2179914"/>
        <a:ext cx="4980207" cy="2179914"/>
      </dsp:txXfrm>
    </dsp:sp>
    <dsp:sp modelId="{07E14494-AF82-4552-89ED-DB24FF9CA17D}">
      <dsp:nvSpPr>
        <dsp:cNvPr id="0" name=""/>
        <dsp:cNvSpPr/>
      </dsp:nvSpPr>
      <dsp:spPr>
        <a:xfrm>
          <a:off x="7098043" y="326987"/>
          <a:ext cx="1814778" cy="181477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11CB6B4-04E6-4B43-8A51-0F513F77139E}">
      <dsp:nvSpPr>
        <dsp:cNvPr id="0" name=""/>
        <dsp:cNvSpPr/>
      </dsp:nvSpPr>
      <dsp:spPr>
        <a:xfrm>
          <a:off x="10644942" y="0"/>
          <a:ext cx="4980207" cy="5449785"/>
        </a:xfrm>
        <a:prstGeom prst="roundRect">
          <a:avLst>
            <a:gd name="adj" fmla="val 10000"/>
          </a:avLst>
        </a:prstGeom>
        <a:solidFill>
          <a:schemeClr val="accent2">
            <a:lumMod val="10000"/>
            <a:lumOff val="9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Практическая подготовка обучающихся</a:t>
          </a:r>
        </a:p>
      </dsp:txBody>
      <dsp:txXfrm>
        <a:off x="10644942" y="2179914"/>
        <a:ext cx="4980207" cy="2179914"/>
      </dsp:txXfrm>
    </dsp:sp>
    <dsp:sp modelId="{481041E9-AA0F-4A03-A7E2-73F2EC7D8CB1}">
      <dsp:nvSpPr>
        <dsp:cNvPr id="0" name=""/>
        <dsp:cNvSpPr/>
      </dsp:nvSpPr>
      <dsp:spPr>
        <a:xfrm>
          <a:off x="12227656" y="326987"/>
          <a:ext cx="1814778" cy="181477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87D5327-C0C3-4BC0-88C1-D05EDF8D5400}">
      <dsp:nvSpPr>
        <dsp:cNvPr id="0" name=""/>
        <dsp:cNvSpPr/>
      </dsp:nvSpPr>
      <dsp:spPr>
        <a:xfrm>
          <a:off x="15774555" y="0"/>
          <a:ext cx="4980207" cy="5449785"/>
        </a:xfrm>
        <a:prstGeom prst="roundRect">
          <a:avLst>
            <a:gd name="adj" fmla="val 10000"/>
          </a:avLst>
        </a:prstGeom>
        <a:solidFill>
          <a:schemeClr val="accent2">
            <a:lumMod val="10000"/>
            <a:lumOff val="9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Работа в должностях среднего медицинского или фармацевтического персонала</a:t>
          </a:r>
        </a:p>
      </dsp:txBody>
      <dsp:txXfrm>
        <a:off x="15774555" y="2179914"/>
        <a:ext cx="4980207" cy="2179914"/>
      </dsp:txXfrm>
    </dsp:sp>
    <dsp:sp modelId="{CE648EFF-5EBE-4600-9DB9-73CBDBE7A224}">
      <dsp:nvSpPr>
        <dsp:cNvPr id="0" name=""/>
        <dsp:cNvSpPr/>
      </dsp:nvSpPr>
      <dsp:spPr>
        <a:xfrm>
          <a:off x="17357270" y="326987"/>
          <a:ext cx="1814778" cy="181477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20CB85C-1DC7-4A04-BCCE-DE2287EA7107}">
      <dsp:nvSpPr>
        <dsp:cNvPr id="0" name=""/>
        <dsp:cNvSpPr/>
      </dsp:nvSpPr>
      <dsp:spPr>
        <a:xfrm>
          <a:off x="20904169" y="0"/>
          <a:ext cx="4980207" cy="5449785"/>
        </a:xfrm>
        <a:prstGeom prst="roundRect">
          <a:avLst>
            <a:gd name="adj" fmla="val 10000"/>
          </a:avLst>
        </a:prstGeom>
        <a:solidFill>
          <a:schemeClr val="accent2">
            <a:lumMod val="10000"/>
            <a:lumOff val="9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Профессиональная подготовка по профессии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САНИТАР</a:t>
          </a:r>
        </a:p>
      </dsp:txBody>
      <dsp:txXfrm>
        <a:off x="20904169" y="2179914"/>
        <a:ext cx="4980207" cy="2179914"/>
      </dsp:txXfrm>
    </dsp:sp>
    <dsp:sp modelId="{117C677C-CC5A-452F-ADA6-55BA9D6B7B89}">
      <dsp:nvSpPr>
        <dsp:cNvPr id="0" name=""/>
        <dsp:cNvSpPr/>
      </dsp:nvSpPr>
      <dsp:spPr>
        <a:xfrm>
          <a:off x="22486883" y="326987"/>
          <a:ext cx="1814778" cy="1814778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0C14E6E-60B3-4B0A-8E3A-FE00691D78BB}">
      <dsp:nvSpPr>
        <dsp:cNvPr id="0" name=""/>
        <dsp:cNvSpPr/>
      </dsp:nvSpPr>
      <dsp:spPr>
        <a:xfrm>
          <a:off x="1045957" y="4364164"/>
          <a:ext cx="23816007" cy="1085621"/>
        </a:xfrm>
        <a:prstGeom prst="leftRightArrow">
          <a:avLst/>
        </a:prstGeom>
        <a:solidFill>
          <a:schemeClr val="accent2">
            <a:lumMod val="75000"/>
            <a:lumOff val="2500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B67E8-FBAC-41B6-BE7F-B5C01C7F4632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D6781-1E73-4C5A-BE93-EC861C1CC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9815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FED39-315B-40A2-8147-619531CB78B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5DE21-1965-4382-A1C2-960E2C448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724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5DE21-1965-4382-A1C2-960E2C44855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655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ECAD9-32EE-4091-BDA5-6BD15ACC5E58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072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5DE21-1965-4382-A1C2-960E2C44855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254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545AA-CDA7-4956-90AA-00E4F1939D6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1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5DE21-1965-4382-A1C2-960E2C448550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14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5DE21-1965-4382-A1C2-960E2C448550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250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1B07CF-A43D-41D6-9608-9C8BA5AEA3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312" y="0"/>
            <a:ext cx="27907488" cy="16459200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B30BDE7-B149-46FF-A0A0-F7E45043106B}"/>
              </a:ext>
            </a:extLst>
          </p:cNvPr>
          <p:cNvCxnSpPr/>
          <p:nvPr userDrawn="1"/>
        </p:nvCxnSpPr>
        <p:spPr>
          <a:xfrm>
            <a:off x="11421151" y="13101014"/>
            <a:ext cx="64184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9A6405-4457-4627-85CB-B382D4998C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315" y="2975994"/>
            <a:ext cx="7557931" cy="21634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6974" y="4072631"/>
            <a:ext cx="2483618" cy="5850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1" t="31169" r="18393" b="37777"/>
          <a:stretch/>
        </p:blipFill>
        <p:spPr>
          <a:xfrm>
            <a:off x="20153724" y="3898701"/>
            <a:ext cx="2863565" cy="9328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0676" y="3908596"/>
            <a:ext cx="1477524" cy="92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022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08750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09402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13">
            <a:extLst>
              <a:ext uri="{FF2B5EF4-FFF2-40B4-BE49-F238E27FC236}">
                <a16:creationId xmlns:a16="http://schemas.microsoft.com/office/drawing/2014/main" id="{B691782B-9F53-4CEF-9DD1-A39A5639A4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252025" y="3405355"/>
            <a:ext cx="13531183" cy="10684344"/>
          </a:xfrm>
          <a:prstGeom prst="rect">
            <a:avLst/>
          </a:prstGeom>
        </p:spPr>
        <p:txBody>
          <a:bodyPr/>
          <a:lstStyle/>
          <a:p>
            <a:pPr lvl="0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77589" y="3409482"/>
            <a:ext cx="12244718" cy="106802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7681406-48BD-4A23-A62B-85D5B020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0690" y="876302"/>
            <a:ext cx="22352743" cy="1873205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>
              <a:defRPr sz="4800" b="1">
                <a:solidFill>
                  <a:srgbClr val="B20A16"/>
                </a:solidFill>
                <a:latin typeface="Golos Text" panose="020B0503020202020204" pitchFamily="34" charset="-52"/>
                <a:cs typeface="Golos Text" panose="020B0503020202020204" pitchFamily="34" charset="-52"/>
              </a:defRPr>
            </a:lvl1pPr>
          </a:lstStyle>
          <a:p>
            <a:endParaRPr lang="ru-RU" dirty="0"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12787143-3A3E-4DD2-B220-47E649D207BD}"/>
              </a:ext>
            </a:extLst>
          </p:cNvPr>
          <p:cNvSpPr/>
          <p:nvPr userDrawn="1"/>
        </p:nvSpPr>
        <p:spPr>
          <a:xfrm>
            <a:off x="5372106" y="906232"/>
            <a:ext cx="148586" cy="1058479"/>
          </a:xfrm>
          <a:custGeom>
            <a:avLst/>
            <a:gdLst/>
            <a:ahLst/>
            <a:cxnLst/>
            <a:rect l="l" t="t" r="r" b="b"/>
            <a:pathLst>
              <a:path h="424815">
                <a:moveTo>
                  <a:pt x="0" y="0"/>
                </a:moveTo>
                <a:lnTo>
                  <a:pt x="1" y="424773"/>
                </a:lnTo>
              </a:path>
            </a:pathLst>
          </a:custGeom>
          <a:ln w="63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432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los Text"/>
              <a:ea typeface="+mn-ea"/>
              <a:cs typeface="+mn-cs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9A94E4B-349A-4A91-B3A9-F8C1F61EBD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589" y="907362"/>
            <a:ext cx="3693744" cy="105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907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A69A8048-575C-4147-9D00-206411AE28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" y="2834643"/>
            <a:ext cx="15222583" cy="107899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84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494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49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E348337F-8F20-452C-97FA-4ACAB0658D7A}"/>
              </a:ext>
            </a:extLst>
          </p:cNvPr>
          <p:cNvSpPr/>
          <p:nvPr userDrawn="1"/>
        </p:nvSpPr>
        <p:spPr>
          <a:xfrm>
            <a:off x="5372106" y="906232"/>
            <a:ext cx="148586" cy="1058479"/>
          </a:xfrm>
          <a:custGeom>
            <a:avLst/>
            <a:gdLst/>
            <a:ahLst/>
            <a:cxnLst/>
            <a:rect l="l" t="t" r="r" b="b"/>
            <a:pathLst>
              <a:path h="424815">
                <a:moveTo>
                  <a:pt x="0" y="0"/>
                </a:moveTo>
                <a:lnTo>
                  <a:pt x="1" y="424773"/>
                </a:lnTo>
              </a:path>
            </a:pathLst>
          </a:custGeom>
          <a:ln w="63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432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los Text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9904584-A618-4A11-8CF8-B9DCE79518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589" y="907362"/>
            <a:ext cx="3693744" cy="105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266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511407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32590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58195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15159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85462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21401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12787143-3A3E-4DD2-B220-47E649D207BD}"/>
              </a:ext>
            </a:extLst>
          </p:cNvPr>
          <p:cNvSpPr/>
          <p:nvPr userDrawn="1"/>
        </p:nvSpPr>
        <p:spPr>
          <a:xfrm>
            <a:off x="5372106" y="906232"/>
            <a:ext cx="148586" cy="1058479"/>
          </a:xfrm>
          <a:custGeom>
            <a:avLst/>
            <a:gdLst/>
            <a:ahLst/>
            <a:cxnLst/>
            <a:rect l="l" t="t" r="r" b="b"/>
            <a:pathLst>
              <a:path h="424815">
                <a:moveTo>
                  <a:pt x="0" y="0"/>
                </a:moveTo>
                <a:lnTo>
                  <a:pt x="1" y="424773"/>
                </a:lnTo>
              </a:path>
            </a:pathLst>
          </a:custGeom>
          <a:ln w="63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432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los Text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9A94E4B-349A-4A91-B3A9-F8C1F61EBD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589" y="907362"/>
            <a:ext cx="3693744" cy="105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94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FDDD7C7C-D0D5-4D11-8060-A3B3DF07A145}"/>
              </a:ext>
            </a:extLst>
          </p:cNvPr>
          <p:cNvSpPr txBox="1">
            <a:spLocks/>
          </p:cNvSpPr>
          <p:nvPr userDrawn="1"/>
        </p:nvSpPr>
        <p:spPr>
          <a:xfrm>
            <a:off x="1477591" y="3354904"/>
            <a:ext cx="26395843" cy="1146980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6720" dirty="0"/>
          </a:p>
        </p:txBody>
      </p:sp>
    </p:spTree>
    <p:extLst>
      <p:ext uri="{BB962C8B-B14F-4D97-AF65-F5344CB8AC3E}">
        <p14:creationId xmlns:p14="http://schemas.microsoft.com/office/powerpoint/2010/main" val="280671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7" r:id="rId12"/>
    <p:sldLayoutId id="2147483674" r:id="rId13"/>
    <p:sldLayoutId id="2147483675" r:id="rId14"/>
  </p:sldLayoutIdLst>
  <p:hf hdr="0" ftr="0" dt="0"/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g"/><Relationship Id="rId7" Type="http://schemas.openxmlformats.org/officeDocument/2006/relationships/image" Target="../media/image50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g"/><Relationship Id="rId11" Type="http://schemas.openxmlformats.org/officeDocument/2006/relationships/image" Target="../media/image54.png"/><Relationship Id="rId5" Type="http://schemas.openxmlformats.org/officeDocument/2006/relationships/image" Target="../media/image48.jpg"/><Relationship Id="rId10" Type="http://schemas.openxmlformats.org/officeDocument/2006/relationships/image" Target="../media/image53.jpg"/><Relationship Id="rId4" Type="http://schemas.openxmlformats.org/officeDocument/2006/relationships/image" Target="../media/image47.jpg"/><Relationship Id="rId9" Type="http://schemas.openxmlformats.org/officeDocument/2006/relationships/image" Target="../media/image5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jpeg"/><Relationship Id="rId7" Type="http://schemas.openxmlformats.org/officeDocument/2006/relationships/image" Target="../media/image6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9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4.jpe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11" Type="http://schemas.openxmlformats.org/officeDocument/2006/relationships/image" Target="../media/image81.jpeg"/><Relationship Id="rId5" Type="http://schemas.openxmlformats.org/officeDocument/2006/relationships/image" Target="../media/image76.png"/><Relationship Id="rId10" Type="http://schemas.openxmlformats.org/officeDocument/2006/relationships/image" Target="../media/image80.jpeg"/><Relationship Id="rId4" Type="http://schemas.openxmlformats.org/officeDocument/2006/relationships/image" Target="../media/image75.jpeg"/><Relationship Id="rId9" Type="http://schemas.openxmlformats.org/officeDocument/2006/relationships/image" Target="../media/image7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13" Type="http://schemas.openxmlformats.org/officeDocument/2006/relationships/image" Target="../media/image112.tiff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2" Type="http://schemas.openxmlformats.org/officeDocument/2006/relationships/image" Target="../media/image101.png"/><Relationship Id="rId16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11" Type="http://schemas.openxmlformats.org/officeDocument/2006/relationships/image" Target="../media/image110.jpeg"/><Relationship Id="rId5" Type="http://schemas.openxmlformats.org/officeDocument/2006/relationships/image" Target="../media/image104.png"/><Relationship Id="rId15" Type="http://schemas.openxmlformats.org/officeDocument/2006/relationships/image" Target="../media/image114.tiff"/><Relationship Id="rId10" Type="http://schemas.openxmlformats.org/officeDocument/2006/relationships/image" Target="../media/image109.jpe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11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11.jpg"/><Relationship Id="rId10" Type="http://schemas.openxmlformats.org/officeDocument/2006/relationships/image" Target="../media/image16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Relationship Id="rId14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13" Type="http://schemas.openxmlformats.org/officeDocument/2006/relationships/image" Target="../media/image90.jpeg"/><Relationship Id="rId3" Type="http://schemas.openxmlformats.org/officeDocument/2006/relationships/image" Target="../media/image18.jpeg"/><Relationship Id="rId7" Type="http://schemas.openxmlformats.org/officeDocument/2006/relationships/image" Target="../media/image124.jpg"/><Relationship Id="rId12" Type="http://schemas.openxmlformats.org/officeDocument/2006/relationships/image" Target="../media/image127.jpeg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11" Type="http://schemas.openxmlformats.org/officeDocument/2006/relationships/image" Target="../media/image126.jpeg"/><Relationship Id="rId5" Type="http://schemas.openxmlformats.org/officeDocument/2006/relationships/image" Target="../media/image122.jpg"/><Relationship Id="rId10" Type="http://schemas.openxmlformats.org/officeDocument/2006/relationships/image" Target="../media/image92.jpeg"/><Relationship Id="rId4" Type="http://schemas.openxmlformats.org/officeDocument/2006/relationships/image" Target="../media/image121.jpeg"/><Relationship Id="rId9" Type="http://schemas.openxmlformats.org/officeDocument/2006/relationships/image" Target="../media/image89.jpeg"/><Relationship Id="rId14" Type="http://schemas.openxmlformats.org/officeDocument/2006/relationships/image" Target="../media/image8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7" Type="http://schemas.openxmlformats.org/officeDocument/2006/relationships/image" Target="../media/image138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jpeg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4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9.png"/><Relationship Id="rId5" Type="http://schemas.openxmlformats.org/officeDocument/2006/relationships/image" Target="../media/image148.sv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pimunn.ru/dnk" TargetMode="External"/><Relationship Id="rId3" Type="http://schemas.openxmlformats.org/officeDocument/2006/relationships/hyperlink" Target="https://medumniki.ru/" TargetMode="External"/><Relationship Id="rId7" Type="http://schemas.openxmlformats.org/officeDocument/2006/relationships/image" Target="../media/image156.png"/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hyperlink" Target="https://vk.com/dnk_pimu" TargetMode="External"/><Relationship Id="rId9" Type="http://schemas.openxmlformats.org/officeDocument/2006/relationships/image" Target="../media/image15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9BA5B3-4457-4B5B-9501-33205FDFB8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01706" y="6228142"/>
            <a:ext cx="16601794" cy="5730240"/>
          </a:xfrm>
        </p:spPr>
        <p:txBody>
          <a:bodyPr>
            <a:normAutofit fontScale="90000"/>
          </a:bodyPr>
          <a:lstStyle/>
          <a:p>
            <a:pPr algn="l"/>
            <a:r>
              <a:rPr lang="ru-RU" sz="12000" b="1" dirty="0">
                <a:solidFill>
                  <a:srgbClr val="C00000"/>
                </a:solidFill>
              </a:rPr>
              <a:t>Приволжский исследовательский медицинский университет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3CBC768-9618-42E4-A165-F7E7C2858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20870" y="13269792"/>
            <a:ext cx="21945600" cy="1091641"/>
          </a:xfrm>
        </p:spPr>
        <p:txBody>
          <a:bodyPr/>
          <a:lstStyle/>
          <a:p>
            <a:r>
              <a:rPr lang="ru-RU" b="1" dirty="0"/>
              <a:t>Пискунова Марина Сергеевна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120285" y="14361433"/>
            <a:ext cx="148105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Заведующий кафедрой общей химии, директор Центра дополнительного и инновационного образования «МЕДУМНИКИ»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1F7774-E1E7-65AC-D0ED-3D55CD355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415" y="6131394"/>
            <a:ext cx="10394581" cy="592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8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FDA1F-3D61-5A49-A354-2BAE32387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4005" y="0"/>
            <a:ext cx="25237440" cy="3181351"/>
          </a:xfrm>
        </p:spPr>
        <p:txBody>
          <a:bodyPr>
            <a:noAutofit/>
          </a:bodyPr>
          <a:lstStyle/>
          <a:p>
            <a:r>
              <a:rPr lang="ru-RU" sz="5000" b="1" spc="-358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ПРАКТИКО-ОРИЕНТИРОВАННОЕ ОБУЧЕНИЕ</a:t>
            </a:r>
            <a:br>
              <a:rPr lang="ru-RU" sz="5000" b="1" spc="-358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5000" b="1" spc="-358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УЧЕБНЫЕ ЛАБОРАТОРИИ</a:t>
            </a:r>
            <a:endParaRPr lang="ru-RU" sz="5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3025E4C-2159-544E-B6CA-BB48E17A1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CD15BF-F715-9348-A893-7C2795913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7" b="8817"/>
          <a:stretch>
            <a:fillRect/>
          </a:stretch>
        </p:blipFill>
        <p:spPr>
          <a:xfrm>
            <a:off x="229246" y="2871576"/>
            <a:ext cx="5485755" cy="55982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6CADA92-27A5-5542-8E34-6A5BB01CAA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1" r="8401"/>
          <a:stretch>
            <a:fillRect/>
          </a:stretch>
        </p:blipFill>
        <p:spPr>
          <a:xfrm>
            <a:off x="11709025" y="2871576"/>
            <a:ext cx="5282285" cy="554205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41201D-FDF1-DC4E-BF13-11B53D6CF1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7" b="8807"/>
          <a:stretch>
            <a:fillRect/>
          </a:stretch>
        </p:blipFill>
        <p:spPr>
          <a:xfrm>
            <a:off x="23280536" y="2871575"/>
            <a:ext cx="5816571" cy="55420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AEB4EF-CB05-424A-AD0F-CC6699D6D7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8" b="10968"/>
          <a:stretch>
            <a:fillRect/>
          </a:stretch>
        </p:blipFill>
        <p:spPr>
          <a:xfrm>
            <a:off x="5827081" y="2871576"/>
            <a:ext cx="5725261" cy="554205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5249D4-5844-8540-8C91-BE7CB5033D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r="6024"/>
          <a:stretch>
            <a:fillRect/>
          </a:stretch>
        </p:blipFill>
        <p:spPr>
          <a:xfrm>
            <a:off x="5849383" y="8639322"/>
            <a:ext cx="5752428" cy="55420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547844-F4C2-0446-A790-34DB784880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7" b="11627"/>
          <a:stretch>
            <a:fillRect/>
          </a:stretch>
        </p:blipFill>
        <p:spPr>
          <a:xfrm>
            <a:off x="23280536" y="8639322"/>
            <a:ext cx="5816571" cy="55420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D24569A-A619-D243-A977-D403B4BF4DB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5" r="14045"/>
          <a:stretch>
            <a:fillRect/>
          </a:stretch>
        </p:blipFill>
        <p:spPr>
          <a:xfrm>
            <a:off x="17202166" y="8658308"/>
            <a:ext cx="5877226" cy="55420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63BA653-C3B7-EA40-B4A2-BD9D234A4E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3" b="9873"/>
          <a:stretch>
            <a:fillRect/>
          </a:stretch>
        </p:blipFill>
        <p:spPr>
          <a:xfrm>
            <a:off x="229245" y="8658308"/>
            <a:ext cx="5485755" cy="55230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7A641F9-DD94-444C-912F-710719D992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5" b="12835"/>
          <a:stretch>
            <a:fillRect/>
          </a:stretch>
        </p:blipFill>
        <p:spPr>
          <a:xfrm>
            <a:off x="11686715" y="8658308"/>
            <a:ext cx="5309452" cy="55420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F9CECC-69ED-0B6A-7812-BD8F7585EBE3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0902"/>
          <a:stretch/>
        </p:blipFill>
        <p:spPr>
          <a:xfrm>
            <a:off x="17090656" y="2871574"/>
            <a:ext cx="6189880" cy="554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65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89BE23-082B-4D06-A230-1460896A2F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9021" y="2688039"/>
            <a:ext cx="10266038" cy="684402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"/>
          <a:stretch/>
        </p:blipFill>
        <p:spPr>
          <a:xfrm>
            <a:off x="723481" y="9793426"/>
            <a:ext cx="8321047" cy="622612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0EEBEB-92C6-484E-B0A2-97F736C23AC6}"/>
              </a:ext>
            </a:extLst>
          </p:cNvPr>
          <p:cNvSpPr txBox="1"/>
          <p:nvPr/>
        </p:nvSpPr>
        <p:spPr>
          <a:xfrm>
            <a:off x="5746543" y="644036"/>
            <a:ext cx="21069586" cy="952861"/>
          </a:xfrm>
          <a:prstGeom prst="rect">
            <a:avLst/>
          </a:prstGeom>
          <a:noFill/>
        </p:spPr>
        <p:txBody>
          <a:bodyPr wrap="square" lIns="91411" tIns="45706" rIns="91411" bIns="45706" rtlCol="0">
            <a:spAutoFit/>
          </a:bodyPr>
          <a:lstStyle>
            <a:defPPr>
              <a:defRPr lang="ru-RU"/>
            </a:defPPr>
            <a:lvl1pPr defTabSz="2193859">
              <a:lnSpc>
                <a:spcPct val="100000"/>
              </a:lnSpc>
              <a:defRPr sz="4800" b="1" i="0" spc="-358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95566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/>
            </a:lvl2pPr>
            <a:lvl3pPr marL="1825943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/>
            </a:lvl3pPr>
            <a:lvl4pPr marL="2556320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4pPr>
            <a:lvl5pPr marL="3286697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5pPr>
            <a:lvl6pPr marL="4017074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6pPr>
            <a:lvl7pPr marL="4747451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7pPr>
            <a:lvl8pPr marL="5477828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8pPr>
            <a:lvl9pPr marL="6208205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9pPr>
          </a:lstStyle>
          <a:p>
            <a:pPr algn="ctr"/>
            <a:r>
              <a:rPr lang="ru-RU" sz="5592" spc="0" dirty="0">
                <a:solidFill>
                  <a:schemeClr val="accent1">
                    <a:lumMod val="75000"/>
                  </a:schemeClr>
                </a:solidFill>
              </a:rPr>
              <a:t>ПРАКТИКО-ОРИЕНТИРОВАННОЕ</a:t>
            </a:r>
            <a:r>
              <a:rPr lang="ru-RU" sz="5592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5592" spc="0" dirty="0">
                <a:solidFill>
                  <a:schemeClr val="accent1">
                    <a:lumMod val="75000"/>
                  </a:schemeClr>
                </a:solidFill>
              </a:rPr>
              <a:t>ОБУЧЕНИЕ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87917C-0E69-4AB7-B3F3-05B4376355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6335"/>
          <a:stretch/>
        </p:blipFill>
        <p:spPr>
          <a:xfrm>
            <a:off x="7169919" y="2721989"/>
            <a:ext cx="5298662" cy="686942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E6A6E83-A2A8-4934-9121-E14F59B878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41" r="20054"/>
          <a:stretch/>
        </p:blipFill>
        <p:spPr>
          <a:xfrm>
            <a:off x="800222" y="2714774"/>
            <a:ext cx="6178824" cy="69811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F4A73C-3530-466B-9089-DFB99ACA0FFF}"/>
              </a:ext>
            </a:extLst>
          </p:cNvPr>
          <p:cNvSpPr txBox="1"/>
          <p:nvPr/>
        </p:nvSpPr>
        <p:spPr>
          <a:xfrm>
            <a:off x="2055931" y="8861630"/>
            <a:ext cx="9879569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lIns="91411" tIns="45706" rIns="91411" bIns="45706" rtlCol="0">
            <a:spAutoFit/>
          </a:bodyPr>
          <a:lstStyle/>
          <a:p>
            <a:pPr defTabSz="2194034">
              <a:defRPr/>
            </a:pP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Анестезиология и реанимация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1D2F7E-3BD5-4C5E-B6E1-FB64BEEB5C78}"/>
              </a:ext>
            </a:extLst>
          </p:cNvPr>
          <p:cNvSpPr txBox="1"/>
          <p:nvPr/>
        </p:nvSpPr>
        <p:spPr>
          <a:xfrm>
            <a:off x="13450649" y="8861630"/>
            <a:ext cx="2709337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lIns="91411" tIns="45706" rIns="91411" bIns="45706" rtlCol="0">
            <a:spAutoFit/>
          </a:bodyPr>
          <a:lstStyle/>
          <a:p>
            <a:pPr defTabSz="2194034">
              <a:defRPr/>
            </a:pP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Терапия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876775" y="10663272"/>
            <a:ext cx="9172366" cy="4063392"/>
          </a:xfrm>
          <a:prstGeom prst="rect">
            <a:avLst/>
          </a:prstGeom>
        </p:spPr>
        <p:txBody>
          <a:bodyPr wrap="square" lIns="91411" tIns="45706" rIns="91411" bIns="45706">
            <a:spAutoFit/>
          </a:bodyPr>
          <a:lstStyle/>
          <a:p>
            <a:pPr algn="ctr" defTabSz="2194034">
              <a:defRPr/>
            </a:pPr>
            <a:r>
              <a:rPr lang="ru-RU" sz="430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Статус</a:t>
            </a:r>
          </a:p>
          <a:p>
            <a:pPr algn="ctr" defTabSz="2194034">
              <a:defRPr/>
            </a:pPr>
            <a:r>
              <a:rPr lang="ru-RU" sz="4301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Федеральной площадки</a:t>
            </a:r>
          </a:p>
          <a:p>
            <a:pPr algn="ctr" defTabSz="2194034">
              <a:defRPr/>
            </a:pPr>
            <a:r>
              <a:rPr lang="ru-RU" sz="430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для проведения первичной аккредитации и первичной специализированной аккредитации </a:t>
            </a:r>
            <a:endParaRPr lang="ru-RU" sz="4301" dirty="0">
              <a:solidFill>
                <a:srgbClr val="918485">
                  <a:lumMod val="50000"/>
                </a:srgb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6D10E8-0C23-4381-A72F-50E79488B6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8315"/>
          <a:stretch/>
        </p:blipFill>
        <p:spPr>
          <a:xfrm>
            <a:off x="9345939" y="9868702"/>
            <a:ext cx="7995334" cy="652021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F48D12E-5F08-403E-B8C4-B4726D1CF17F}"/>
              </a:ext>
            </a:extLst>
          </p:cNvPr>
          <p:cNvSpPr txBox="1"/>
          <p:nvPr/>
        </p:nvSpPr>
        <p:spPr>
          <a:xfrm>
            <a:off x="9386531" y="15543055"/>
            <a:ext cx="8613197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lIns="91411" tIns="45706" rIns="91411" bIns="45706" rtlCol="0">
            <a:spAutoFit/>
          </a:bodyPr>
          <a:lstStyle/>
          <a:p>
            <a:pPr defTabSz="2194034">
              <a:defRPr/>
            </a:pP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</a:rPr>
              <a:t>Акушерство и гинекология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4A0A4F-F36D-4CAE-9B8C-E0A478CC249B}"/>
              </a:ext>
            </a:extLst>
          </p:cNvPr>
          <p:cNvSpPr txBox="1"/>
          <p:nvPr/>
        </p:nvSpPr>
        <p:spPr>
          <a:xfrm>
            <a:off x="460205" y="15546071"/>
            <a:ext cx="9032136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lIns="91411" tIns="45706" rIns="91411" bIns="45706" rtlCol="0">
            <a:spAutoFit/>
          </a:bodyPr>
          <a:lstStyle/>
          <a:p>
            <a:pPr defTabSz="2194034">
              <a:defRPr/>
            </a:pP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Педиатрия и неонатология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11711" y="1626073"/>
            <a:ext cx="23331377" cy="584747"/>
          </a:xfrm>
          <a:prstGeom prst="rect">
            <a:avLst/>
          </a:prstGeom>
          <a:noFill/>
        </p:spPr>
        <p:txBody>
          <a:bodyPr wrap="square" lIns="91411" tIns="45706" rIns="91411" bIns="45706" rtlCol="0">
            <a:spAutoFit/>
          </a:bodyPr>
          <a:lstStyle/>
          <a:p>
            <a:pPr defTabSz="2194034"/>
            <a:r>
              <a:rPr lang="ru-RU" sz="3200" b="1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ФЕДЕРАЛЬНЫЙ МУЛЬТИПРОФИЛЬНЫЙ АККРЕДИТАЦИОННО-СИМУЛЯЦИОННЫЙ ЦЕНТР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D9F8CEB-D12A-1D4F-B9A4-46B0871CB33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55503" y="2635652"/>
            <a:ext cx="5135714" cy="68476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697693A-2F07-733E-F47E-61EDA7076B8B}"/>
              </a:ext>
            </a:extLst>
          </p:cNvPr>
          <p:cNvSpPr txBox="1"/>
          <p:nvPr/>
        </p:nvSpPr>
        <p:spPr>
          <a:xfrm>
            <a:off x="23626543" y="8876126"/>
            <a:ext cx="4668207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lIns="91411" tIns="45706" rIns="91411" bIns="45706" rtlCol="0">
            <a:spAutoFit/>
          </a:bodyPr>
          <a:lstStyle/>
          <a:p>
            <a:pPr defTabSz="2194034">
              <a:defRPr/>
            </a:pP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Стоматология</a:t>
            </a:r>
          </a:p>
        </p:txBody>
      </p:sp>
      <p:sp>
        <p:nvSpPr>
          <p:cNvPr id="16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152400" y="152400"/>
            <a:ext cx="0" cy="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7" name="Picture 2" descr="https://static.tildacdn.com/tild6162-6231-4330-a138-343531333037/sign-transparent.png">
            <a:extLst>
              <a:ext uri="{FF2B5EF4-FFF2-40B4-BE49-F238E27FC236}">
                <a16:creationId xmlns:a16="http://schemas.microsoft.com/office/drawing/2014/main" id="{E55D97F2-C23C-25DA-6861-CD7AC1807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3920" y="405683"/>
            <a:ext cx="961742" cy="96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1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6815C3A-D618-00D2-38C0-A6631C941EA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60857" y="9285583"/>
            <a:ext cx="6913776" cy="686661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55908D-CAAC-417B-B642-A423F999BA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" r="15353"/>
          <a:stretch/>
        </p:blipFill>
        <p:spPr>
          <a:xfrm>
            <a:off x="552402" y="2621504"/>
            <a:ext cx="7168471" cy="566014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Picture 2" descr="C:\Users\kozlova_e\Downloads\29-11-2021_14-59-41\IMG_2104.jpg">
            <a:extLst>
              <a:ext uri="{FF2B5EF4-FFF2-40B4-BE49-F238E27FC236}">
                <a16:creationId xmlns:a16="http://schemas.microsoft.com/office/drawing/2014/main" id="{B1B3B716-DA0F-4432-8905-17DF894F16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7"/>
          <a:stretch/>
        </p:blipFill>
        <p:spPr bwMode="auto">
          <a:xfrm rot="5400000">
            <a:off x="7804985" y="8119341"/>
            <a:ext cx="9239923" cy="618516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D87425-C1EB-4501-BAB9-D91A7723B6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871" y="2644458"/>
            <a:ext cx="7759262" cy="553531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FD9B77-9E1D-403D-A19B-6E031DF394E8}"/>
              </a:ext>
            </a:extLst>
          </p:cNvPr>
          <p:cNvSpPr txBox="1"/>
          <p:nvPr/>
        </p:nvSpPr>
        <p:spPr>
          <a:xfrm>
            <a:off x="9189036" y="7495608"/>
            <a:ext cx="5763058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lIns="91411" tIns="45706" rIns="91411" bIns="45706" rtlCol="0">
            <a:spAutoFit/>
          </a:bodyPr>
          <a:lstStyle/>
          <a:p>
            <a:pPr defTabSz="2194034">
              <a:defRPr/>
            </a:pP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Офтальмоскопия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6" cstate="print"/>
          <a:srcRect l="-423" t="23657" r="423" b="5286"/>
          <a:stretch/>
        </p:blipFill>
        <p:spPr>
          <a:xfrm>
            <a:off x="519331" y="8442894"/>
            <a:ext cx="8478072" cy="7601681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FD9B77-9E1D-403D-A19B-6E031DF394E8}"/>
              </a:ext>
            </a:extLst>
          </p:cNvPr>
          <p:cNvSpPr txBox="1"/>
          <p:nvPr/>
        </p:nvSpPr>
        <p:spPr>
          <a:xfrm>
            <a:off x="1517311" y="15453321"/>
            <a:ext cx="5056248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lIns="91411" tIns="45706" rIns="91411" bIns="45706" rtlCol="0">
            <a:spAutoFit/>
          </a:bodyPr>
          <a:lstStyle/>
          <a:p>
            <a:pPr algn="ctr" defTabSz="2194034">
              <a:defRPr/>
            </a:pP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Микрохирургия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866156-03EF-4EE1-A56E-92391A9EFACE}"/>
              </a:ext>
            </a:extLst>
          </p:cNvPr>
          <p:cNvSpPr txBox="1"/>
          <p:nvPr/>
        </p:nvSpPr>
        <p:spPr>
          <a:xfrm>
            <a:off x="7938143" y="15424195"/>
            <a:ext cx="8957843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lIns="91411" tIns="45706" rIns="91411" bIns="45706" rtlCol="0">
            <a:spAutoFit/>
          </a:bodyPr>
          <a:lstStyle/>
          <a:p>
            <a:pPr defTabSz="2194034">
              <a:defRPr/>
            </a:pP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Травматология и ортопедия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4A0A4F-F36D-4CAE-9B8C-E0A478CC249B}"/>
              </a:ext>
            </a:extLst>
          </p:cNvPr>
          <p:cNvSpPr txBox="1"/>
          <p:nvPr/>
        </p:nvSpPr>
        <p:spPr>
          <a:xfrm>
            <a:off x="1190143" y="7495608"/>
            <a:ext cx="7159274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lIns="91411" tIns="45706" rIns="91411" bIns="45706" rtlCol="0">
            <a:spAutoFit/>
          </a:bodyPr>
          <a:lstStyle/>
          <a:p>
            <a:pPr defTabSz="2194034">
              <a:defRPr/>
            </a:pP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Оториноларингология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16"/>
          <a:stretch/>
        </p:blipFill>
        <p:spPr>
          <a:xfrm>
            <a:off x="22639451" y="4556648"/>
            <a:ext cx="6412140" cy="1041983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9" t="17380" b="47731"/>
          <a:stretch/>
        </p:blipFill>
        <p:spPr>
          <a:xfrm>
            <a:off x="15621612" y="3697531"/>
            <a:ext cx="6953021" cy="561769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54A0A4F-F36D-4CAE-9B8C-E0A478CC249B}"/>
              </a:ext>
            </a:extLst>
          </p:cNvPr>
          <p:cNvSpPr txBox="1"/>
          <p:nvPr/>
        </p:nvSpPr>
        <p:spPr>
          <a:xfrm>
            <a:off x="19098126" y="2639457"/>
            <a:ext cx="7871007" cy="830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lIns="91411" tIns="45706" rIns="91411" bIns="45706" rtlCol="0">
            <a:spAutoFit/>
          </a:bodyPr>
          <a:lstStyle/>
          <a:p>
            <a:pPr defTabSz="2194034">
              <a:defRPr/>
            </a:pPr>
            <a:r>
              <a:rPr lang="ru-RU" sz="4800" b="1" dirty="0" err="1">
                <a:solidFill>
                  <a:prstClr val="white"/>
                </a:solidFill>
                <a:latin typeface="Century Gothic" panose="020B0502020202020204" pitchFamily="34" charset="0"/>
              </a:rPr>
              <a:t>Аккредитационная</a:t>
            </a:r>
            <a:r>
              <a:rPr lang="ru-RU" sz="4800" b="1" dirty="0">
                <a:solidFill>
                  <a:prstClr val="white"/>
                </a:solidFill>
                <a:latin typeface="Century Gothic" panose="020B0502020202020204" pitchFamily="34" charset="0"/>
              </a:rPr>
              <a:t> зона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0EEBEB-92C6-484E-B0A2-97F736C23AC6}"/>
              </a:ext>
            </a:extLst>
          </p:cNvPr>
          <p:cNvSpPr txBox="1"/>
          <p:nvPr/>
        </p:nvSpPr>
        <p:spPr>
          <a:xfrm>
            <a:off x="5711709" y="600493"/>
            <a:ext cx="21069586" cy="954400"/>
          </a:xfrm>
          <a:prstGeom prst="rect">
            <a:avLst/>
          </a:prstGeom>
          <a:noFill/>
        </p:spPr>
        <p:txBody>
          <a:bodyPr wrap="square" lIns="91411" tIns="45706" rIns="91411" bIns="45706" rtlCol="0">
            <a:spAutoFit/>
          </a:bodyPr>
          <a:lstStyle>
            <a:defPPr>
              <a:defRPr lang="ru-RU"/>
            </a:defPPr>
            <a:lvl1pPr defTabSz="2193859">
              <a:lnSpc>
                <a:spcPct val="100000"/>
              </a:lnSpc>
              <a:defRPr sz="4800" b="1" i="0" spc="-358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95566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/>
            </a:lvl2pPr>
            <a:lvl3pPr marL="1825943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/>
            </a:lvl3pPr>
            <a:lvl4pPr marL="2556320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4pPr>
            <a:lvl5pPr marL="3286697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5pPr>
            <a:lvl6pPr marL="4017074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6pPr>
            <a:lvl7pPr marL="4747451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7pPr>
            <a:lvl8pPr marL="5477828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8pPr>
            <a:lvl9pPr marL="6208205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9pPr>
          </a:lstStyle>
          <a:p>
            <a:pPr algn="ctr"/>
            <a:r>
              <a:rPr lang="ru-RU" sz="5602" spc="0" dirty="0">
                <a:solidFill>
                  <a:schemeClr val="accent1">
                    <a:lumMod val="75000"/>
                  </a:schemeClr>
                </a:solidFill>
              </a:rPr>
              <a:t>ПРАКТИКО-ОРИЕНТИРОВАННОЕ ОБУЧЕНИЕ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096000" y="1626073"/>
            <a:ext cx="22799602" cy="584747"/>
          </a:xfrm>
          <a:prstGeom prst="rect">
            <a:avLst/>
          </a:prstGeom>
          <a:noFill/>
        </p:spPr>
        <p:txBody>
          <a:bodyPr wrap="square" lIns="91411" tIns="45706" rIns="91411" bIns="45706" rtlCol="0">
            <a:spAutoFit/>
          </a:bodyPr>
          <a:lstStyle/>
          <a:p>
            <a:pPr defTabSz="2194034"/>
            <a:r>
              <a:rPr lang="ru-RU" sz="3200" b="1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ФЕДЕРАЛЬНЫЙ МУЛЬТИПРОФИЛЬНЫЙ АККРЕДИТАЦИОННО-СИМУЛЯЦИОННЫЙ ЦЕНТР</a:t>
            </a:r>
          </a:p>
        </p:txBody>
      </p:sp>
      <p:pic>
        <p:nvPicPr>
          <p:cNvPr id="14" name="Picture 2" descr="https://static.tildacdn.com/tild6162-6231-4330-a138-343531333037/sign-transparent.png">
            <a:extLst>
              <a:ext uri="{FF2B5EF4-FFF2-40B4-BE49-F238E27FC236}">
                <a16:creationId xmlns:a16="http://schemas.microsoft.com/office/drawing/2014/main" id="{E5E6441D-19EB-A80B-4AA5-86ACA6DD6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43920" y="405683"/>
            <a:ext cx="961742" cy="96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96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804837" y="2663001"/>
            <a:ext cx="14672930" cy="4897454"/>
            <a:chOff x="320083" y="1421851"/>
            <a:chExt cx="5548384" cy="134779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20083" y="1421851"/>
              <a:ext cx="5548384" cy="134779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400"/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BA3BAE0C-219F-4C00-B25C-58B34363EC13}"/>
                </a:ext>
              </a:extLst>
            </p:cNvPr>
            <p:cNvSpPr/>
            <p:nvPr/>
          </p:nvSpPr>
          <p:spPr>
            <a:xfrm>
              <a:off x="2165371" y="1421851"/>
              <a:ext cx="2008249" cy="2350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1440"/>
                </a:spcBef>
                <a:defRPr/>
              </a:pPr>
              <a:r>
                <a:rPr lang="ru-RU" sz="3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СТРУКТУРА ЦЕНТРА</a:t>
              </a: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416203" y="1675767"/>
              <a:ext cx="5352361" cy="1057762"/>
              <a:chOff x="375411" y="1535591"/>
              <a:chExt cx="5352361" cy="1057762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375411" y="1535591"/>
                <a:ext cx="2590692" cy="516763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400" b="1" dirty="0" err="1"/>
                  <a:t>WetLab</a:t>
                </a:r>
                <a:r>
                  <a:rPr lang="ru-RU" sz="3400" b="1" dirty="0"/>
                  <a:t> </a:t>
                </a:r>
              </a:p>
              <a:p>
                <a:pPr algn="ctr"/>
                <a:r>
                  <a:rPr lang="ru-RU" sz="3400" b="1" dirty="0"/>
                  <a:t>(мелкие животные)</a:t>
                </a:r>
              </a:p>
            </p:txBody>
          </p:sp>
          <p:sp>
            <p:nvSpPr>
              <p:cNvPr id="7" name="Скругленный прямоугольник 6"/>
              <p:cNvSpPr/>
              <p:nvPr/>
            </p:nvSpPr>
            <p:spPr>
              <a:xfrm>
                <a:off x="3048722" y="2128302"/>
                <a:ext cx="2679050" cy="465051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400" dirty="0"/>
                  <a:t>Хирургический модуль </a:t>
                </a:r>
                <a:r>
                  <a:rPr lang="en-US" sz="3400" b="1" dirty="0" err="1"/>
                  <a:t>DryLab</a:t>
                </a:r>
                <a:endParaRPr lang="ru-RU" sz="3400" b="1" dirty="0"/>
              </a:p>
            </p:txBody>
          </p:sp>
          <p:sp>
            <p:nvSpPr>
              <p:cNvPr id="8" name="Скругленный прямоугольник 7"/>
              <p:cNvSpPr/>
              <p:nvPr/>
            </p:nvSpPr>
            <p:spPr>
              <a:xfrm>
                <a:off x="375411" y="2133411"/>
                <a:ext cx="2590692" cy="459942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400" dirty="0" err="1"/>
                  <a:t>Межкафедральная</a:t>
                </a:r>
                <a:r>
                  <a:rPr lang="ru-RU" sz="3400" dirty="0"/>
                  <a:t> лаборатория </a:t>
                </a:r>
                <a:r>
                  <a:rPr lang="ru-RU" sz="3400" b="1" dirty="0"/>
                  <a:t>по микрохирургии</a:t>
                </a: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048722" y="1535591"/>
                <a:ext cx="2679050" cy="516763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400" b="1" dirty="0" err="1"/>
                  <a:t>WetLab</a:t>
                </a:r>
                <a:r>
                  <a:rPr lang="ru-RU" sz="3400" b="1" dirty="0"/>
                  <a:t> </a:t>
                </a:r>
              </a:p>
              <a:p>
                <a:pPr algn="ctr"/>
                <a:r>
                  <a:rPr lang="ru-RU" sz="3400" b="1" dirty="0"/>
                  <a:t>(крупные животные)</a:t>
                </a:r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5501288" y="736936"/>
            <a:ext cx="22504870" cy="830968"/>
          </a:xfrm>
          <a:prstGeom prst="rect">
            <a:avLst/>
          </a:prstGeom>
          <a:noFill/>
        </p:spPr>
        <p:txBody>
          <a:bodyPr wrap="square" lIns="91411" tIns="45706" rIns="91411" bIns="45706" rtlCol="0">
            <a:spAutoFit/>
          </a:bodyPr>
          <a:lstStyle/>
          <a:p>
            <a:pPr defTabSz="2193859"/>
            <a:r>
              <a:rPr lang="ru-RU" sz="4800" b="1" spc="-358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ПРАКТИКО-ОРИЕНТИРОВАННОЕ ОБУЧЕНИЕ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6565" y="7961805"/>
            <a:ext cx="7979254" cy="76409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Объект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70" y="2635673"/>
            <a:ext cx="6158755" cy="49247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/>
          <a:srcRect l="15617" r="10571" b="5841"/>
          <a:stretch/>
        </p:blipFill>
        <p:spPr>
          <a:xfrm>
            <a:off x="412323" y="7961805"/>
            <a:ext cx="8052234" cy="76409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7710" y="2566053"/>
            <a:ext cx="6928109" cy="49247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/>
          <a:srcRect r="9055"/>
          <a:stretch/>
        </p:blipFill>
        <p:spPr>
          <a:xfrm>
            <a:off x="8839114" y="8232535"/>
            <a:ext cx="11842894" cy="709951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8EB5CF3-B67F-156C-4F70-C362715F676C}"/>
              </a:ext>
            </a:extLst>
          </p:cNvPr>
          <p:cNvSpPr txBox="1"/>
          <p:nvPr/>
        </p:nvSpPr>
        <p:spPr>
          <a:xfrm>
            <a:off x="5501288" y="1553791"/>
            <a:ext cx="22340071" cy="707858"/>
          </a:xfrm>
          <a:prstGeom prst="rect">
            <a:avLst/>
          </a:prstGeom>
          <a:noFill/>
        </p:spPr>
        <p:txBody>
          <a:bodyPr wrap="square" lIns="91411" tIns="45706" rIns="91411" bIns="45706" rtlCol="0">
            <a:spAutoFit/>
          </a:bodyPr>
          <a:lstStyle>
            <a:defPPr>
              <a:defRPr lang="ru-RU"/>
            </a:defPPr>
            <a:lvl1pPr defTabSz="2193859">
              <a:defRPr sz="4000" b="1" spc="-358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dirty="0"/>
              <a:t>НАУЧНО-ОБРАЗОВАТЕЛЬНЫЙ ЦЕНТР ЭКСПЕРИМЕНТАЛЬНОЙ ХИРУРГИИ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980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3909911-6553-D846-8E51-CEFA8431A1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9" t="13773" r="5046" b="18200"/>
          <a:stretch/>
        </p:blipFill>
        <p:spPr>
          <a:xfrm>
            <a:off x="15991478" y="3807703"/>
            <a:ext cx="3915203" cy="4391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0EEBEB-92C6-484E-B0A2-97F736C23AC6}"/>
              </a:ext>
            </a:extLst>
          </p:cNvPr>
          <p:cNvSpPr txBox="1"/>
          <p:nvPr/>
        </p:nvSpPr>
        <p:spPr>
          <a:xfrm>
            <a:off x="5638800" y="398331"/>
            <a:ext cx="21069586" cy="756958"/>
          </a:xfrm>
          <a:prstGeom prst="rect">
            <a:avLst/>
          </a:prstGeom>
          <a:noFill/>
        </p:spPr>
        <p:txBody>
          <a:bodyPr wrap="square" lIns="91238" tIns="45619" rIns="91238" bIns="45619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spc="-358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ПРАКТИКО-ОРИЕНТИРОВАННОЕ</a:t>
            </a:r>
            <a:r>
              <a:rPr lang="ru-RU" sz="4800" b="1" spc="-358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ОБУЧЕНИЕ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617029" y="1282802"/>
            <a:ext cx="24970382" cy="625829"/>
          </a:xfrm>
          <a:prstGeom prst="rect">
            <a:avLst/>
          </a:prstGeom>
        </p:spPr>
        <p:txBody>
          <a:bodyPr wrap="square" lIns="91238" tIns="45619" rIns="91238" bIns="45619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ru-RU" sz="4100" b="1" spc="-358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СТОМАТОЛОГИЧЕСКИЙ  СИМУЛЯЦИОННЫЙ ЦЕНТР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13728" y="2663920"/>
            <a:ext cx="14793325" cy="1302812"/>
          </a:xfrm>
          <a:prstGeom prst="rect">
            <a:avLst/>
          </a:prstGeom>
        </p:spPr>
        <p:txBody>
          <a:bodyPr wrap="square" lIns="91267" tIns="45634" rIns="91267" bIns="45634">
            <a:spAutoFit/>
          </a:bodyPr>
          <a:lstStyle/>
          <a:p>
            <a:pPr marL="571500" indent="-571500">
              <a:lnSpc>
                <a:spcPct val="115000"/>
              </a:lnSpc>
              <a:spcAft>
                <a:spcPts val="1001"/>
              </a:spcAft>
              <a:buFont typeface="Wingdings" panose="05000000000000000000" pitchFamily="2" charset="2"/>
              <a:buChar char="§"/>
            </a:pPr>
            <a:r>
              <a:rPr lang="ru-RU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Оборудование:</a:t>
            </a:r>
            <a:r>
              <a:rPr lang="ru-RU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высокотехнологичные симуляторы, микроскопы, </a:t>
            </a:r>
            <a:r>
              <a:rPr lang="ru-RU" sz="3600" dirty="0">
                <a:ea typeface="Verdana" panose="020B0604030504040204" pitchFamily="34" charset="0"/>
                <a:cs typeface="Verdana" panose="020B0604030504040204" pitchFamily="34" charset="0"/>
              </a:rPr>
              <a:t>3D принтеры, 3D сканер</a:t>
            </a:r>
            <a:endParaRPr lang="ru-RU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D:\Мои документы\Рабочий стол\ВКС Таджикистан февраль 2024\АСЦ стоматология\IMG-20240222-WA00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1120" y="10593748"/>
            <a:ext cx="6487695" cy="486576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53695" y="10305278"/>
            <a:ext cx="5874907" cy="4117256"/>
          </a:xfrm>
          <a:prstGeom prst="rect">
            <a:avLst/>
          </a:prstGeom>
        </p:spPr>
      </p:pic>
      <p:pic>
        <p:nvPicPr>
          <p:cNvPr id="2051" name="Picture 3" descr="D:\Мои документы\Рабочий стол\ВКС Таджикистан февраль 2024\АСЦ стоматология\IMG-20240222-WA00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178" y="4813273"/>
            <a:ext cx="6979728" cy="486576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3A09DB7E-4D52-D64E-B1EA-0C2AA39B91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2205" y="3892594"/>
            <a:ext cx="4943442" cy="4306582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5CCFA1B5-1FC7-E74E-90F0-2075E1FDDF0F}"/>
              </a:ext>
            </a:extLst>
          </p:cNvPr>
          <p:cNvGrpSpPr/>
          <p:nvPr/>
        </p:nvGrpSpPr>
        <p:grpSpPr>
          <a:xfrm>
            <a:off x="15991478" y="723269"/>
            <a:ext cx="13154494" cy="2961195"/>
            <a:chOff x="3805684" y="3325572"/>
            <a:chExt cx="5764256" cy="3029878"/>
          </a:xfrm>
        </p:grpSpPr>
        <p:grpSp>
          <p:nvGrpSpPr>
            <p:cNvPr id="17" name="Group 1">
              <a:extLst>
                <a:ext uri="{FF2B5EF4-FFF2-40B4-BE49-F238E27FC236}">
                  <a16:creationId xmlns:a16="http://schemas.microsoft.com/office/drawing/2014/main" id="{B6A9E6DA-5DAF-E641-BF80-59215AE5BF69}"/>
                </a:ext>
              </a:extLst>
            </p:cNvPr>
            <p:cNvGrpSpPr/>
            <p:nvPr/>
          </p:nvGrpSpPr>
          <p:grpSpPr>
            <a:xfrm>
              <a:off x="3805684" y="4685172"/>
              <a:ext cx="5764256" cy="1670278"/>
              <a:chOff x="2079335" y="8922842"/>
              <a:chExt cx="3026980" cy="1924995"/>
            </a:xfrm>
            <a:gradFill>
              <a:gsLst>
                <a:gs pos="0">
                  <a:srgbClr val="4DAFFF"/>
                </a:gs>
                <a:gs pos="99000">
                  <a:srgbClr val="0070C0"/>
                </a:gs>
              </a:gsLst>
              <a:lin ang="2700000" scaled="1"/>
            </a:gradFill>
          </p:grpSpPr>
          <p:sp>
            <p:nvSpPr>
              <p:cNvPr id="19" name="Rectangle: Rounded Corners 50">
                <a:extLst>
                  <a:ext uri="{FF2B5EF4-FFF2-40B4-BE49-F238E27FC236}">
                    <a16:creationId xmlns:a16="http://schemas.microsoft.com/office/drawing/2014/main" id="{07F942E3-58B3-E747-A59A-4DDB72781423}"/>
                  </a:ext>
                </a:extLst>
              </p:cNvPr>
              <p:cNvSpPr/>
              <p:nvPr/>
            </p:nvSpPr>
            <p:spPr>
              <a:xfrm>
                <a:off x="2079335" y="8922842"/>
                <a:ext cx="3026980" cy="1924995"/>
              </a:xfrm>
              <a:prstGeom prst="roundRect">
                <a:avLst>
                  <a:gd name="adj" fmla="val 1927"/>
                </a:avLst>
              </a:prstGeom>
              <a:solidFill>
                <a:srgbClr val="0077B6"/>
              </a:solidFill>
              <a:ln>
                <a:noFill/>
              </a:ln>
              <a:effectLst>
                <a:outerShdw blurRad="1270000" dist="698500" dir="5400000" sx="85000" sy="85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93859"/>
                <a:endParaRPr lang="id-ID" sz="2600">
                  <a:solidFill>
                    <a:prstClr val="white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Rectangle 57">
                <a:extLst>
                  <a:ext uri="{FF2B5EF4-FFF2-40B4-BE49-F238E27FC236}">
                    <a16:creationId xmlns:a16="http://schemas.microsoft.com/office/drawing/2014/main" id="{DFC0DD28-D60A-5D45-8951-2A989EF94D8B}"/>
                  </a:ext>
                </a:extLst>
              </p:cNvPr>
              <p:cNvSpPr/>
              <p:nvPr/>
            </p:nvSpPr>
            <p:spPr>
              <a:xfrm>
                <a:off x="2079335" y="9002210"/>
                <a:ext cx="3016583" cy="15606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859"/>
                <a:r>
                  <a:rPr lang="ru-RU" sz="3800" b="1" dirty="0">
                    <a:solidFill>
                      <a:prstClr val="white"/>
                    </a:solidFill>
                  </a:rPr>
                  <a:t> </a:t>
                </a:r>
                <a:r>
                  <a:rPr lang="ru-RU" sz="4000" b="1" dirty="0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Применение оптической системы в дентальной хирургии. Основы работы микроскопа </a:t>
                </a:r>
                <a:endParaRPr lang="ru-RU" sz="40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8" name="Rectangle 56">
              <a:extLst>
                <a:ext uri="{FF2B5EF4-FFF2-40B4-BE49-F238E27FC236}">
                  <a16:creationId xmlns:a16="http://schemas.microsoft.com/office/drawing/2014/main" id="{F2D5E938-A98A-154E-9D13-29E19008D324}"/>
                </a:ext>
              </a:extLst>
            </p:cNvPr>
            <p:cNvSpPr/>
            <p:nvPr/>
          </p:nvSpPr>
          <p:spPr>
            <a:xfrm>
              <a:off x="4397014" y="3325572"/>
              <a:ext cx="1124300" cy="902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2193859"/>
              <a:endParaRPr lang="en-US" sz="7700" baseline="30000" dirty="0">
                <a:solidFill>
                  <a:prstClr val="white"/>
                </a:solidFill>
                <a:latin typeface="Century Gothic" panose="020B0502020202020204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BBF0B2D-35E2-D54A-8E6D-49B30B4A294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1654" y="3870772"/>
            <a:ext cx="5109145" cy="4358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Объект 3">
            <a:extLst>
              <a:ext uri="{FF2B5EF4-FFF2-40B4-BE49-F238E27FC236}">
                <a16:creationId xmlns:a16="http://schemas.microsoft.com/office/drawing/2014/main" id="{FB16C0A9-3430-BA4E-BF5D-B8D3371A2A9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3470" y="10296983"/>
            <a:ext cx="3250225" cy="4077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Объект 11">
            <a:extLst>
              <a:ext uri="{FF2B5EF4-FFF2-40B4-BE49-F238E27FC236}">
                <a16:creationId xmlns:a16="http://schemas.microsoft.com/office/drawing/2014/main" id="{7C1CEF23-6F06-334F-A2DD-88B2D90795B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8602" y="10263285"/>
            <a:ext cx="3817369" cy="4220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Slide Number Placeholder 4">
            <a:extLst>
              <a:ext uri="{FF2B5EF4-FFF2-40B4-BE49-F238E27FC236}">
                <a16:creationId xmlns:a16="http://schemas.microsoft.com/office/drawing/2014/main" id="{FCDE883A-6B00-234D-B19C-CB21740A1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954377" y="15003361"/>
            <a:ext cx="274612" cy="469391"/>
          </a:xfrm>
          <a:prstGeom prst="rect">
            <a:avLst/>
          </a:prstGeom>
        </p:spPr>
        <p:txBody>
          <a:bodyPr/>
          <a:lstStyle/>
          <a:p>
            <a:fld id="{92B485D1-D61A-494D-A8A9-04DC541B8AA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14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8D5B6689-78CF-0A4A-B408-1567F2DC6CB2}"/>
              </a:ext>
            </a:extLst>
          </p:cNvPr>
          <p:cNvGrpSpPr/>
          <p:nvPr/>
        </p:nvGrpSpPr>
        <p:grpSpPr>
          <a:xfrm>
            <a:off x="16173150" y="8229599"/>
            <a:ext cx="13053829" cy="3619691"/>
            <a:chOff x="3796128" y="-595032"/>
            <a:chExt cx="5879316" cy="5099762"/>
          </a:xfrm>
        </p:grpSpPr>
        <p:grpSp>
          <p:nvGrpSpPr>
            <p:cNvPr id="30" name="Group 1">
              <a:extLst>
                <a:ext uri="{FF2B5EF4-FFF2-40B4-BE49-F238E27FC236}">
                  <a16:creationId xmlns:a16="http://schemas.microsoft.com/office/drawing/2014/main" id="{473A924C-2210-8541-ADD5-5D3A7570A34F}"/>
                </a:ext>
              </a:extLst>
            </p:cNvPr>
            <p:cNvGrpSpPr/>
            <p:nvPr/>
          </p:nvGrpSpPr>
          <p:grpSpPr>
            <a:xfrm>
              <a:off x="3796128" y="-595032"/>
              <a:ext cx="5879316" cy="2747755"/>
              <a:chOff x="2074317" y="2837408"/>
              <a:chExt cx="3087402" cy="3166784"/>
            </a:xfrm>
            <a:gradFill>
              <a:gsLst>
                <a:gs pos="0">
                  <a:srgbClr val="4DAFFF"/>
                </a:gs>
                <a:gs pos="99000">
                  <a:srgbClr val="0070C0"/>
                </a:gs>
              </a:gsLst>
              <a:lin ang="2700000" scaled="1"/>
            </a:gradFill>
          </p:grpSpPr>
          <p:sp>
            <p:nvSpPr>
              <p:cNvPr id="32" name="Rectangle: Rounded Corners 50">
                <a:extLst>
                  <a:ext uri="{FF2B5EF4-FFF2-40B4-BE49-F238E27FC236}">
                    <a16:creationId xmlns:a16="http://schemas.microsoft.com/office/drawing/2014/main" id="{58DD6677-E355-364D-87BF-325663E27D04}"/>
                  </a:ext>
                </a:extLst>
              </p:cNvPr>
              <p:cNvSpPr/>
              <p:nvPr/>
            </p:nvSpPr>
            <p:spPr>
              <a:xfrm>
                <a:off x="2074317" y="2837408"/>
                <a:ext cx="3064896" cy="3099557"/>
              </a:xfrm>
              <a:prstGeom prst="roundRect">
                <a:avLst>
                  <a:gd name="adj" fmla="val 1927"/>
                </a:avLst>
              </a:prstGeom>
              <a:solidFill>
                <a:srgbClr val="0077B6"/>
              </a:solidFill>
              <a:ln>
                <a:noFill/>
              </a:ln>
              <a:effectLst>
                <a:outerShdw blurRad="1270000" dist="698500" dir="5400000" sx="85000" sy="85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93859"/>
                <a:endParaRPr lang="id-ID" sz="2600">
                  <a:solidFill>
                    <a:prstClr val="white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3" name="Rectangle 57">
                <a:extLst>
                  <a:ext uri="{FF2B5EF4-FFF2-40B4-BE49-F238E27FC236}">
                    <a16:creationId xmlns:a16="http://schemas.microsoft.com/office/drawing/2014/main" id="{4077A6F2-39E9-1A4E-9D26-DCCF4B713C78}"/>
                  </a:ext>
                </a:extLst>
              </p:cNvPr>
              <p:cNvSpPr/>
              <p:nvPr/>
            </p:nvSpPr>
            <p:spPr>
              <a:xfrm>
                <a:off x="2174366" y="2855755"/>
                <a:ext cx="2987353" cy="31484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859"/>
                <a:r>
                  <a:rPr lang="ru-RU" sz="4000" b="1" dirty="0" err="1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Мукогингивальная</a:t>
                </a:r>
                <a:r>
                  <a:rPr lang="ru-RU" sz="4000" b="1" dirty="0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 хирургия в области зубов. </a:t>
                </a:r>
                <a:r>
                  <a:rPr lang="ru-RU" sz="4000" b="1" dirty="0" err="1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Вестибулопластика</a:t>
                </a:r>
                <a:r>
                  <a:rPr lang="ru-RU" sz="4000" b="1" dirty="0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. Техника оперативного вмешательства</a:t>
                </a:r>
                <a:endParaRPr lang="ru-RU" sz="40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31" name="Rectangle 56">
              <a:extLst>
                <a:ext uri="{FF2B5EF4-FFF2-40B4-BE49-F238E27FC236}">
                  <a16:creationId xmlns:a16="http://schemas.microsoft.com/office/drawing/2014/main" id="{E06BDD99-A0D0-504C-B1B3-507F2BA6161C}"/>
                </a:ext>
              </a:extLst>
            </p:cNvPr>
            <p:cNvSpPr/>
            <p:nvPr/>
          </p:nvSpPr>
          <p:spPr>
            <a:xfrm>
              <a:off x="4391865" y="3601974"/>
              <a:ext cx="1124300" cy="9027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2193859"/>
              <a:endParaRPr lang="en-US" sz="7700" baseline="30000" dirty="0">
                <a:solidFill>
                  <a:prstClr val="white"/>
                </a:solidFill>
                <a:latin typeface="Century Gothic" panose="020B0502020202020204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B6D10172-614A-D14B-A404-9204DE995181}"/>
              </a:ext>
            </a:extLst>
          </p:cNvPr>
          <p:cNvGrpSpPr/>
          <p:nvPr/>
        </p:nvGrpSpPr>
        <p:grpSpPr>
          <a:xfrm>
            <a:off x="15991479" y="14464529"/>
            <a:ext cx="13389147" cy="1938993"/>
            <a:chOff x="3790185" y="2631996"/>
            <a:chExt cx="6881646" cy="1983962"/>
          </a:xfrm>
        </p:grpSpPr>
        <p:grpSp>
          <p:nvGrpSpPr>
            <p:cNvPr id="35" name="Group 1">
              <a:extLst>
                <a:ext uri="{FF2B5EF4-FFF2-40B4-BE49-F238E27FC236}">
                  <a16:creationId xmlns:a16="http://schemas.microsoft.com/office/drawing/2014/main" id="{27FCB165-AC52-644A-A4D6-F8A7F5B90FF8}"/>
                </a:ext>
              </a:extLst>
            </p:cNvPr>
            <p:cNvGrpSpPr/>
            <p:nvPr/>
          </p:nvGrpSpPr>
          <p:grpSpPr>
            <a:xfrm>
              <a:off x="3790185" y="2631996"/>
              <a:ext cx="6881646" cy="1983962"/>
              <a:chOff x="2071196" y="6556557"/>
              <a:chExt cx="3613754" cy="2286515"/>
            </a:xfrm>
            <a:gradFill>
              <a:gsLst>
                <a:gs pos="0">
                  <a:srgbClr val="4DAFFF"/>
                </a:gs>
                <a:gs pos="99000">
                  <a:srgbClr val="0070C0"/>
                </a:gs>
              </a:gsLst>
              <a:lin ang="2700000" scaled="1"/>
            </a:gradFill>
          </p:grpSpPr>
          <p:sp>
            <p:nvSpPr>
              <p:cNvPr id="37" name="Rectangle: Rounded Corners 50">
                <a:extLst>
                  <a:ext uri="{FF2B5EF4-FFF2-40B4-BE49-F238E27FC236}">
                    <a16:creationId xmlns:a16="http://schemas.microsoft.com/office/drawing/2014/main" id="{6A9A0AB7-4848-554E-B40D-5966CDD8A64C}"/>
                  </a:ext>
                </a:extLst>
              </p:cNvPr>
              <p:cNvSpPr/>
              <p:nvPr/>
            </p:nvSpPr>
            <p:spPr>
              <a:xfrm>
                <a:off x="2118303" y="6598316"/>
                <a:ext cx="3491118" cy="2142947"/>
              </a:xfrm>
              <a:prstGeom prst="roundRect">
                <a:avLst>
                  <a:gd name="adj" fmla="val 1927"/>
                </a:avLst>
              </a:prstGeom>
              <a:solidFill>
                <a:srgbClr val="0077B6"/>
              </a:solidFill>
              <a:ln>
                <a:noFill/>
              </a:ln>
              <a:effectLst>
                <a:outerShdw blurRad="1270000" dist="698500" dir="5400000" sx="85000" sy="85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93859"/>
                <a:endParaRPr lang="id-ID" sz="2600">
                  <a:solidFill>
                    <a:prstClr val="white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Rectangle 57">
                <a:extLst>
                  <a:ext uri="{FF2B5EF4-FFF2-40B4-BE49-F238E27FC236}">
                    <a16:creationId xmlns:a16="http://schemas.microsoft.com/office/drawing/2014/main" id="{C26A1183-430A-A443-A865-2C4153EB8FC8}"/>
                  </a:ext>
                </a:extLst>
              </p:cNvPr>
              <p:cNvSpPr/>
              <p:nvPr/>
            </p:nvSpPr>
            <p:spPr>
              <a:xfrm>
                <a:off x="2071196" y="6556557"/>
                <a:ext cx="3613754" cy="2286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859"/>
                <a:r>
                  <a:rPr lang="ru-RU" sz="4000" b="1" dirty="0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Основы </a:t>
                </a:r>
                <a:r>
                  <a:rPr lang="ru-RU" sz="4000" b="1" dirty="0" err="1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внутриротового</a:t>
                </a:r>
                <a:r>
                  <a:rPr lang="ru-RU" sz="4000" b="1" dirty="0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 сканирования для планирования лечения пациентов </a:t>
                </a:r>
              </a:p>
              <a:p>
                <a:pPr algn="ctr" defTabSz="2193859"/>
                <a:r>
                  <a:rPr lang="ru-RU" sz="4000" b="1" dirty="0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хирургического профиля</a:t>
                </a:r>
                <a:endParaRPr lang="ru-RU" sz="40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36" name="Rectangle 56">
              <a:extLst>
                <a:ext uri="{FF2B5EF4-FFF2-40B4-BE49-F238E27FC236}">
                  <a16:creationId xmlns:a16="http://schemas.microsoft.com/office/drawing/2014/main" id="{22287BFF-6034-1248-9B5F-2A7DA5CFD69D}"/>
                </a:ext>
              </a:extLst>
            </p:cNvPr>
            <p:cNvSpPr/>
            <p:nvPr/>
          </p:nvSpPr>
          <p:spPr>
            <a:xfrm>
              <a:off x="4397014" y="3325571"/>
              <a:ext cx="1124300" cy="9027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2193859"/>
              <a:endParaRPr lang="en-US" sz="7700" baseline="30000" dirty="0">
                <a:solidFill>
                  <a:prstClr val="white"/>
                </a:solidFill>
                <a:latin typeface="Century Gothic" panose="020B0502020202020204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2052" name="Picture 4" descr="D:\Мои документы\Рабочий стол\ВКС Таджикистан февраль 2024\АСЦ стоматология\IMG-20240222-WA001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38" y="9301572"/>
            <a:ext cx="9556809" cy="682687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2AD0B8-CABC-2FA3-039B-B05A8E49ACFE}"/>
              </a:ext>
            </a:extLst>
          </p:cNvPr>
          <p:cNvSpPr/>
          <p:nvPr/>
        </p:nvSpPr>
        <p:spPr>
          <a:xfrm>
            <a:off x="896580" y="4476521"/>
            <a:ext cx="8004142" cy="4488299"/>
          </a:xfrm>
          <a:prstGeom prst="rect">
            <a:avLst/>
          </a:prstGeom>
        </p:spPr>
        <p:txBody>
          <a:bodyPr wrap="square" lIns="91267" tIns="45634" rIns="91267" bIns="45634">
            <a:spAutoFit/>
          </a:bodyPr>
          <a:lstStyle/>
          <a:p>
            <a:pPr marL="571500" indent="-571500">
              <a:lnSpc>
                <a:spcPct val="115000"/>
              </a:lnSpc>
              <a:spcAft>
                <a:spcPts val="1001"/>
              </a:spcAft>
              <a:buFont typeface="Wingdings" panose="05000000000000000000" pitchFamily="2" charset="2"/>
              <a:buChar char="§"/>
            </a:pPr>
            <a:r>
              <a:rPr lang="ru-RU" sz="3600" b="1" dirty="0">
                <a:solidFill>
                  <a:srgbClr val="C00000"/>
                </a:solidFill>
              </a:rPr>
              <a:t>Работа на биологических моделях (</a:t>
            </a:r>
            <a:r>
              <a:rPr lang="en-US" sz="3600" b="1" dirty="0" err="1">
                <a:solidFill>
                  <a:srgbClr val="C00000"/>
                </a:solidFill>
              </a:rPr>
              <a:t>Wetlab</a:t>
            </a:r>
            <a:r>
              <a:rPr lang="ru-RU" sz="3600" b="1" dirty="0">
                <a:solidFill>
                  <a:srgbClr val="C00000"/>
                </a:solidFill>
              </a:rPr>
              <a:t>) - </a:t>
            </a:r>
            <a:r>
              <a:rPr lang="ru-RU" sz="3600" dirty="0"/>
              <a:t>формирования сложных мануальных навыков и техник, адекватные тактильные ощущения тканей рта</a:t>
            </a:r>
            <a:endParaRPr lang="ru-RU" sz="3600" b="1" dirty="0">
              <a:solidFill>
                <a:srgbClr val="C000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28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11765" y="712796"/>
            <a:ext cx="23749035" cy="1569632"/>
          </a:xfrm>
          <a:prstGeom prst="rect">
            <a:avLst/>
          </a:prstGeom>
          <a:noFill/>
        </p:spPr>
        <p:txBody>
          <a:bodyPr wrap="square" lIns="91411" tIns="45706" rIns="91411" bIns="45706" rtlCol="0">
            <a:spAutoFit/>
          </a:bodyPr>
          <a:lstStyle/>
          <a:p>
            <a:pPr defTabSz="2193859"/>
            <a:r>
              <a:rPr lang="ru-RU" sz="4800" b="1" spc="-358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Формирование индивидуальных образовательных траекторий обучающихся ПИМУ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9632" y="3194068"/>
            <a:ext cx="26124960" cy="1171756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4300" dirty="0"/>
          </a:p>
          <a:p>
            <a:pPr marL="0" indent="0" algn="just">
              <a:buNone/>
            </a:pPr>
            <a:endParaRPr lang="ru-RU" sz="4300" dirty="0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</p:spPr>
        <p:txBody>
          <a:bodyPr/>
          <a:lstStyle/>
          <a:p>
            <a:fld id="{FAD79DA1-68D3-496C-B363-D2AA24100704}" type="slidenum">
              <a:rPr lang="ru-RU" smtClean="0">
                <a:solidFill>
                  <a:srgbClr val="000000">
                    <a:tint val="75000"/>
                  </a:srgbClr>
                </a:solidFill>
              </a:rPr>
              <a:pPr/>
              <a:t>15</a:t>
            </a:fld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Прямоугольник: скругленные углы 1"/>
          <p:cNvSpPr/>
          <p:nvPr/>
        </p:nvSpPr>
        <p:spPr>
          <a:xfrm>
            <a:off x="904200" y="3285370"/>
            <a:ext cx="9786278" cy="147100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txBody>
          <a:bodyPr wrap="square" lIns="219420" tIns="109711" rIns="219420" bIns="109711">
            <a:spAutoFit/>
          </a:bodyPr>
          <a:lstStyle/>
          <a:p>
            <a:pPr algn="ctr" defTabSz="2194210">
              <a:buClr>
                <a:srgbClr val="C00000"/>
              </a:buClr>
              <a:defRPr/>
            </a:pPr>
            <a:r>
              <a:rPr lang="ru-RU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Исследовательский трек </a:t>
            </a:r>
          </a:p>
          <a:p>
            <a:pPr algn="ctr" defTabSz="2194210">
              <a:buClr>
                <a:srgbClr val="C00000"/>
              </a:buClr>
              <a:defRPr/>
            </a:pPr>
            <a:r>
              <a:rPr lang="ru-RU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«Фундаментальная медицина» 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960702" y="2476866"/>
            <a:ext cx="3576668" cy="500484"/>
          </a:xfrm>
          <a:prstGeom prst="wedgeRoundRectCallout">
            <a:avLst>
              <a:gd name="adj1" fmla="val -20092"/>
              <a:gd name="adj2" fmla="val 99730"/>
              <a:gd name="adj3" fmla="val 16667"/>
            </a:avLst>
          </a:prstGeom>
          <a:solidFill>
            <a:srgbClr val="E1F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20" tIns="109711" rIns="219420" bIns="109711" rtlCol="0" anchor="ctr"/>
          <a:lstStyle/>
          <a:p>
            <a:pPr algn="ctr" defTabSz="2194210"/>
            <a:r>
              <a:rPr lang="ru-RU" sz="3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Старт 2019 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04200" y="4903104"/>
            <a:ext cx="10475268" cy="2437556"/>
          </a:xfrm>
          <a:prstGeom prst="rect">
            <a:avLst/>
          </a:prstGeom>
        </p:spPr>
        <p:txBody>
          <a:bodyPr wrap="square" lIns="219420" tIns="109711" rIns="219420" bIns="109711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125" indent="-3651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Знание современных методов биомедицины. </a:t>
            </a:r>
          </a:p>
          <a:p>
            <a:pPr marL="365125" indent="-3651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Изучение подходов персонифицированной медицины.</a:t>
            </a:r>
          </a:p>
          <a:p>
            <a:pPr marL="365125" indent="-3651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Основы научной деятельности по фундаментальной медицине с подготовкой публикаций и выступлений.</a:t>
            </a:r>
          </a:p>
          <a:p>
            <a:pPr marL="365125" indent="-3651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Выполнение исследовательского проекта.</a:t>
            </a:r>
          </a:p>
          <a:p>
            <a:pPr marL="365125" indent="-3651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Свободное владение иностранным языком.</a:t>
            </a:r>
          </a:p>
        </p:txBody>
      </p:sp>
      <p:sp>
        <p:nvSpPr>
          <p:cNvPr id="8" name="Прямоугольник: скругленные углы 21"/>
          <p:cNvSpPr/>
          <p:nvPr/>
        </p:nvSpPr>
        <p:spPr>
          <a:xfrm>
            <a:off x="886609" y="8211724"/>
            <a:ext cx="9821465" cy="147100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txBody>
          <a:bodyPr wrap="square" lIns="219420" tIns="109711" rIns="219420" bIns="109711">
            <a:spAutoFit/>
          </a:bodyPr>
          <a:lstStyle/>
          <a:p>
            <a:pPr algn="ctr" defTabSz="2194210">
              <a:buClr>
                <a:srgbClr val="C00000"/>
              </a:buClr>
              <a:defRPr/>
            </a:pPr>
            <a:r>
              <a:rPr lang="ru-RU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Трек  «Инновационное медицинское образование»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6960698" y="7416017"/>
            <a:ext cx="3576672" cy="500484"/>
          </a:xfrm>
          <a:prstGeom prst="wedgeRoundRectCallout">
            <a:avLst>
              <a:gd name="adj1" fmla="val -20092"/>
              <a:gd name="adj2" fmla="val 99730"/>
              <a:gd name="adj3" fmla="val 16667"/>
            </a:avLst>
          </a:prstGeom>
          <a:solidFill>
            <a:srgbClr val="E1F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20" tIns="109711" rIns="219420" bIns="109711" rtlCol="0" anchor="ctr"/>
          <a:lstStyle/>
          <a:p>
            <a:pPr algn="ctr" defTabSz="2194210"/>
            <a:r>
              <a:rPr lang="ru-RU" sz="3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Старт 2021 г.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39827" y="9864758"/>
            <a:ext cx="9786275" cy="2868443"/>
          </a:xfrm>
          <a:prstGeom prst="rect">
            <a:avLst/>
          </a:prstGeom>
        </p:spPr>
        <p:txBody>
          <a:bodyPr wrap="square" lIns="219420" tIns="109711" rIns="219420" bIns="109711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525" indent="-2635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Высокий уровень сложности и качества учебного материала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</a:p>
          <a:p>
            <a:pPr marL="263525" indent="-2635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Больший объем </a:t>
            </a:r>
            <a:r>
              <a:rPr lang="ru-RU" sz="2400" dirty="0" err="1">
                <a:latin typeface="Century Gothic" panose="020B0502020202020204" pitchFamily="34" charset="0"/>
              </a:rPr>
              <a:t>симуляционных</a:t>
            </a:r>
            <a:r>
              <a:rPr lang="ru-RU" sz="2400" dirty="0">
                <a:latin typeface="Century Gothic" panose="020B0502020202020204" pitchFamily="34" charset="0"/>
              </a:rPr>
              <a:t> часов.</a:t>
            </a:r>
          </a:p>
          <a:p>
            <a:pPr marL="263525" indent="-2635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Возможность ранней профилизации.</a:t>
            </a:r>
          </a:p>
          <a:p>
            <a:pPr marL="263525" indent="-2635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Подбор научных тем и кураторов научных исследований, работа с публикациями</a:t>
            </a:r>
            <a:endParaRPr lang="ru-RU" sz="2400" dirty="0">
              <a:latin typeface="Century Gothic" panose="020B0502020202020204" pitchFamily="34" charset="0"/>
            </a:endParaRPr>
          </a:p>
          <a:p>
            <a:pPr marL="263525" indent="-263525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Свободное владение иностранным языком.</a:t>
            </a:r>
          </a:p>
        </p:txBody>
      </p:sp>
      <p:sp>
        <p:nvSpPr>
          <p:cNvPr id="11" name="Прямоугольник: скругленные углы 14"/>
          <p:cNvSpPr/>
          <p:nvPr/>
        </p:nvSpPr>
        <p:spPr>
          <a:xfrm>
            <a:off x="18939546" y="3285367"/>
            <a:ext cx="9283696" cy="858069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txBody>
          <a:bodyPr wrap="square" lIns="219420" tIns="109711" rIns="219420" bIns="109711">
            <a:spAutoFit/>
          </a:bodyPr>
          <a:lstStyle/>
          <a:p>
            <a:pPr algn="ctr" defTabSz="2194210">
              <a:buClr>
                <a:srgbClr val="C00000"/>
              </a:buClr>
              <a:defRPr/>
            </a:pPr>
            <a:r>
              <a:rPr lang="ru-RU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Практико-ориентированные треки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4296242" y="2469536"/>
            <a:ext cx="3592957" cy="507814"/>
          </a:xfrm>
          <a:prstGeom prst="wedgeRoundRectCallout">
            <a:avLst>
              <a:gd name="adj1" fmla="val -20092"/>
              <a:gd name="adj2" fmla="val 99730"/>
              <a:gd name="adj3" fmla="val 16667"/>
            </a:avLst>
          </a:prstGeom>
          <a:solidFill>
            <a:srgbClr val="E1F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20" tIns="109711" rIns="219420" bIns="109711" rtlCol="0" anchor="ctr"/>
          <a:lstStyle/>
          <a:p>
            <a:pPr algn="ctr" defTabSz="2194210"/>
            <a:r>
              <a:rPr lang="ru-RU" sz="3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Старт 2021 г.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003DBE-DFD8-4E28-BDE0-76AC7374DE86}"/>
              </a:ext>
            </a:extLst>
          </p:cNvPr>
          <p:cNvSpPr/>
          <p:nvPr/>
        </p:nvSpPr>
        <p:spPr>
          <a:xfrm>
            <a:off x="11429585" y="2367783"/>
            <a:ext cx="7145078" cy="1329560"/>
          </a:xfrm>
          <a:prstGeom prst="rect">
            <a:avLst/>
          </a:prstGeom>
          <a:solidFill>
            <a:schemeClr val="bg1"/>
          </a:solidFill>
        </p:spPr>
        <p:txBody>
          <a:bodyPr wrap="square" lIns="219420" tIns="109711" rIns="219420" bIns="109711">
            <a:spAutoFit/>
          </a:bodyPr>
          <a:lstStyle/>
          <a:p>
            <a:pPr algn="ctr" defTabSz="2194210"/>
            <a:r>
              <a:rPr lang="ru-RU" sz="3600" b="1" dirty="0">
                <a:latin typeface="Century Gothic" panose="020B0502020202020204" pitchFamily="34" charset="0"/>
              </a:rPr>
              <a:t>Количество обучающихся по ИОТ в спец группах</a:t>
            </a:r>
          </a:p>
        </p:txBody>
      </p:sp>
      <p:graphicFrame>
        <p:nvGraphicFramePr>
          <p:cNvPr id="14" name="Таблица 3">
            <a:extLst>
              <a:ext uri="{FF2B5EF4-FFF2-40B4-BE49-F238E27FC236}">
                <a16:creationId xmlns:a16="http://schemas.microsoft.com/office/drawing/2014/main" id="{AEE5AAB5-0E29-43CC-85EC-CD0B9AB89C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328299"/>
              </p:ext>
            </p:extLst>
          </p:nvPr>
        </p:nvGraphicFramePr>
        <p:xfrm>
          <a:off x="11250842" y="3776024"/>
          <a:ext cx="7287475" cy="180784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427318">
                  <a:extLst>
                    <a:ext uri="{9D8B030D-6E8A-4147-A177-3AD203B41FA5}">
                      <a16:colId xmlns:a16="http://schemas.microsoft.com/office/drawing/2014/main" val="1172124269"/>
                    </a:ext>
                  </a:extLst>
                </a:gridCol>
                <a:gridCol w="1531502">
                  <a:extLst>
                    <a:ext uri="{9D8B030D-6E8A-4147-A177-3AD203B41FA5}">
                      <a16:colId xmlns:a16="http://schemas.microsoft.com/office/drawing/2014/main" val="3547233676"/>
                    </a:ext>
                  </a:extLst>
                </a:gridCol>
                <a:gridCol w="1458029">
                  <a:extLst>
                    <a:ext uri="{9D8B030D-6E8A-4147-A177-3AD203B41FA5}">
                      <a16:colId xmlns:a16="http://schemas.microsoft.com/office/drawing/2014/main" val="2394866982"/>
                    </a:ext>
                  </a:extLst>
                </a:gridCol>
                <a:gridCol w="1443000">
                  <a:extLst>
                    <a:ext uri="{9D8B030D-6E8A-4147-A177-3AD203B41FA5}">
                      <a16:colId xmlns:a16="http://schemas.microsoft.com/office/drawing/2014/main" val="1915362549"/>
                    </a:ext>
                  </a:extLst>
                </a:gridCol>
                <a:gridCol w="1427626">
                  <a:extLst>
                    <a:ext uri="{9D8B030D-6E8A-4147-A177-3AD203B41FA5}">
                      <a16:colId xmlns:a16="http://schemas.microsoft.com/office/drawing/2014/main" val="3094962112"/>
                    </a:ext>
                  </a:extLst>
                </a:gridCol>
              </a:tblGrid>
              <a:tr h="1025875"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2019/2020</a:t>
                      </a: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2020/</a:t>
                      </a:r>
                    </a:p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2021/</a:t>
                      </a:r>
                    </a:p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2022</a:t>
                      </a: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2022/</a:t>
                      </a:r>
                    </a:p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2023/2024</a:t>
                      </a:r>
                    </a:p>
                  </a:txBody>
                  <a:tcPr marL="219456" marR="219456" marT="109728" marB="109728"/>
                </a:tc>
                <a:extLst>
                  <a:ext uri="{0D108BD9-81ED-4DB2-BD59-A6C34878D82A}">
                    <a16:rowId xmlns:a16="http://schemas.microsoft.com/office/drawing/2014/main" val="401007014"/>
                  </a:ext>
                </a:extLst>
              </a:tr>
              <a:tr h="781968"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117</a:t>
                      </a: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216</a:t>
                      </a: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marL="0" algn="ctr" defTabSz="2194210" rtl="0" eaLnBrk="1" latinLnBrk="0" hangingPunct="1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262</a:t>
                      </a:r>
                    </a:p>
                  </a:txBody>
                  <a:tcPr marL="219456" marR="219456" marT="109728" marB="109728"/>
                </a:tc>
                <a:extLst>
                  <a:ext uri="{0D108BD9-81ED-4DB2-BD59-A6C34878D82A}">
                    <a16:rowId xmlns:a16="http://schemas.microsoft.com/office/drawing/2014/main" val="259905836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9159936" y="6355874"/>
            <a:ext cx="9283696" cy="3545552"/>
          </a:xfrm>
          <a:prstGeom prst="rect">
            <a:avLst/>
          </a:prstGeom>
        </p:spPr>
        <p:txBody>
          <a:bodyPr wrap="square" lIns="219420" tIns="109711" rIns="219420" bIns="109711">
            <a:sp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15" indent="-411415">
              <a:buClr>
                <a:schemeClr val="accent2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Углубление профильных знаний.</a:t>
            </a:r>
          </a:p>
          <a:p>
            <a:pPr marL="411415" indent="-411415">
              <a:buClr>
                <a:schemeClr val="accent2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Широкая доступность практических навыков (дежурства в клиниках с преподавателями и практическими врачами-наставниками, участие в клинических разборах). </a:t>
            </a:r>
          </a:p>
          <a:p>
            <a:pPr marL="411415" indent="-411415">
              <a:buClr>
                <a:schemeClr val="accent2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Работа с медицинской документацией.</a:t>
            </a:r>
          </a:p>
          <a:p>
            <a:pPr marL="411415" indent="-411415">
              <a:buClr>
                <a:schemeClr val="accent2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Увеличение времени работы в </a:t>
            </a:r>
            <a:r>
              <a:rPr lang="ru-RU" sz="2400" dirty="0" err="1">
                <a:latin typeface="Century Gothic" panose="020B0502020202020204" pitchFamily="34" charset="0"/>
              </a:rPr>
              <a:t>симуляционном</a:t>
            </a:r>
            <a:r>
              <a:rPr lang="ru-RU" sz="2400" dirty="0">
                <a:latin typeface="Century Gothic" panose="020B0502020202020204" pitchFamily="34" charset="0"/>
              </a:rPr>
              <a:t> центре.</a:t>
            </a:r>
          </a:p>
          <a:p>
            <a:pPr marL="411415" indent="-411415">
              <a:buClr>
                <a:schemeClr val="accent2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Century Gothic" panose="020B0502020202020204" pitchFamily="34" charset="0"/>
              </a:rPr>
              <a:t>Осознанная подготовка к поступлению в ординатуру.</a:t>
            </a:r>
          </a:p>
        </p:txBody>
      </p:sp>
      <p:pic>
        <p:nvPicPr>
          <p:cNvPr id="16" name="Picture 4" descr="E:\Ильина АС\УМУ\зам нач УМУ по ЭО\ИОТ\Фото ИнМО ФММО\image (7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8964" y="11301823"/>
            <a:ext cx="3863685" cy="515157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E:\Ильина АС\УМУ\зам нач УМУ по ЭО\ИОТ\Фото ИнМО ФММО\IMG_20221212_0932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458" y="12754815"/>
            <a:ext cx="4894020" cy="344477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E:\Ильина АС\УМУ\зам нач УМУ по ЭО\ИОТ\Фото ИнМО ФММО\IMG_20221005_1348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4449" y="10360138"/>
            <a:ext cx="4370851" cy="58278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:\Ильина АС\УМУ\зам нач УМУ по ЭО\ИОТ\Фото ИнМО ФММО\image (9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2180" y="11400403"/>
            <a:ext cx="3794098" cy="505879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E:\Ильина АС\УМУ\зам нач УМУ по ЭО\ИОТ\Фото ИнМО ФММО\image (8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5730" y="10787487"/>
            <a:ext cx="4050338" cy="540045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8"/>
          <a:srcRect t="7156" r="5654"/>
          <a:stretch/>
        </p:blipFill>
        <p:spPr>
          <a:xfrm>
            <a:off x="285723" y="12754815"/>
            <a:ext cx="5232976" cy="343312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19028712" y="4450109"/>
            <a:ext cx="4469731" cy="7663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20" tIns="109711" rIns="219420" bIns="109711" rtlCol="0" anchor="ctr"/>
          <a:lstStyle/>
          <a:p>
            <a:pPr algn="ctr" defTabSz="2194210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Акушерство и гинекология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9028715" y="5343809"/>
            <a:ext cx="2315638" cy="7663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20" tIns="109711" rIns="219420" bIns="109711" rtlCol="0" anchor="ctr"/>
          <a:lstStyle/>
          <a:p>
            <a:pPr algn="ctr" defTabSz="2194210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Хирургия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3753511" y="4457710"/>
            <a:ext cx="4469731" cy="7663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20" tIns="109711" rIns="219420" bIns="109711" rtlCol="0" anchor="ctr"/>
          <a:lstStyle/>
          <a:p>
            <a:pPr algn="ctr" defTabSz="2194210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Госпитальная эпидемиология </a:t>
            </a:r>
          </a:p>
        </p:txBody>
      </p:sp>
      <p:sp>
        <p:nvSpPr>
          <p:cNvPr id="25" name="Скругленный прямоугольник 31">
            <a:extLst>
              <a:ext uri="{FF2B5EF4-FFF2-40B4-BE49-F238E27FC236}">
                <a16:creationId xmlns:a16="http://schemas.microsoft.com/office/drawing/2014/main" id="{FEB42655-9DEB-4D27-BF5B-98A4C07FF890}"/>
              </a:ext>
            </a:extLst>
          </p:cNvPr>
          <p:cNvSpPr/>
          <p:nvPr/>
        </p:nvSpPr>
        <p:spPr>
          <a:xfrm>
            <a:off x="21704611" y="5332411"/>
            <a:ext cx="3099317" cy="7663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20" tIns="109711" rIns="219420" bIns="109711" rtlCol="0" anchor="ctr"/>
          <a:lstStyle/>
          <a:p>
            <a:pPr algn="ctr" defTabSz="2194210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Стоматология хирургическая</a:t>
            </a:r>
          </a:p>
        </p:txBody>
      </p:sp>
      <p:sp>
        <p:nvSpPr>
          <p:cNvPr id="26" name="Скругленный прямоугольник 31">
            <a:extLst>
              <a:ext uri="{FF2B5EF4-FFF2-40B4-BE49-F238E27FC236}">
                <a16:creationId xmlns:a16="http://schemas.microsoft.com/office/drawing/2014/main" id="{7C4C8976-AB23-49DD-AF8F-A804A3247062}"/>
              </a:ext>
            </a:extLst>
          </p:cNvPr>
          <p:cNvSpPr/>
          <p:nvPr/>
        </p:nvSpPr>
        <p:spPr>
          <a:xfrm>
            <a:off x="24958023" y="5343809"/>
            <a:ext cx="3265219" cy="7663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20" tIns="109711" rIns="219420" bIns="109711" rtlCol="0" anchor="ctr"/>
          <a:lstStyle/>
          <a:p>
            <a:pPr algn="ctr" defTabSz="2194210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Стоматология ортопедическая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03F8911-7207-1EF1-5781-F39439492D54}"/>
              </a:ext>
            </a:extLst>
          </p:cNvPr>
          <p:cNvSpPr txBox="1"/>
          <p:nvPr/>
        </p:nvSpPr>
        <p:spPr>
          <a:xfrm>
            <a:off x="11107880" y="6713443"/>
            <a:ext cx="8195036" cy="2255415"/>
          </a:xfrm>
          <a:prstGeom prst="rect">
            <a:avLst/>
          </a:prstGeom>
          <a:noFill/>
        </p:spPr>
        <p:txBody>
          <a:bodyPr wrap="square" lIns="227004" tIns="113501" rIns="227004" bIns="113501" rtlCol="0">
            <a:spAutoFit/>
          </a:bodyPr>
          <a:lstStyle/>
          <a:p>
            <a:pPr marL="411480" indent="-411480">
              <a:spcAft>
                <a:spcPts val="1440"/>
              </a:spcAft>
              <a:buFont typeface="Arial" panose="020B0604020202020204" pitchFamily="34" charset="0"/>
              <a:buChar char="•"/>
            </a:pPr>
            <a:r>
              <a:rPr lang="ru-RU" sz="3000" dirty="0">
                <a:cs typeface="Arial" panose="020B0604020202020204" pitchFamily="34" charset="0"/>
              </a:rPr>
              <a:t>Индивидуальный профиль компетенций выпускника</a:t>
            </a:r>
          </a:p>
          <a:p>
            <a:pPr marL="411480" indent="-411480">
              <a:spcAft>
                <a:spcPts val="1440"/>
              </a:spcAft>
              <a:buFont typeface="Arial" panose="020B0604020202020204" pitchFamily="34" charset="0"/>
              <a:buChar char="•"/>
            </a:pPr>
            <a:r>
              <a:rPr lang="ru-RU" sz="3000" dirty="0">
                <a:cs typeface="Arial" panose="020B0604020202020204" pitchFamily="34" charset="0"/>
              </a:rPr>
              <a:t>Расширение смежных с медициной направлений подготовки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E2A643F-DD57-8D2D-C2A0-21B467E87DF9}"/>
              </a:ext>
            </a:extLst>
          </p:cNvPr>
          <p:cNvSpPr/>
          <p:nvPr/>
        </p:nvSpPr>
        <p:spPr>
          <a:xfrm>
            <a:off x="12126472" y="5937234"/>
            <a:ext cx="7032142" cy="5355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80" b="1" dirty="0"/>
              <a:t>Ожидаемые результаты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D80BBA36-4A09-B5D9-99A8-43D75263F305}"/>
              </a:ext>
            </a:extLst>
          </p:cNvPr>
          <p:cNvSpPr/>
          <p:nvPr/>
        </p:nvSpPr>
        <p:spPr>
          <a:xfrm>
            <a:off x="11584190" y="9162359"/>
            <a:ext cx="7287475" cy="1865126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80" b="1" dirty="0">
                <a:solidFill>
                  <a:schemeClr val="accent6"/>
                </a:solidFill>
              </a:rPr>
              <a:t>2024 год</a:t>
            </a:r>
          </a:p>
          <a:p>
            <a:pPr algn="ctr"/>
            <a:r>
              <a:rPr lang="ru-RU" sz="2880" b="1" dirty="0">
                <a:solidFill>
                  <a:schemeClr val="accent6"/>
                </a:solidFill>
              </a:rPr>
              <a:t>Профиль Фундаментальная медицина (специальность Лечебное дело)</a:t>
            </a:r>
          </a:p>
        </p:txBody>
      </p:sp>
    </p:spTree>
    <p:extLst>
      <p:ext uri="{BB962C8B-B14F-4D97-AF65-F5344CB8AC3E}">
        <p14:creationId xmlns:p14="http://schemas.microsoft.com/office/powerpoint/2010/main" val="1757506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1CD2FF-349B-24FE-65E6-EE2D12B11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044" y="10726337"/>
            <a:ext cx="8279474" cy="551441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80F60C-6B90-4809-8DD2-C4B030238A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43" y="2155493"/>
            <a:ext cx="8279474" cy="78315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55936" y="948413"/>
            <a:ext cx="14074059" cy="830968"/>
          </a:xfrm>
          <a:prstGeom prst="rect">
            <a:avLst/>
          </a:prstGeom>
          <a:noFill/>
        </p:spPr>
        <p:txBody>
          <a:bodyPr wrap="square" lIns="91411" tIns="45706" rIns="91411" bIns="45706" rtlCol="0">
            <a:spAutoFit/>
          </a:bodyPr>
          <a:lstStyle/>
          <a:p>
            <a:pPr defTabSz="2193859"/>
            <a:r>
              <a:rPr lang="ru-RU" sz="4800" b="1" spc="-358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Научно-образовательные пространства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48043" y="8831769"/>
            <a:ext cx="8279474" cy="19759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 lIns="91411" tIns="45706" rIns="91411" bIns="45706">
            <a:spAutoFit/>
          </a:bodyPr>
          <a:lstStyle/>
          <a:p>
            <a:pPr algn="ctr" defTabSz="2193859">
              <a:lnSpc>
                <a:spcPct val="85000"/>
              </a:lnSpc>
              <a:defRPr/>
            </a:pPr>
            <a:r>
              <a:rPr lang="ru-RU" sz="4800" dirty="0">
                <a:solidFill>
                  <a:srgbClr val="0B2C4D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Научно-образовательный центр молекулярной генетики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BBC303-00E3-4A31-A0BE-F71415A54D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451" y="2113229"/>
            <a:ext cx="9588326" cy="639221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A2DB4C-0541-4ACE-A35A-C29003205D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451" y="9038248"/>
            <a:ext cx="9603338" cy="720250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9765451" y="7645643"/>
            <a:ext cx="9588326" cy="26037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 lIns="91411" tIns="45706" rIns="91411" bIns="45706">
            <a:spAutoFit/>
          </a:bodyPr>
          <a:lstStyle/>
          <a:p>
            <a:pPr algn="ctr" defTabSz="2193859">
              <a:lnSpc>
                <a:spcPct val="85000"/>
              </a:lnSpc>
              <a:defRPr/>
            </a:pPr>
            <a:r>
              <a:rPr lang="ru-RU" sz="4800" dirty="0">
                <a:solidFill>
                  <a:srgbClr val="0B2C4D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НИИ экспериментальной онкологии и биомедицинских технологий и студенческий </a:t>
            </a:r>
            <a:r>
              <a:rPr lang="ru-RU" sz="4800" dirty="0" err="1">
                <a:solidFill>
                  <a:srgbClr val="0B2C4D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коворкинг</a:t>
            </a:r>
            <a:r>
              <a:rPr lang="ru-RU" sz="4800" dirty="0">
                <a:solidFill>
                  <a:srgbClr val="0B2C4D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«Точка погружения»</a:t>
            </a:r>
            <a:endParaRPr lang="ru-RU" sz="5800" dirty="0">
              <a:solidFill>
                <a:srgbClr val="0077B6"/>
              </a:solidFill>
              <a:latin typeface="Century Gothic" panose="020B0502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D286EB-CD67-4FD9-9C5C-B113F13FFD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413106" y="3530117"/>
            <a:ext cx="11335111" cy="850133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9829994" y="13346965"/>
            <a:ext cx="8501335" cy="19759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 lIns="91411" tIns="45706" rIns="91411" bIns="45706">
            <a:spAutoFit/>
          </a:bodyPr>
          <a:lstStyle/>
          <a:p>
            <a:pPr algn="ctr" defTabSz="2193859">
              <a:lnSpc>
                <a:spcPct val="85000"/>
              </a:lnSpc>
              <a:defRPr/>
            </a:pPr>
            <a:r>
              <a:rPr lang="ru-RU" sz="4800" dirty="0">
                <a:solidFill>
                  <a:srgbClr val="0B2C4D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Центральная научно-исследовательская лаборатория </a:t>
            </a:r>
          </a:p>
        </p:txBody>
      </p:sp>
    </p:spTree>
    <p:extLst>
      <p:ext uri="{BB962C8B-B14F-4D97-AF65-F5344CB8AC3E}">
        <p14:creationId xmlns:p14="http://schemas.microsoft.com/office/powerpoint/2010/main" val="3171670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0200" y="-427029"/>
            <a:ext cx="23850600" cy="3181351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ФОРМИРОВАНИЕ ДОПОЛНИТЕЛЬНЫХ КОМПЕТЕНЦИЙ ОБУЧАЮЩИХСЯ - </a:t>
            </a:r>
            <a:r>
              <a:rPr lang="ru-RU" sz="5400" b="1" dirty="0">
                <a:ln w="3175">
                  <a:noFill/>
                  <a:prstDash val="solid"/>
                </a:ln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Профессиональная переподготовка </a:t>
            </a:r>
            <a:endParaRPr lang="ru-RU" sz="5400" b="1" dirty="0">
              <a:solidFill>
                <a:schemeClr val="accent6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608504" y="4763393"/>
            <a:ext cx="13225484" cy="9471582"/>
            <a:chOff x="156877" y="809638"/>
            <a:chExt cx="3615023" cy="274921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B6AD60-49A5-28CB-119E-AB33B9EF8CBD}"/>
                </a:ext>
              </a:extLst>
            </p:cNvPr>
            <p:cNvSpPr txBox="1"/>
            <p:nvPr/>
          </p:nvSpPr>
          <p:spPr>
            <a:xfrm>
              <a:off x="197228" y="1177351"/>
              <a:ext cx="3574672" cy="562810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4000" b="1" dirty="0">
                  <a:ln w="3175">
                    <a:noFill/>
                    <a:prstDash val="solid"/>
                  </a:ln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ПП «Информационные системы в медицине»</a:t>
              </a:r>
            </a:p>
            <a:p>
              <a:endParaRPr lang="ru-RU" sz="4000" i="1" dirty="0">
                <a:ln w="3175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sz="4000" dirty="0">
                  <a:ln w="3175">
                    <a:noFill/>
                    <a:prstDash val="solid"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Реализуется в рамках федерального проекта </a:t>
              </a:r>
              <a:r>
                <a:rPr lang="ru-RU" sz="4000" b="1" dirty="0">
                  <a:ln w="3175">
                    <a:noFill/>
                    <a:prstDash val="solid"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«Цифровые кафедры»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88506" y="1929980"/>
              <a:ext cx="3579834" cy="20547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4000" b="1" dirty="0">
                  <a:ln w="3175">
                    <a:noFill/>
                    <a:prstDash val="solid"/>
                  </a:ln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ПП «Молекулярная биология. Генетика» 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79629" y="2410094"/>
              <a:ext cx="3576275" cy="20547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4000" b="1" dirty="0">
                  <a:ln w="3175">
                    <a:noFill/>
                    <a:prstDash val="solid"/>
                  </a:ln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ПП «Переводчик в сфере профессиональной коммуникации»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2065" y="809638"/>
              <a:ext cx="3576275" cy="205470"/>
            </a:xfrm>
            <a:prstGeom prst="rect">
              <a:avLst/>
            </a:prstGeom>
            <a:solidFill>
              <a:srgbClr val="FEF0F1"/>
            </a:solidFill>
          </p:spPr>
          <p:txBody>
            <a:bodyPr wrap="square">
              <a:spAutoFit/>
            </a:bodyPr>
            <a:lstStyle>
              <a:defPPr rtl="0">
                <a:defRPr lang="ru-RU"/>
              </a:defPPr>
              <a:lvl1pPr>
                <a:defRPr sz="2400" b="1" spc="-5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sz="4000" dirty="0"/>
                <a:t>Старт программ –  с 2022 г.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56877" y="2817370"/>
              <a:ext cx="3611463" cy="74148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4000" b="1" dirty="0">
                  <a:ln w="3175">
                    <a:noFill/>
                    <a:prstDash val="solid"/>
                  </a:ln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Бизнес-школа врача:</a:t>
              </a:r>
            </a:p>
            <a:p>
              <a:pPr>
                <a:defRPr/>
              </a:pPr>
              <a:r>
                <a:rPr lang="ru-RU" sz="4000" b="1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ПП «Экономика организации»</a:t>
              </a:r>
            </a:p>
            <a:p>
              <a:pPr>
                <a:defRPr/>
              </a:pPr>
              <a:r>
                <a:rPr lang="ru-RU" sz="4000" b="1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ПП «Менеджмент» </a:t>
              </a:r>
            </a:p>
            <a:p>
              <a:pPr>
                <a:defRPr/>
              </a:pPr>
              <a:r>
                <a:rPr lang="ru-RU" sz="4000" b="1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ПП «Маркетинг»</a:t>
              </a:r>
              <a:endParaRPr lang="ru-RU" sz="4000" b="1" dirty="0">
                <a:ln w="3175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15603322" y="2241755"/>
            <a:ext cx="11980208" cy="1371599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80"/>
          </a:p>
        </p:txBody>
      </p:sp>
      <p:sp>
        <p:nvSpPr>
          <p:cNvPr id="11" name="Прямоугольник 10"/>
          <p:cNvSpPr/>
          <p:nvPr/>
        </p:nvSpPr>
        <p:spPr>
          <a:xfrm>
            <a:off x="15712331" y="13004133"/>
            <a:ext cx="11965972" cy="2577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20"/>
              </a:spcAft>
            </a:pPr>
            <a:r>
              <a:rPr lang="ru-RU" sz="3600" b="1" dirty="0">
                <a:solidFill>
                  <a:srgbClr val="C00000"/>
                </a:solidFill>
                <a:ea typeface="Cambria" panose="02040503050406030204" pitchFamily="18" charset="0"/>
              </a:rPr>
              <a:t>Новые программы:</a:t>
            </a:r>
          </a:p>
          <a:p>
            <a:pPr marL="213360" indent="-213360">
              <a:spcAft>
                <a:spcPts val="720"/>
              </a:spcAft>
              <a:buFontTx/>
              <a:buChar char="-"/>
            </a:pPr>
            <a:r>
              <a:rPr lang="ru-RU" sz="3600" dirty="0">
                <a:ea typeface="Cambria" panose="02040503050406030204" pitchFamily="18" charset="0"/>
              </a:rPr>
              <a:t>Государственное и муниципальное управление</a:t>
            </a:r>
          </a:p>
          <a:p>
            <a:pPr marL="213360" indent="-213360">
              <a:spcAft>
                <a:spcPts val="720"/>
              </a:spcAft>
              <a:buFontTx/>
              <a:buChar char="-"/>
            </a:pPr>
            <a:r>
              <a:rPr lang="ru-RU" sz="3600" dirty="0">
                <a:ea typeface="Cambria" panose="02040503050406030204" pitchFamily="18" charset="0"/>
              </a:rPr>
              <a:t>Инновационное предпринимательство</a:t>
            </a:r>
          </a:p>
          <a:p>
            <a:pPr>
              <a:spcAft>
                <a:spcPts val="720"/>
              </a:spcAft>
            </a:pPr>
            <a:r>
              <a:rPr lang="ru-RU" sz="3600" dirty="0">
                <a:ea typeface="Cambria" panose="02040503050406030204" pitchFamily="18" charset="0"/>
              </a:rPr>
              <a:t>- Клиническая нутрициология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8206" y="2383584"/>
            <a:ext cx="10772059" cy="52124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8206" y="7838745"/>
            <a:ext cx="10772059" cy="49226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7D37980-AB58-3143-BB7E-6A345F45277B}"/>
              </a:ext>
            </a:extLst>
          </p:cNvPr>
          <p:cNvSpPr/>
          <p:nvPr/>
        </p:nvSpPr>
        <p:spPr>
          <a:xfrm>
            <a:off x="608504" y="2754322"/>
            <a:ext cx="146728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освоение гибких навыков, получение дополнительной квалификации и формирование индивидуального профиля компетенций</a:t>
            </a:r>
            <a:endParaRPr lang="ru-RU" sz="3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590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745667" y="12594488"/>
            <a:ext cx="5508008" cy="156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t"/>
          <a:lstStyle/>
          <a:p>
            <a:r>
              <a:rPr lang="ru-RU" sz="3200" b="1" u="sng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Стажировки на базе учебных лабораторий и кафедр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19B8336-8C33-4011-8B5F-04E98264C7C2}"/>
              </a:ext>
            </a:extLst>
          </p:cNvPr>
          <p:cNvSpPr txBox="1">
            <a:spLocks/>
          </p:cNvSpPr>
          <p:nvPr/>
        </p:nvSpPr>
        <p:spPr>
          <a:xfrm>
            <a:off x="5638800" y="529640"/>
            <a:ext cx="23926800" cy="1052461"/>
          </a:xfrm>
          <a:prstGeom prst="rect">
            <a:avLst/>
          </a:prstGeom>
        </p:spPr>
        <p:txBody>
          <a:bodyPr wrap="square" lIns="219314" tIns="109661" rIns="219314" bIns="109661">
            <a:spAutoFit/>
          </a:bodyPr>
          <a:lstStyle>
            <a:defPPr>
              <a:defRPr lang="ru-RU"/>
            </a:defPPr>
            <a:lvl1pPr>
              <a:defRPr sz="4800" b="1" spc="-358">
                <a:solidFill>
                  <a:srgbClr val="C000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sz="5400" cap="all" dirty="0">
                <a:solidFill>
                  <a:schemeClr val="accent6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Академическая мобильность в форме стажировки</a:t>
            </a:r>
            <a:endParaRPr lang="ru-RU" sz="54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69067" y="12594488"/>
            <a:ext cx="6813643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Стажировки на базе</a:t>
            </a:r>
            <a:endParaRPr kumimoji="0" lang="en-US" sz="3200" b="1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НОЦ</a:t>
            </a:r>
            <a:r>
              <a:rPr lang="en-US" sz="3200" b="1" u="sng" kern="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kumimoji="0" lang="ru-RU" sz="3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экспериментальной хирургии</a:t>
            </a:r>
            <a:endParaRPr kumimoji="0" lang="ru-RU" sz="2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14" y="2157198"/>
            <a:ext cx="8052619" cy="60937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88129" y="2093824"/>
            <a:ext cx="6813643" cy="511254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38521" y="1984632"/>
            <a:ext cx="6813643" cy="533092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6991" y="2052888"/>
            <a:ext cx="7059719" cy="46564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7426355" y="10335112"/>
            <a:ext cx="9264098" cy="7692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lIns="91267" tIns="45634" rIns="91267" bIns="45634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33 программы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28919D0-C7C9-464F-8086-AE2BF365A1D6}"/>
              </a:ext>
            </a:extLst>
          </p:cNvPr>
          <p:cNvSpPr/>
          <p:nvPr/>
        </p:nvSpPr>
        <p:spPr>
          <a:xfrm>
            <a:off x="15637306" y="12594488"/>
            <a:ext cx="78298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/>
              <a:t>Стажировки на базе стоматологического симуляционного центра</a:t>
            </a:r>
            <a:endParaRPr lang="ru-RU" sz="1200" b="1" u="sng" dirty="0"/>
          </a:p>
        </p:txBody>
      </p:sp>
      <p:graphicFrame>
        <p:nvGraphicFramePr>
          <p:cNvPr id="20" name="Таблица 3">
            <a:extLst>
              <a:ext uri="{FF2B5EF4-FFF2-40B4-BE49-F238E27FC236}">
                <a16:creationId xmlns:a16="http://schemas.microsoft.com/office/drawing/2014/main" id="{94EE1637-D266-5049-AA94-A8DE5D1E9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080281"/>
              </p:ext>
            </p:extLst>
          </p:nvPr>
        </p:nvGraphicFramePr>
        <p:xfrm>
          <a:off x="17426355" y="8250978"/>
          <a:ext cx="9264098" cy="214579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572281">
                  <a:extLst>
                    <a:ext uri="{9D8B030D-6E8A-4147-A177-3AD203B41FA5}">
                      <a16:colId xmlns:a16="http://schemas.microsoft.com/office/drawing/2014/main" val="2394866982"/>
                    </a:ext>
                  </a:extLst>
                </a:gridCol>
                <a:gridCol w="4691817">
                  <a:extLst>
                    <a:ext uri="{9D8B030D-6E8A-4147-A177-3AD203B41FA5}">
                      <a16:colId xmlns:a16="http://schemas.microsoft.com/office/drawing/2014/main" val="1915362549"/>
                    </a:ext>
                  </a:extLst>
                </a:gridCol>
              </a:tblGrid>
              <a:tr h="1096569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Входящая мобильность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Исходящая мобильность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9456" marR="219456" marT="109728" marB="109728"/>
                </a:tc>
                <a:extLst>
                  <a:ext uri="{0D108BD9-81ED-4DB2-BD59-A6C34878D82A}">
                    <a16:rowId xmlns:a16="http://schemas.microsoft.com/office/drawing/2014/main" val="401007014"/>
                  </a:ext>
                </a:extLst>
              </a:tr>
              <a:tr h="63966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395</a:t>
                      </a:r>
                    </a:p>
                  </a:txBody>
                  <a:tcPr marL="219456" marR="219456" marT="109728" marB="109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69</a:t>
                      </a:r>
                      <a:endParaRPr lang="ru-RU" sz="4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9456" marR="219456" marT="109728" marB="109728"/>
                </a:tc>
                <a:extLst>
                  <a:ext uri="{0D108BD9-81ED-4DB2-BD59-A6C34878D82A}">
                    <a16:rowId xmlns:a16="http://schemas.microsoft.com/office/drawing/2014/main" val="2599058362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30594" y="6815263"/>
            <a:ext cx="6995873" cy="524690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164" y="8339668"/>
            <a:ext cx="8052619" cy="536471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5471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681FB-3D53-E432-76F9-3D2F4F499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4A80691-EBCB-1BEA-7140-58AB3CA1B6A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961490" y="963984"/>
            <a:ext cx="20403710" cy="757102"/>
          </a:xfrm>
          <a:noFill/>
        </p:spPr>
        <p:txBody>
          <a:bodyPr wrap="square" lIns="91411" tIns="45706" rIns="91411" bIns="45706" rtlCol="0">
            <a:spAutoFit/>
          </a:bodyPr>
          <a:lstStyle/>
          <a:p>
            <a:pPr defTabSz="2193859"/>
            <a:r>
              <a:rPr lang="ru-RU" sz="4800" b="1" spc="-358" dirty="0">
                <a:solidFill>
                  <a:srgbClr val="C00000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ЦИФРОВЫЕ ТЕХНОЛОГИИ ОБРАЗОВАТЕЛЬНОГО ПРОЦЕССА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A88791C-731D-F61A-F3D2-74F4365DBC13}"/>
              </a:ext>
            </a:extLst>
          </p:cNvPr>
          <p:cNvSpPr/>
          <p:nvPr/>
        </p:nvSpPr>
        <p:spPr>
          <a:xfrm>
            <a:off x="452211" y="2981084"/>
            <a:ext cx="14829408" cy="1326629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3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48211AB-7FC0-5A0C-3F3B-5902512857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159" r="29612" b="8535"/>
          <a:stretch/>
        </p:blipFill>
        <p:spPr>
          <a:xfrm>
            <a:off x="9121018" y="3034525"/>
            <a:ext cx="6120455" cy="368323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C3B2348-9ECD-B2BF-FC24-18DE632620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610" r="38053" b="10130"/>
          <a:stretch/>
        </p:blipFill>
        <p:spPr>
          <a:xfrm>
            <a:off x="9525000" y="8099309"/>
            <a:ext cx="5516254" cy="3659563"/>
          </a:xfrm>
          <a:prstGeom prst="rect">
            <a:avLst/>
          </a:prstGeom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717E03C-E7AF-DE79-364B-C034B6CE1294}"/>
              </a:ext>
            </a:extLst>
          </p:cNvPr>
          <p:cNvGrpSpPr/>
          <p:nvPr/>
        </p:nvGrpSpPr>
        <p:grpSpPr>
          <a:xfrm>
            <a:off x="821633" y="11658977"/>
            <a:ext cx="14090563" cy="4681403"/>
            <a:chOff x="79470" y="5198264"/>
            <a:chExt cx="4825145" cy="1603087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B46E4ACC-9F50-1FE6-4E77-1AD2F80976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4197" t="8000" r="55696" b="83013"/>
            <a:stretch/>
          </p:blipFill>
          <p:spPr bwMode="auto">
            <a:xfrm>
              <a:off x="1461322" y="6336297"/>
              <a:ext cx="2217231" cy="37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59180799-4654-33FB-C4E4-2FE448A3AF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grayscl/>
            </a:blip>
            <a:srcRect l="3575" t="28563" r="6418" b="1"/>
            <a:stretch/>
          </p:blipFill>
          <p:spPr>
            <a:xfrm>
              <a:off x="1456801" y="5289359"/>
              <a:ext cx="2221751" cy="991897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7585B82A-5CCE-5254-ED91-941205A7D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9843" y="5289359"/>
              <a:ext cx="944772" cy="1423257"/>
            </a:xfrm>
            <a:prstGeom prst="rect">
              <a:avLst/>
            </a:prstGeom>
          </p:spPr>
        </p:pic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D91FE027-E07C-2264-A6DF-E5D5C9DC1A8A}"/>
                </a:ext>
              </a:extLst>
            </p:cNvPr>
            <p:cNvGrpSpPr/>
            <p:nvPr/>
          </p:nvGrpSpPr>
          <p:grpSpPr>
            <a:xfrm>
              <a:off x="79470" y="5198264"/>
              <a:ext cx="1173022" cy="1603087"/>
              <a:chOff x="64442" y="5198263"/>
              <a:chExt cx="1240150" cy="1694825"/>
            </a:xfrm>
          </p:grpSpPr>
          <p:pic>
            <p:nvPicPr>
              <p:cNvPr id="19" name="Рисунок 8">
                <a:extLst>
                  <a:ext uri="{FF2B5EF4-FFF2-40B4-BE49-F238E27FC236}">
                    <a16:creationId xmlns:a16="http://schemas.microsoft.com/office/drawing/2014/main" id="{AB2E31F3-0B76-14D2-7104-80E4FFC344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51213" t="37080" r="12581" b="17941"/>
              <a:stretch>
                <a:fillRect/>
              </a:stretch>
            </p:blipFill>
            <p:spPr bwMode="auto">
              <a:xfrm>
                <a:off x="79349" y="5675345"/>
                <a:ext cx="1225243" cy="1217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Рисунок 19">
                <a:extLst>
                  <a:ext uri="{FF2B5EF4-FFF2-40B4-BE49-F238E27FC236}">
                    <a16:creationId xmlns:a16="http://schemas.microsoft.com/office/drawing/2014/main" id="{15D05540-71BA-0396-59E6-B43E3A741B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889" b="27407"/>
              <a:stretch/>
            </p:blipFill>
            <p:spPr>
              <a:xfrm>
                <a:off x="64442" y="5198263"/>
                <a:ext cx="1225243" cy="401607"/>
              </a:xfrm>
              <a:prstGeom prst="rect">
                <a:avLst/>
              </a:prstGeom>
            </p:spPr>
          </p:pic>
        </p:grp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CA0CDAD-4AA5-01EB-4E44-A585160ADA20}"/>
              </a:ext>
            </a:extLst>
          </p:cNvPr>
          <p:cNvSpPr txBox="1"/>
          <p:nvPr/>
        </p:nvSpPr>
        <p:spPr>
          <a:xfrm>
            <a:off x="15646128" y="2211643"/>
            <a:ext cx="13246148" cy="769441"/>
          </a:xfrm>
          <a:prstGeom prst="rect">
            <a:avLst/>
          </a:prstGeom>
          <a:solidFill>
            <a:srgbClr val="F15158"/>
          </a:solidFill>
        </p:spPr>
        <p:txBody>
          <a:bodyPr wrap="square" anchor="ctr" anchorCtr="0">
            <a:spAutoFit/>
          </a:bodyPr>
          <a:lstStyle/>
          <a:p>
            <a:pPr marL="0" marR="0" lvl="0" indent="0" algn="ctr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ЦИФРОВЫЕ ИИНСТРУМЕНТЫ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838FBEC6-A2FD-B667-7315-23E38EAB774E}"/>
              </a:ext>
            </a:extLst>
          </p:cNvPr>
          <p:cNvSpPr txBox="1">
            <a:spLocks/>
          </p:cNvSpPr>
          <p:nvPr/>
        </p:nvSpPr>
        <p:spPr>
          <a:xfrm>
            <a:off x="15469126" y="3386152"/>
            <a:ext cx="14630400" cy="8469876"/>
          </a:xfrm>
          <a:prstGeom prst="rect">
            <a:avLst/>
          </a:prstGeom>
        </p:spPr>
        <p:txBody>
          <a:bodyPr wrap="square" lIns="219314" tIns="109661" rIns="219314" bIns="109661">
            <a:spAutoFit/>
          </a:bodyPr>
          <a:lstStyle>
            <a:defPPr>
              <a:defRPr lang="ru-RU"/>
            </a:defPPr>
            <a:lvl1pPr>
              <a:defRPr sz="4800" b="1" spc="-358">
                <a:solidFill>
                  <a:srgbClr val="C000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742950" marR="0" lvl="0" indent="-742950" algn="l" defTabSz="4561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4400" b="0" i="0" u="none" strike="noStrike" kern="1200" cap="none" spc="-35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Web-</a:t>
            </a:r>
            <a:r>
              <a:rPr kumimoji="0" lang="ru-RU" sz="4400" b="0" i="0" u="none" strike="noStrike" kern="1200" cap="none" spc="-35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приложение «Медицинский атлас»</a:t>
            </a:r>
          </a:p>
          <a:p>
            <a:pPr marL="742950" marR="0" lvl="0" indent="-742950" algn="l" defTabSz="4561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4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Учебная медицинская информационная систем, включающая учебную историю болезни</a:t>
            </a:r>
          </a:p>
          <a:p>
            <a:pPr marL="742950" lvl="0" indent="-742950">
              <a:buFontTx/>
              <a:buAutoNum type="arabicPeriod"/>
            </a:pPr>
            <a:r>
              <a:rPr lang="ru-RU" b="0" spc="0" dirty="0">
                <a:solidFill>
                  <a:srgbClr val="000000"/>
                </a:solidFill>
                <a:ea typeface="+mn-ea"/>
                <a:cs typeface="+mn-cs"/>
              </a:rPr>
              <a:t>19 электронных междисциплинарных образовательных модулей</a:t>
            </a:r>
            <a:endParaRPr lang="ru-RU" sz="44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742950" marR="0" lvl="0" indent="-742950" algn="l" defTabSz="4561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4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Цифровая сетевая программа по патологической анатомии, включающая авторский банк цифровых </a:t>
            </a:r>
            <a:r>
              <a:rPr lang="ru-RU" sz="4400" b="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изображениий</a:t>
            </a:r>
            <a:r>
              <a:rPr lang="ru-RU" sz="4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цифровой альбом и </a:t>
            </a:r>
            <a:r>
              <a:rPr lang="ru-RU" sz="4400" b="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практикоориентированные</a:t>
            </a:r>
            <a:r>
              <a:rPr lang="ru-RU" sz="4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кейсы</a:t>
            </a:r>
          </a:p>
          <a:p>
            <a:pPr marL="742950" marR="0" lvl="0" indent="-742950" algn="l" defTabSz="4561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4400" b="0" i="0" u="none" strike="noStrike" kern="1200" cap="none" spc="-358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4561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-358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4561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-358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F4E3875-DA23-5BB4-4D75-94D24E60F6D8}"/>
              </a:ext>
            </a:extLst>
          </p:cNvPr>
          <p:cNvSpPr txBox="1"/>
          <p:nvPr/>
        </p:nvSpPr>
        <p:spPr>
          <a:xfrm>
            <a:off x="631698" y="3191309"/>
            <a:ext cx="9574158" cy="9086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40"/>
              </a:spcAft>
              <a:buClrTx/>
              <a:buSzTx/>
              <a:tabLst/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1. </a:t>
            </a: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Корпоративный портала ПИМУ:</a:t>
            </a:r>
          </a:p>
          <a:p>
            <a:pPr marL="549275" marR="0" lvl="0" indent="-411163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ЛК студента, преподавателя</a:t>
            </a:r>
          </a:p>
          <a:p>
            <a:pPr marL="549275" marR="0" lvl="0" indent="-411163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Центр </a:t>
            </a:r>
            <a:r>
              <a:rPr kumimoji="0" lang="ru-RU" sz="36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Медумники</a:t>
            </a:r>
            <a:endParaRPr kumimoji="0" lang="ru-RU" sz="36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pPr marL="549275" marR="0" lvl="0" indent="-411163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Центр карьеры</a:t>
            </a:r>
          </a:p>
          <a:p>
            <a:pPr marL="549275" marR="0" lvl="0" indent="-411163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Студенческий МФЦ</a:t>
            </a:r>
          </a:p>
          <a:p>
            <a:pPr marL="549275" marR="0" lvl="0" indent="-411163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Учебное расписание</a:t>
            </a:r>
          </a:p>
          <a:p>
            <a:pPr marL="549275" marR="0" lvl="0" indent="-411163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4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Конструктор ООП</a:t>
            </a:r>
          </a:p>
          <a:p>
            <a:pPr marL="434340" marR="0" lvl="0" indent="-434340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4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2</a:t>
            </a: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. Портал дистанционного образования обучающихся  - полный контент по дисциплинам учебного плана на русском и английском языках</a:t>
            </a:r>
          </a:p>
          <a:p>
            <a:pPr marL="0" marR="0" lvl="0" indent="0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6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3</a:t>
            </a: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. Электронный деканат</a:t>
            </a:r>
          </a:p>
          <a:p>
            <a:pPr marL="0" marR="0" lvl="0" indent="0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6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4</a:t>
            </a: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. Цифровая кафедра, программа ПП «Информационные системы в медицине»</a:t>
            </a:r>
          </a:p>
          <a:p>
            <a:pPr marL="548640" marR="0" lvl="0" indent="-548640" algn="l" defTabSz="21945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6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288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EC1CA5-DEEA-EB37-505B-4AD45C548377}"/>
              </a:ext>
            </a:extLst>
          </p:cNvPr>
          <p:cNvSpPr txBox="1"/>
          <p:nvPr/>
        </p:nvSpPr>
        <p:spPr>
          <a:xfrm>
            <a:off x="452211" y="2160147"/>
            <a:ext cx="14829408" cy="769441"/>
          </a:xfrm>
          <a:prstGeom prst="rect">
            <a:avLst/>
          </a:prstGeom>
          <a:solidFill>
            <a:srgbClr val="F15158"/>
          </a:solidFill>
        </p:spPr>
        <p:txBody>
          <a:bodyPr wrap="square" anchor="ctr" anchorCtr="0">
            <a:spAutoFit/>
          </a:bodyPr>
          <a:lstStyle/>
          <a:p>
            <a:pPr lvl="0" algn="ctr" defTabSz="2194560">
              <a:defRPr/>
            </a:pPr>
            <a:r>
              <a:rPr lang="ru-RU" sz="4400" b="1" cap="all" dirty="0">
                <a:solidFill>
                  <a:schemeClr val="bg1"/>
                </a:solidFill>
                <a:cs typeface="Arial" panose="020B0604020202020204" pitchFamily="34" charset="0"/>
              </a:rPr>
              <a:t>цифровая экосистема Университета</a:t>
            </a:r>
            <a:endParaRPr kumimoji="0" lang="ru-RU" sz="4400" b="1" i="0" u="none" strike="noStrike" kern="1200" cap="all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EC99E28D-BB6B-2E1B-A974-74443BB46945}"/>
              </a:ext>
            </a:extLst>
          </p:cNvPr>
          <p:cNvGrpSpPr>
            <a:grpSpLocks noChangeAspect="1"/>
          </p:cNvGrpSpPr>
          <p:nvPr/>
        </p:nvGrpSpPr>
        <p:grpSpPr>
          <a:xfrm>
            <a:off x="15412227" y="9998223"/>
            <a:ext cx="13818093" cy="6149649"/>
            <a:chOff x="12909834" y="7736723"/>
            <a:chExt cx="14981048" cy="5828946"/>
          </a:xfrm>
        </p:grpSpPr>
        <p:pic>
          <p:nvPicPr>
            <p:cNvPr id="26" name="Picture 2" descr="C:\Users\galova\Desktop\для буклета\патоморфология\4б.png">
              <a:extLst>
                <a:ext uri="{FF2B5EF4-FFF2-40B4-BE49-F238E27FC236}">
                  <a16:creationId xmlns:a16="http://schemas.microsoft.com/office/drawing/2014/main" id="{420E5785-ABA5-8B01-E097-C0FC30DAF0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9834" y="7789643"/>
              <a:ext cx="5268876" cy="3601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Рисунок 3">
              <a:extLst>
                <a:ext uri="{FF2B5EF4-FFF2-40B4-BE49-F238E27FC236}">
                  <a16:creationId xmlns:a16="http://schemas.microsoft.com/office/drawing/2014/main" id="{2FFBD1C8-7F7A-D794-2CFF-CBC56707C7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16224" b="8814"/>
            <a:stretch/>
          </p:blipFill>
          <p:spPr>
            <a:xfrm>
              <a:off x="12909834" y="11270129"/>
              <a:ext cx="4812009" cy="22955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BAF93E2A-3916-484D-66C3-5A902F9AF6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4238" b="6971"/>
            <a:stretch/>
          </p:blipFill>
          <p:spPr>
            <a:xfrm>
              <a:off x="22893560" y="10536005"/>
              <a:ext cx="4750849" cy="2912820"/>
            </a:xfrm>
            <a:prstGeom prst="rect">
              <a:avLst/>
            </a:prstGeom>
            <a:ln w="0">
              <a:noFill/>
            </a:ln>
          </p:spPr>
        </p:pic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3E4AE19C-E983-3738-3DEB-E4041CA44437}"/>
                </a:ext>
              </a:extLst>
            </p:cNvPr>
            <p:cNvGrpSpPr/>
            <p:nvPr/>
          </p:nvGrpSpPr>
          <p:grpSpPr>
            <a:xfrm>
              <a:off x="23158320" y="7773797"/>
              <a:ext cx="4732562" cy="2810261"/>
              <a:chOff x="5257800" y="6324600"/>
              <a:chExt cx="4073723" cy="2189825"/>
            </a:xfrm>
          </p:grpSpPr>
          <p:pic>
            <p:nvPicPr>
              <p:cNvPr id="31" name="Рисунок 8">
                <a:extLst>
                  <a:ext uri="{FF2B5EF4-FFF2-40B4-BE49-F238E27FC236}">
                    <a16:creationId xmlns:a16="http://schemas.microsoft.com/office/drawing/2014/main" id="{AA779BAC-FF3C-0A21-30D5-FFA33D68C519}"/>
                  </a:ext>
                </a:extLst>
              </p:cNvPr>
              <p:cNvPicPr/>
              <p:nvPr/>
            </p:nvPicPr>
            <p:blipFill>
              <a:blip r:embed="rId12"/>
              <a:stretch/>
            </p:blipFill>
            <p:spPr>
              <a:xfrm>
                <a:off x="5257800" y="6324600"/>
                <a:ext cx="4073723" cy="2152380"/>
              </a:xfrm>
              <a:prstGeom prst="rect">
                <a:avLst/>
              </a:prstGeom>
              <a:ln w="12700">
                <a:solidFill>
                  <a:schemeClr val="tx2">
                    <a:lumMod val="20000"/>
                    <a:lumOff val="80000"/>
                  </a:schemeClr>
                </a:solidFill>
                <a:round/>
              </a:ln>
            </p:spPr>
          </p:pic>
          <p:sp>
            <p:nvSpPr>
              <p:cNvPr id="32" name="TextBox 9">
                <a:extLst>
                  <a:ext uri="{FF2B5EF4-FFF2-40B4-BE49-F238E27FC236}">
                    <a16:creationId xmlns:a16="http://schemas.microsoft.com/office/drawing/2014/main" id="{45FD5A85-8D2B-C06B-7200-3F7BFED0B9BA}"/>
                  </a:ext>
                </a:extLst>
              </p:cNvPr>
              <p:cNvSpPr/>
              <p:nvPr/>
            </p:nvSpPr>
            <p:spPr>
              <a:xfrm>
                <a:off x="6626728" y="8063591"/>
                <a:ext cx="2633391" cy="450834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square" lIns="216000" tIns="108000" rIns="216000" bIns="108000">
                <a:spAutoFit/>
              </a:bodyPr>
              <a:lstStyle/>
              <a:p>
                <a:pPr defTabSz="2193158"/>
                <a:r>
                  <a:rPr lang="ru-RU" sz="1900" spc="-2" dirty="0">
                    <a:solidFill>
                      <a:srgbClr val="C00000"/>
                    </a:solidFill>
                    <a:latin typeface="Calibri" panose="020F0502020204030204"/>
                  </a:rPr>
                  <a:t>программа </a:t>
                </a:r>
                <a:r>
                  <a:rPr lang="en-US" sz="1900" spc="-2" dirty="0" err="1">
                    <a:solidFill>
                      <a:srgbClr val="C00000"/>
                    </a:solidFill>
                    <a:latin typeface="Calibri" panose="020F0502020204030204"/>
                  </a:rPr>
                  <a:t>QuPath</a:t>
                </a:r>
                <a:endParaRPr lang="ru-RU" sz="1900" spc="-2" dirty="0">
                  <a:solidFill>
                    <a:srgbClr val="C00000"/>
                  </a:solidFill>
                  <a:latin typeface="Calibri" panose="020F0502020204030204"/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C3CCF175-C59D-079B-AF61-E8F7770FB3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2083" y="7057372"/>
                <a:ext cx="1030960" cy="687307"/>
              </a:xfrm>
              <a:prstGeom prst="rect">
                <a:avLst/>
              </a:prstGeom>
            </p:spPr>
          </p:pic>
          <p:pic>
            <p:nvPicPr>
              <p:cNvPr id="34" name="Рисунок 33">
                <a:extLst>
                  <a:ext uri="{FF2B5EF4-FFF2-40B4-BE49-F238E27FC236}">
                    <a16:creationId xmlns:a16="http://schemas.microsoft.com/office/drawing/2014/main" id="{69CE0B7D-C99E-2C4C-AA14-B1734F4F94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5895" y="7057373"/>
                <a:ext cx="1010831" cy="673887"/>
              </a:xfrm>
              <a:prstGeom prst="rect">
                <a:avLst/>
              </a:prstGeom>
            </p:spPr>
          </p:pic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6B631D5A-6673-E06B-6C9A-9FDB84244D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88402" y="7057372"/>
                <a:ext cx="1030961" cy="687307"/>
              </a:xfrm>
              <a:prstGeom prst="rect">
                <a:avLst/>
              </a:prstGeom>
            </p:spPr>
          </p:pic>
        </p:grpSp>
        <p:pic>
          <p:nvPicPr>
            <p:cNvPr id="30" name="Рисунок 5">
              <a:extLst>
                <a:ext uri="{FF2B5EF4-FFF2-40B4-BE49-F238E27FC236}">
                  <a16:creationId xmlns:a16="http://schemas.microsoft.com/office/drawing/2014/main" id="{3AB4BA96-96BC-7F49-4FD9-96CCFB2C83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8903" t="-609" r="12358"/>
            <a:stretch/>
          </p:blipFill>
          <p:spPr>
            <a:xfrm>
              <a:off x="17678399" y="7736723"/>
              <a:ext cx="5510293" cy="5763059"/>
            </a:xfrm>
            <a:prstGeom prst="rect">
              <a:avLst/>
            </a:prstGeom>
            <a:ln w="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43277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9" r="17929"/>
          <a:stretch>
            <a:fillRect/>
          </a:stretch>
        </p:blipFill>
        <p:spPr>
          <a:xfrm>
            <a:off x="11551706" y="2818381"/>
            <a:ext cx="4013577" cy="41724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4" r="17894"/>
          <a:stretch>
            <a:fillRect/>
          </a:stretch>
        </p:blipFill>
        <p:spPr>
          <a:xfrm>
            <a:off x="15886978" y="2818381"/>
            <a:ext cx="4013577" cy="41724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4" r="17934"/>
          <a:stretch>
            <a:fillRect/>
          </a:stretch>
        </p:blipFill>
        <p:spPr>
          <a:xfrm>
            <a:off x="24614764" y="2818381"/>
            <a:ext cx="4013577" cy="41724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 r="20091"/>
          <a:stretch>
            <a:fillRect/>
          </a:stretch>
        </p:blipFill>
        <p:spPr>
          <a:xfrm>
            <a:off x="11551706" y="7334281"/>
            <a:ext cx="4013577" cy="40154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0" r="19250"/>
          <a:stretch>
            <a:fillRect/>
          </a:stretch>
        </p:blipFill>
        <p:spPr>
          <a:xfrm>
            <a:off x="15906059" y="7334281"/>
            <a:ext cx="4013577" cy="40154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9" r="16729"/>
          <a:stretch>
            <a:fillRect/>
          </a:stretch>
        </p:blipFill>
        <p:spPr>
          <a:xfrm>
            <a:off x="20260411" y="7334281"/>
            <a:ext cx="4013577" cy="40154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5" r="21115"/>
          <a:stretch>
            <a:fillRect/>
          </a:stretch>
        </p:blipFill>
        <p:spPr>
          <a:xfrm>
            <a:off x="24614764" y="7334281"/>
            <a:ext cx="4013577" cy="40154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7" r="20617"/>
          <a:stretch>
            <a:fillRect/>
          </a:stretch>
        </p:blipFill>
        <p:spPr>
          <a:xfrm>
            <a:off x="11551706" y="11684890"/>
            <a:ext cx="4013577" cy="41863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55" r="18055"/>
          <a:stretch>
            <a:fillRect/>
          </a:stretch>
        </p:blipFill>
        <p:spPr>
          <a:xfrm>
            <a:off x="15906059" y="11684890"/>
            <a:ext cx="4013577" cy="418634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1" r="18081"/>
          <a:stretch>
            <a:fillRect/>
          </a:stretch>
        </p:blipFill>
        <p:spPr>
          <a:xfrm>
            <a:off x="20260411" y="11684890"/>
            <a:ext cx="4013577" cy="418634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1" r="16631"/>
          <a:stretch>
            <a:fillRect/>
          </a:stretch>
        </p:blipFill>
        <p:spPr>
          <a:xfrm>
            <a:off x="24614764" y="11693224"/>
            <a:ext cx="4013577" cy="418634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5" r="17945"/>
          <a:stretch>
            <a:fillRect/>
          </a:stretch>
        </p:blipFill>
        <p:spPr>
          <a:xfrm>
            <a:off x="20260411" y="2818381"/>
            <a:ext cx="4013577" cy="4172404"/>
          </a:xfrm>
          <a:prstGeom prst="rect">
            <a:avLst/>
          </a:prstGeom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127B7D79-C022-4B97-8A3E-228B28CA41B8}"/>
              </a:ext>
            </a:extLst>
          </p:cNvPr>
          <p:cNvSpPr/>
          <p:nvPr/>
        </p:nvSpPr>
        <p:spPr bwMode="auto">
          <a:xfrm>
            <a:off x="1804374" y="4569751"/>
            <a:ext cx="8789286" cy="11301487"/>
          </a:xfrm>
          <a:prstGeom prst="rect">
            <a:avLst/>
          </a:prstGeom>
          <a:solidFill>
            <a:schemeClr val="bg1"/>
          </a:solidFill>
        </p:spPr>
        <p:txBody>
          <a:bodyPr wrap="square" lIns="219386" tIns="109694" rIns="219386" bIns="109694">
            <a:spAutoFit/>
          </a:bodyPr>
          <a:lstStyle/>
          <a:p>
            <a:pPr defTabSz="2193857">
              <a:defRPr/>
            </a:pPr>
            <a:r>
              <a:rPr lang="ru-RU" sz="4000" b="1" spc="-358" dirty="0">
                <a:solidFill>
                  <a:srgbClr val="00206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Важный экономический, промышленный,</a:t>
            </a:r>
          </a:p>
          <a:p>
            <a:pPr defTabSz="2193857">
              <a:defRPr/>
            </a:pPr>
            <a:r>
              <a:rPr lang="ru-RU" sz="4000" b="1" spc="-358" dirty="0">
                <a:solidFill>
                  <a:srgbClr val="00206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научно-образовательный и культурный центр центральной России, административный центр Приволжского федерального округа(ПФО). </a:t>
            </a:r>
          </a:p>
          <a:p>
            <a:pPr defTabSz="2193857">
              <a:defRPr/>
            </a:pPr>
            <a:endParaRPr lang="ru-RU" sz="4000" b="1" spc="-358" dirty="0">
              <a:solidFill>
                <a:srgbClr val="002060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defTabSz="2193857">
              <a:defRPr/>
            </a:pPr>
            <a:endParaRPr lang="ru-RU" sz="4000" b="1" spc="-358" dirty="0">
              <a:solidFill>
                <a:srgbClr val="002060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defTabSz="2193857">
              <a:defRPr/>
            </a:pPr>
            <a:r>
              <a:rPr lang="ru-RU" sz="4000" b="1" spc="-358" dirty="0">
                <a:solidFill>
                  <a:srgbClr val="00206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Второй по численности населения город в ПФО, </a:t>
            </a:r>
          </a:p>
          <a:p>
            <a:pPr defTabSz="2193857">
              <a:defRPr/>
            </a:pPr>
            <a:r>
              <a:rPr lang="ru-RU" sz="4000" b="1" spc="-358" dirty="0">
                <a:solidFill>
                  <a:srgbClr val="00206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шестой по численности населения город России.</a:t>
            </a:r>
          </a:p>
          <a:p>
            <a:pPr defTabSz="2193857">
              <a:defRPr/>
            </a:pPr>
            <a:r>
              <a:rPr lang="ru-RU" sz="4000" b="1" spc="-358" dirty="0">
                <a:solidFill>
                  <a:srgbClr val="00206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defTabSz="2193857">
              <a:defRPr/>
            </a:pPr>
            <a:r>
              <a:rPr lang="ru-RU" sz="4000" b="1" spc="-358" dirty="0">
                <a:solidFill>
                  <a:srgbClr val="00206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Основан в 1221 году </a:t>
            </a:r>
          </a:p>
          <a:p>
            <a:pPr defTabSz="2193857">
              <a:defRPr/>
            </a:pPr>
            <a:r>
              <a:rPr lang="ru-RU" sz="4000" b="1" spc="-358" dirty="0">
                <a:solidFill>
                  <a:srgbClr val="00206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Владимирским князем Юрием Всеволодовичем.</a:t>
            </a:r>
          </a:p>
          <a:p>
            <a:pPr defTabSz="2193857">
              <a:defRPr/>
            </a:pPr>
            <a:r>
              <a:rPr lang="ru-RU" sz="4000" b="1" spc="-358" dirty="0">
                <a:solidFill>
                  <a:schemeClr val="accent1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5755486" y="1124187"/>
            <a:ext cx="11497150" cy="960194"/>
          </a:xfrm>
          <a:prstGeom prst="rect">
            <a:avLst/>
          </a:prstGeom>
        </p:spPr>
        <p:txBody>
          <a:bodyPr wrap="square" lIns="219386" tIns="109694" rIns="219386" bIns="109694">
            <a:spAutoFit/>
          </a:bodyPr>
          <a:lstStyle/>
          <a:p>
            <a:r>
              <a:rPr lang="ru-RU" sz="4800" b="1" spc="-358" dirty="0">
                <a:solidFill>
                  <a:srgbClr val="C000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Нижний Новгород </a:t>
            </a:r>
            <a:endParaRPr lang="ru-RU" sz="48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" t="5682" r="53030" b="7955"/>
          <a:stretch/>
        </p:blipFill>
        <p:spPr>
          <a:xfrm>
            <a:off x="12202092" y="748625"/>
            <a:ext cx="1036967" cy="1335756"/>
          </a:xfrm>
          <a:prstGeom prst="rect">
            <a:avLst/>
          </a:prstGeom>
        </p:spPr>
      </p:pic>
      <p:sp>
        <p:nvSpPr>
          <p:cNvPr id="2" name="Rectangle 6">
            <a:extLst>
              <a:ext uri="{FF2B5EF4-FFF2-40B4-BE49-F238E27FC236}">
                <a16:creationId xmlns:a16="http://schemas.microsoft.com/office/drawing/2014/main" id="{9D79BDBE-832C-0691-CC69-2870E14B941C}"/>
              </a:ext>
            </a:extLst>
          </p:cNvPr>
          <p:cNvSpPr/>
          <p:nvPr/>
        </p:nvSpPr>
        <p:spPr>
          <a:xfrm>
            <a:off x="-182443" y="2419542"/>
            <a:ext cx="12384535" cy="1900323"/>
          </a:xfrm>
          <a:prstGeom prst="rect">
            <a:avLst/>
          </a:prstGeom>
        </p:spPr>
        <p:txBody>
          <a:bodyPr wrap="square" lIns="219386" tIns="109694" rIns="219386" bIns="109694">
            <a:spAutoFit/>
          </a:bodyPr>
          <a:lstStyle/>
          <a:p>
            <a:pPr algn="ctr" defTabSz="5265262">
              <a:lnSpc>
                <a:spcPct val="120000"/>
              </a:lnSpc>
              <a:defRPr/>
            </a:pPr>
            <a:r>
              <a:rPr lang="ru-RU" sz="4800" dirty="0">
                <a:solidFill>
                  <a:srgbClr val="0B2C4D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ВУЗ со 100-летней историей</a:t>
            </a:r>
          </a:p>
          <a:p>
            <a:pPr algn="ctr" defTabSz="5265262">
              <a:lnSpc>
                <a:spcPct val="120000"/>
              </a:lnSpc>
              <a:defRPr/>
            </a:pPr>
            <a:r>
              <a:rPr lang="ru-RU" sz="4800" b="1" dirty="0">
                <a:solidFill>
                  <a:srgbClr val="0077B6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(образован в 1920 г.)</a:t>
            </a:r>
          </a:p>
        </p:txBody>
      </p:sp>
    </p:spTree>
    <p:extLst>
      <p:ext uri="{BB962C8B-B14F-4D97-AF65-F5344CB8AC3E}">
        <p14:creationId xmlns:p14="http://schemas.microsoft.com/office/powerpoint/2010/main" val="582049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19B8336-8C33-4011-8B5F-04E98264C7C2}"/>
              </a:ext>
            </a:extLst>
          </p:cNvPr>
          <p:cNvSpPr txBox="1">
            <a:spLocks/>
          </p:cNvSpPr>
          <p:nvPr/>
        </p:nvSpPr>
        <p:spPr>
          <a:xfrm>
            <a:off x="6116052" y="453120"/>
            <a:ext cx="19487147" cy="1144794"/>
          </a:xfrm>
          <a:prstGeom prst="rect">
            <a:avLst/>
          </a:prstGeom>
        </p:spPr>
        <p:txBody>
          <a:bodyPr wrap="square" lIns="219314" tIns="109661" rIns="219314" bIns="109661">
            <a:spAutoFit/>
          </a:bodyPr>
          <a:lstStyle>
            <a:defPPr>
              <a:defRPr lang="ru-RU"/>
            </a:defPPr>
            <a:lvl1pPr>
              <a:defRPr sz="4800" b="1" spc="-358">
                <a:solidFill>
                  <a:srgbClr val="C000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6000" cap="all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Web-</a:t>
            </a:r>
            <a:r>
              <a:rPr lang="ru-RU" sz="6000" cap="all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приложение «Медицинский атлас»</a:t>
            </a:r>
          </a:p>
        </p:txBody>
      </p:sp>
      <p:pic>
        <p:nvPicPr>
          <p:cNvPr id="9" name="Рисунок 8" descr="Изображение выглядит как комната, больничная палата, Медицинское оборудование, медицинский&#10;&#10;Автоматически созданное описание">
            <a:extLst>
              <a:ext uri="{FF2B5EF4-FFF2-40B4-BE49-F238E27FC236}">
                <a16:creationId xmlns:a16="http://schemas.microsoft.com/office/drawing/2014/main" id="{F70CDD6C-98B8-018B-A6BC-87913AA50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5" r="25512" b="1"/>
          <a:stretch/>
        </p:blipFill>
        <p:spPr>
          <a:xfrm>
            <a:off x="17858627" y="2666072"/>
            <a:ext cx="11262911" cy="787629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7716593-BE0A-8624-A5AC-86986530C758}"/>
              </a:ext>
            </a:extLst>
          </p:cNvPr>
          <p:cNvSpPr txBox="1"/>
          <p:nvPr/>
        </p:nvSpPr>
        <p:spPr>
          <a:xfrm>
            <a:off x="1029389" y="4186149"/>
            <a:ext cx="6941801" cy="992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dirty="0">
                <a:ea typeface="+mj-ea"/>
                <a:cs typeface="+mj-cs"/>
              </a:rPr>
              <a:t> Электрокардиография</a:t>
            </a:r>
          </a:p>
          <a:p>
            <a:pPr marL="731838" indent="-731838">
              <a:buFontTx/>
              <a:buAutoNum type="arabicPeriod"/>
            </a:pPr>
            <a:r>
              <a:rPr lang="ru-RU" sz="4000" dirty="0">
                <a:ea typeface="+mj-ea"/>
                <a:cs typeface="+mj-cs"/>
              </a:rPr>
              <a:t>Клиническая лабораторная диагностика</a:t>
            </a:r>
          </a:p>
          <a:p>
            <a:pPr marL="342900" indent="-342900">
              <a:buFontTx/>
              <a:buAutoNum type="arabicPeriod"/>
            </a:pPr>
            <a:r>
              <a:rPr lang="ru-RU" sz="4000" dirty="0">
                <a:ea typeface="+mj-ea"/>
                <a:cs typeface="+mj-cs"/>
              </a:rPr>
              <a:t> Паразитология</a:t>
            </a:r>
          </a:p>
          <a:p>
            <a:pPr marL="342900" indent="-342900">
              <a:buAutoNum type="arabicPeriod"/>
            </a:pPr>
            <a:r>
              <a:rPr lang="ru-RU" sz="4000" dirty="0">
                <a:ea typeface="+mj-ea"/>
                <a:cs typeface="+mj-cs"/>
              </a:rPr>
              <a:t> Гистология</a:t>
            </a:r>
          </a:p>
          <a:p>
            <a:pPr marL="342900" indent="-342900">
              <a:buAutoNum type="arabicPeriod"/>
            </a:pPr>
            <a:r>
              <a:rPr lang="ru-RU" sz="4000" dirty="0">
                <a:ea typeface="+mj-ea"/>
                <a:cs typeface="+mj-cs"/>
              </a:rPr>
              <a:t> Патологическая анатомия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sz="4000" dirty="0">
                <a:ea typeface="+mj-ea"/>
                <a:cs typeface="+mj-cs"/>
              </a:rPr>
              <a:t> Эндоскопия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sz="4000" dirty="0">
                <a:ea typeface="+mj-ea"/>
                <a:cs typeface="+mj-cs"/>
              </a:rPr>
              <a:t> Микробиология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sz="4000" dirty="0">
                <a:ea typeface="+mj-ea"/>
                <a:cs typeface="+mj-cs"/>
              </a:rPr>
              <a:t> Заболевания кожи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sz="4000" dirty="0">
                <a:ea typeface="+mj-ea"/>
                <a:cs typeface="+mj-cs"/>
              </a:rPr>
              <a:t> Карты эпидемий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sz="4000" dirty="0">
                <a:ea typeface="+mj-ea"/>
                <a:cs typeface="+mj-cs"/>
              </a:rPr>
              <a:t> Лучевая диагностика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sz="4000" dirty="0">
                <a:ea typeface="+mj-ea"/>
                <a:cs typeface="+mj-cs"/>
              </a:rPr>
              <a:t> Ботаника</a:t>
            </a:r>
          </a:p>
          <a:p>
            <a:endParaRPr lang="ru-RU" sz="3600" dirty="0">
              <a:highlight>
                <a:srgbClr val="FFFF00"/>
              </a:highlight>
              <a:ea typeface="+mj-ea"/>
              <a:cs typeface="+mj-cs"/>
            </a:endParaRP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58673" y="3411306"/>
            <a:ext cx="63401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3F5F"/>
                </a:solidFill>
              </a:rPr>
              <a:t>РАЗДЕЛЫ АТЛАСА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120B43-94E0-868C-B69B-6B29F2B0CF93}"/>
              </a:ext>
            </a:extLst>
          </p:cNvPr>
          <p:cNvSpPr txBox="1"/>
          <p:nvPr/>
        </p:nvSpPr>
        <p:spPr>
          <a:xfrm>
            <a:off x="1029389" y="13533334"/>
            <a:ext cx="126877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В атласе представлены все виды нозологий, которые могут быть диагностированы с помощью представленных видов исследований. </a:t>
            </a:r>
          </a:p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Все изображения имеют разметку, сформированы кейсы и оценочные средства.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44926" y="13265011"/>
            <a:ext cx="14369143" cy="10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5B16861-8F94-4347-8E6F-E7C433FDC1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63600" y="3033444"/>
            <a:ext cx="9493208" cy="584928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D007E18-699D-A94A-A332-37D9A2B97C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07082" y="8811196"/>
            <a:ext cx="14292333" cy="740241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47C16A8-1791-D548-ABD8-717B454A59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21057" y="11534435"/>
            <a:ext cx="9234862" cy="489009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50A0A0D-BF10-2C49-BF2E-2452049A22DB}"/>
              </a:ext>
            </a:extLst>
          </p:cNvPr>
          <p:cNvSpPr txBox="1"/>
          <p:nvPr/>
        </p:nvSpPr>
        <p:spPr>
          <a:xfrm>
            <a:off x="7576462" y="5551380"/>
            <a:ext cx="713760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>
                <a:solidFill>
                  <a:schemeClr val="accent6"/>
                </a:solidFill>
                <a:ea typeface="+mj-ea"/>
                <a:cs typeface="+mj-cs"/>
              </a:rPr>
              <a:t>В разработке</a:t>
            </a:r>
            <a:r>
              <a:rPr lang="ru-RU" sz="3600" dirty="0">
                <a:ea typeface="+mj-ea"/>
                <a:cs typeface="+mj-cs"/>
              </a:rPr>
              <a:t>:</a:t>
            </a:r>
          </a:p>
          <a:p>
            <a:pPr marL="742950" indent="-742950">
              <a:buAutoNum type="arabicPeriod"/>
            </a:pPr>
            <a:r>
              <a:rPr lang="ru-RU" sz="3600" dirty="0">
                <a:ea typeface="+mj-ea"/>
                <a:cs typeface="+mj-cs"/>
              </a:rPr>
              <a:t>Ультразвуковая диагностика</a:t>
            </a:r>
          </a:p>
          <a:p>
            <a:pPr marL="742950" indent="-742950">
              <a:buAutoNum type="arabicPeriod"/>
            </a:pPr>
            <a:r>
              <a:rPr lang="ru-RU" sz="3600" dirty="0">
                <a:ea typeface="+mj-ea"/>
                <a:cs typeface="+mj-cs"/>
              </a:rPr>
              <a:t>Стоматология</a:t>
            </a:r>
          </a:p>
          <a:p>
            <a:pPr marL="742950" indent="-742950">
              <a:buAutoNum type="arabicPeriod"/>
            </a:pPr>
            <a:r>
              <a:rPr lang="ru-RU" sz="3600" dirty="0">
                <a:ea typeface="+mj-ea"/>
                <a:cs typeface="+mj-cs"/>
              </a:rPr>
              <a:t>Реабилитация</a:t>
            </a:r>
          </a:p>
          <a:p>
            <a:pPr marL="742950" indent="-742950">
              <a:buAutoNum type="arabicPeriod"/>
            </a:pPr>
            <a:r>
              <a:rPr lang="ru-RU" sz="3600" dirty="0">
                <a:ea typeface="+mj-ea"/>
                <a:cs typeface="+mj-cs"/>
              </a:rPr>
              <a:t>Электроэнцефалография</a:t>
            </a:r>
          </a:p>
          <a:p>
            <a:pPr marL="742950" indent="-742950">
              <a:buAutoNum type="arabicPeriod"/>
            </a:pPr>
            <a:r>
              <a:rPr lang="ru-RU" sz="3600" dirty="0">
                <a:ea typeface="+mj-ea"/>
                <a:cs typeface="+mj-cs"/>
              </a:rPr>
              <a:t>3</a:t>
            </a:r>
            <a:r>
              <a:rPr lang="en-US" sz="3600" dirty="0">
                <a:ea typeface="+mj-ea"/>
                <a:cs typeface="+mj-cs"/>
              </a:rPr>
              <a:t>D</a:t>
            </a:r>
            <a:r>
              <a:rPr lang="ru-RU" sz="3600" dirty="0">
                <a:ea typeface="+mj-ea"/>
                <a:cs typeface="+mj-cs"/>
              </a:rPr>
              <a:t>-модели</a:t>
            </a:r>
          </a:p>
          <a:p>
            <a:pPr marL="742950" indent="-742950">
              <a:buAutoNum type="arabicPeriod"/>
            </a:pPr>
            <a:r>
              <a:rPr lang="ru-RU" sz="3600" dirty="0">
                <a:ea typeface="+mj-ea"/>
                <a:cs typeface="+mj-cs"/>
              </a:rPr>
              <a:t>Аускультация</a:t>
            </a:r>
          </a:p>
          <a:p>
            <a:pPr marL="742950" indent="-742950">
              <a:buAutoNum type="arabicPeriod"/>
            </a:pPr>
            <a:r>
              <a:rPr lang="ru-RU" sz="3600" dirty="0">
                <a:ea typeface="+mj-ea"/>
                <a:cs typeface="+mj-cs"/>
              </a:rPr>
              <a:t>Глазные болезни</a:t>
            </a:r>
          </a:p>
          <a:p>
            <a:pPr marL="742950" indent="-742950">
              <a:buAutoNum type="arabicPeriod"/>
            </a:pPr>
            <a:r>
              <a:rPr lang="ru-RU" sz="3600" dirty="0">
                <a:ea typeface="+mj-ea"/>
                <a:cs typeface="+mj-cs"/>
              </a:rPr>
              <a:t>Оториноларингология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B1D7E22-CC8C-3942-A9FF-1D3908693A2D}"/>
              </a:ext>
            </a:extLst>
          </p:cNvPr>
          <p:cNvSpPr/>
          <p:nvPr/>
        </p:nvSpPr>
        <p:spPr>
          <a:xfrm>
            <a:off x="6075896" y="1616757"/>
            <a:ext cx="2257332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</a:rPr>
              <a:t>Более 8000 специализированных </a:t>
            </a:r>
            <a:r>
              <a:rPr lang="ru-RU" sz="4400" b="1" dirty="0" err="1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</a:rPr>
              <a:t>практикоориентированных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</a:rPr>
              <a:t> медицинских кейсов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89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92884" y="7361463"/>
            <a:ext cx="11260337" cy="5215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rtlCol="0" anchor="ctr"/>
          <a:lstStyle/>
          <a:p>
            <a:pPr marL="411216" indent="-411216" defTabSz="2193859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3A3838">
                    <a:lumMod val="75000"/>
                  </a:srgbClr>
                </a:solidFill>
              </a:rPr>
              <a:t>10 Учебных корпусов</a:t>
            </a:r>
          </a:p>
          <a:p>
            <a:pPr marL="411216" indent="-411216" defTabSz="2193859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3A3838">
                    <a:lumMod val="75000"/>
                  </a:srgbClr>
                </a:solidFill>
              </a:rPr>
              <a:t>Новый Учебный корпус 3 600 </a:t>
            </a:r>
            <a:r>
              <a:rPr lang="ru-RU" sz="2800" b="1" dirty="0" err="1">
                <a:solidFill>
                  <a:srgbClr val="3A3838">
                    <a:lumMod val="75000"/>
                  </a:srgbClr>
                </a:solidFill>
              </a:rPr>
              <a:t>кв.м</a:t>
            </a:r>
            <a:r>
              <a:rPr lang="ru-RU" sz="2800" b="1" dirty="0">
                <a:solidFill>
                  <a:srgbClr val="3A3838">
                    <a:lumMod val="75000"/>
                  </a:srgbClr>
                </a:solidFill>
              </a:rPr>
              <a:t>.</a:t>
            </a:r>
          </a:p>
          <a:p>
            <a:pPr marL="411216" indent="-411216" defTabSz="2193859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3A3838">
                    <a:lumMod val="75000"/>
                  </a:srgbClr>
                </a:solidFill>
              </a:rPr>
              <a:t>Новый Учебный корпус на территории больницы 33 Ленинского района» г. Н. Новгорода 2800 </a:t>
            </a:r>
            <a:r>
              <a:rPr lang="ru-RU" sz="2800" b="1" dirty="0" err="1">
                <a:solidFill>
                  <a:srgbClr val="3A3838">
                    <a:lumMod val="75000"/>
                  </a:srgbClr>
                </a:solidFill>
              </a:rPr>
              <a:t>кв.м</a:t>
            </a:r>
            <a:r>
              <a:rPr lang="ru-RU" sz="2800" b="1" dirty="0">
                <a:solidFill>
                  <a:srgbClr val="3A3838">
                    <a:lumMod val="75000"/>
                  </a:srgbClr>
                </a:solidFill>
              </a:rPr>
              <a:t>.</a:t>
            </a:r>
          </a:p>
          <a:p>
            <a:pPr marL="411216" indent="-411216" defTabSz="2193859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3A3838">
                    <a:lumMod val="75000"/>
                  </a:srgbClr>
                </a:solidFill>
              </a:rPr>
              <a:t>5 общежитий</a:t>
            </a:r>
          </a:p>
          <a:p>
            <a:pPr marL="411216" indent="-411216" defTabSz="2193859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3A3838">
                    <a:lumMod val="75000"/>
                  </a:srgbClr>
                </a:solidFill>
              </a:rPr>
              <a:t>4 университетских клиники</a:t>
            </a:r>
          </a:p>
          <a:p>
            <a:pPr marL="411216" indent="-411216" defTabSz="2193859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3A3838">
                    <a:lumMod val="75000"/>
                  </a:srgbClr>
                </a:solidFill>
              </a:rPr>
              <a:t>Гостиничный комплекс «Березовая роща» 400 мест</a:t>
            </a:r>
          </a:p>
          <a:p>
            <a:pPr marL="411216" indent="-411216" defTabSz="2193859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3A3838">
                    <a:lumMod val="75000"/>
                  </a:srgbClr>
                </a:solidFill>
              </a:rPr>
              <a:t>Гостиничный комплекс «Заводской парк» 340 мест</a:t>
            </a:r>
          </a:p>
          <a:p>
            <a:pPr defTabSz="2193859"/>
            <a:r>
              <a:rPr lang="ru-RU" sz="2800" b="1" dirty="0">
                <a:solidFill>
                  <a:srgbClr val="C00000"/>
                </a:solidFill>
              </a:rPr>
              <a:t>Комплекс зданий общежитий строящегося в Нижнем Новгороде кампуса мирового уровня «</a:t>
            </a:r>
            <a:r>
              <a:rPr lang="ru-RU" sz="2800" b="1" dirty="0" err="1">
                <a:solidFill>
                  <a:srgbClr val="C00000"/>
                </a:solidFill>
              </a:rPr>
              <a:t>Неймарк</a:t>
            </a:r>
            <a:r>
              <a:rPr lang="ru-RU" sz="2800" b="1" dirty="0">
                <a:solidFill>
                  <a:srgbClr val="C00000"/>
                </a:solidFill>
              </a:rPr>
              <a:t>» .</a:t>
            </a:r>
          </a:p>
          <a:p>
            <a:pPr defTabSz="2193859"/>
            <a:endParaRPr lang="ru-RU" sz="3100" b="1" dirty="0">
              <a:solidFill>
                <a:srgbClr val="3A3838">
                  <a:lumMod val="7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E2DDAC-2875-4CE3-B638-85984F8090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8" t="3613" r="1899" b="21111"/>
          <a:stretch/>
        </p:blipFill>
        <p:spPr>
          <a:xfrm>
            <a:off x="11455272" y="7953184"/>
            <a:ext cx="5384928" cy="36083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"/>
          <a:stretch/>
        </p:blipFill>
        <p:spPr>
          <a:xfrm>
            <a:off x="253997" y="3094326"/>
            <a:ext cx="5003803" cy="3810959"/>
          </a:xfrm>
          <a:prstGeom prst="rect">
            <a:avLst/>
          </a:prstGeom>
        </p:spPr>
      </p:pic>
      <p:pic>
        <p:nvPicPr>
          <p:cNvPr id="4" name="Рисунок 3" descr="C:\Users\fedoseeva_n\Desktop\март22\i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7" b="18793"/>
          <a:stretch/>
        </p:blipFill>
        <p:spPr bwMode="auto">
          <a:xfrm>
            <a:off x="5508326" y="3110158"/>
            <a:ext cx="5684388" cy="3795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4640" r="16503" b="23541"/>
          <a:stretch/>
        </p:blipFill>
        <p:spPr>
          <a:xfrm>
            <a:off x="253998" y="12563693"/>
            <a:ext cx="5221262" cy="3529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D0CB1A-F10A-4348-9EFA-46E2435AAE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6593"/>
          <a:stretch/>
        </p:blipFill>
        <p:spPr>
          <a:xfrm>
            <a:off x="11455272" y="3195468"/>
            <a:ext cx="5384928" cy="379512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E81FE2-5859-4E2A-A4AD-C98715FC3FE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" t="4225" r="12179" b="22358"/>
          <a:stretch/>
        </p:blipFill>
        <p:spPr>
          <a:xfrm>
            <a:off x="11553221" y="12553330"/>
            <a:ext cx="5286979" cy="36763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3BA86E-C37D-4343-AEDC-3C3FED90C5BD}"/>
              </a:ext>
            </a:extLst>
          </p:cNvPr>
          <p:cNvSpPr txBox="1"/>
          <p:nvPr/>
        </p:nvSpPr>
        <p:spPr>
          <a:xfrm>
            <a:off x="5715000" y="746608"/>
            <a:ext cx="22270488" cy="840171"/>
          </a:xfrm>
          <a:prstGeom prst="rect">
            <a:avLst/>
          </a:prstGeom>
          <a:noFill/>
        </p:spPr>
        <p:txBody>
          <a:bodyPr vert="horz" wrap="square" lIns="91382" tIns="45691" rIns="91382" bIns="45691" rtlCol="0" anchor="ctr">
            <a:spAutoFit/>
          </a:bodyPr>
          <a:lstStyle>
            <a:lvl1pPr defTabSz="2193859">
              <a:lnSpc>
                <a:spcPct val="90000"/>
              </a:lnSpc>
              <a:spcBef>
                <a:spcPct val="0"/>
              </a:spcBef>
              <a:buNone/>
              <a:defRPr sz="4800" b="1" spc="-358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sz="5400" dirty="0"/>
              <a:t>КАМПУСНАЯ СРЕДА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73"/>
          <a:stretch/>
        </p:blipFill>
        <p:spPr>
          <a:xfrm>
            <a:off x="5898455" y="12529688"/>
            <a:ext cx="5457661" cy="3676387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A61D584-2FF1-D74C-97EC-DF0E37D9118C}"/>
              </a:ext>
            </a:extLst>
          </p:cNvPr>
          <p:cNvSpPr/>
          <p:nvPr/>
        </p:nvSpPr>
        <p:spPr>
          <a:xfrm>
            <a:off x="292884" y="2148021"/>
            <a:ext cx="16547316" cy="7692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lIns="91267" tIns="45634" rIns="91267" bIns="45634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Локации для проживания и обучения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6925306-7ADB-CB4D-8BFA-A3F321A95803}"/>
              </a:ext>
            </a:extLst>
          </p:cNvPr>
          <p:cNvSpPr/>
          <p:nvPr/>
        </p:nvSpPr>
        <p:spPr>
          <a:xfrm>
            <a:off x="17044536" y="2148021"/>
            <a:ext cx="12065836" cy="7077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lIns="91267" tIns="45634" rIns="91267" bIns="45634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Научно-образовательные пространства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F0E44C1-101D-D548-9109-A97D62331C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9947" y="3120205"/>
            <a:ext cx="4078104" cy="36036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E21D1FD-98A5-B546-B82A-17BF27D2C20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520643" y="3645203"/>
            <a:ext cx="4961629" cy="391163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E4B7DB6-C2F5-9649-A029-97C39447EFE3}"/>
              </a:ext>
            </a:extLst>
          </p:cNvPr>
          <p:cNvSpPr/>
          <p:nvPr/>
        </p:nvSpPr>
        <p:spPr>
          <a:xfrm>
            <a:off x="17089478" y="8368610"/>
            <a:ext cx="120208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ea typeface="Calibri" panose="020F0502020204030204" pitchFamily="34" charset="0"/>
              </a:rPr>
              <a:t>Центральная научно-исследовательская лаборатория ПИМУ, Центр доклинических исследований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/>
              <a:t>Лаборатория клеточных технологий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/>
              <a:t>Лаборатория биотехнологий Университетской клиники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/>
              <a:t>Лаборатория молекулярно-генетической экспертизы Центра медицинских и </a:t>
            </a:r>
            <a:r>
              <a:rPr lang="ru-RU" sz="2800" b="1" dirty="0" err="1"/>
              <a:t>агробиотехнологий</a:t>
            </a:r>
            <a:endParaRPr lang="ru-RU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/>
              <a:t>Молекулярно-генетическая лаборатория Университетской клиники</a:t>
            </a:r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6DF36CCC-6D26-FA44-AD6A-422F1779B427}"/>
              </a:ext>
            </a:extLst>
          </p:cNvPr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" t="17321" r="-2983" b="10005"/>
          <a:stretch/>
        </p:blipFill>
        <p:spPr bwMode="auto">
          <a:xfrm>
            <a:off x="25134432" y="13351364"/>
            <a:ext cx="4126368" cy="285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66CABEF-D71D-5747-AF83-10BFF74F60BB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6568" y="13351363"/>
            <a:ext cx="3478626" cy="2854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E577CB0-9E37-6648-90EF-87966CC8E83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3162" y="12638910"/>
            <a:ext cx="5029664" cy="359080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88A3033B-2102-DD42-AF8C-0C5497D1AB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044536" y="3171826"/>
            <a:ext cx="4001105" cy="339770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880285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8C6E53-DEC3-984D-4D52-3614E7F555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7637" y="10277836"/>
            <a:ext cx="9084943" cy="6070913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5295D7-34F3-8E0E-1A0E-3EF3FBDE2C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" y="10277804"/>
            <a:ext cx="9114238" cy="608803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25" name="Picture 2" descr="C:\Users\Владимир\Downloads\cJXdW31cMJY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24867025" y="409747"/>
            <a:ext cx="4206204" cy="3361450"/>
          </a:xfrm>
          <a:prstGeom prst="rect">
            <a:avLst/>
          </a:prstGeom>
          <a:noFill/>
          <a:effectLst/>
        </p:spPr>
      </p:pic>
      <p:sp>
        <p:nvSpPr>
          <p:cNvPr id="5" name="Блок-схема: альтернативный процесс 4"/>
          <p:cNvSpPr/>
          <p:nvPr/>
        </p:nvSpPr>
        <p:spPr bwMode="auto">
          <a:xfrm>
            <a:off x="9858433" y="4855927"/>
            <a:ext cx="7715306" cy="3349109"/>
          </a:xfrm>
          <a:prstGeom prst="flowChartAlternateProcess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endParaRPr lang="ru-RU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10379656" y="4921471"/>
            <a:ext cx="7498711" cy="3046987"/>
          </a:xfrm>
          <a:prstGeom prst="rect">
            <a:avLst/>
          </a:prstGeom>
          <a:noFill/>
        </p:spPr>
        <p:txBody>
          <a:bodyPr wrap="square" lIns="91238" tIns="45619" rIns="91238" bIns="45619" rtlCol="0">
            <a:spAutoFit/>
          </a:bodyPr>
          <a:lstStyle/>
          <a:p>
            <a:pPr defTabSz="2189654">
              <a:defRPr/>
            </a:pPr>
            <a:r>
              <a:rPr lang="ru-RU" sz="4800" b="1" dirty="0">
                <a:solidFill>
                  <a:srgbClr val="C00000"/>
                </a:solidFill>
                <a:latin typeface="Arial Black" panose="020B0A04020102020204" pitchFamily="34" charset="0"/>
              </a:rPr>
              <a:t>К</a:t>
            </a:r>
            <a:r>
              <a:rPr lang="ru-RU" sz="4800" b="1" dirty="0">
                <a:solidFill>
                  <a:prstClr val="black"/>
                </a:solidFill>
                <a:latin typeface="Arial Black" panose="020B0A04020102020204" pitchFamily="34" charset="0"/>
              </a:rPr>
              <a:t>оординационный</a:t>
            </a:r>
            <a:r>
              <a:rPr lang="ru-RU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4800" b="1" dirty="0">
                <a:solidFill>
                  <a:srgbClr val="C00000"/>
                </a:solidFill>
                <a:latin typeface="Arial Black" panose="020B0A04020102020204" pitchFamily="34" charset="0"/>
              </a:rPr>
              <a:t>С</a:t>
            </a:r>
            <a:r>
              <a:rPr lang="ru-RU" sz="4800" b="1" dirty="0">
                <a:solidFill>
                  <a:prstClr val="black"/>
                </a:solidFill>
                <a:latin typeface="Arial Black" panose="020B0A04020102020204" pitchFamily="34" charset="0"/>
              </a:rPr>
              <a:t>овет</a:t>
            </a:r>
            <a:r>
              <a:rPr lang="ru-RU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4800" b="1" dirty="0">
                <a:solidFill>
                  <a:srgbClr val="C00000"/>
                </a:solidFill>
                <a:latin typeface="Arial Black" panose="020B0A04020102020204" pitchFamily="34" charset="0"/>
              </a:rPr>
              <a:t>С</a:t>
            </a:r>
            <a:r>
              <a:rPr lang="ru-RU" sz="4800" b="1" dirty="0">
                <a:solidFill>
                  <a:prstClr val="black"/>
                </a:solidFill>
                <a:latin typeface="Arial Black" panose="020B0A04020102020204" pitchFamily="34" charset="0"/>
              </a:rPr>
              <a:t>амоуправления </a:t>
            </a:r>
            <a:r>
              <a:rPr lang="ru-RU" sz="4800" b="1" dirty="0">
                <a:solidFill>
                  <a:srgbClr val="C00000"/>
                </a:solidFill>
                <a:latin typeface="Arial Black" panose="020B0A04020102020204" pitchFamily="34" charset="0"/>
              </a:rPr>
              <a:t>О</a:t>
            </a:r>
            <a:r>
              <a:rPr lang="ru-RU" sz="4800" b="1" dirty="0">
                <a:solidFill>
                  <a:prstClr val="black"/>
                </a:solidFill>
                <a:latin typeface="Arial Black" panose="020B0A04020102020204" pitchFamily="34" charset="0"/>
              </a:rPr>
              <a:t>бучающихся</a:t>
            </a:r>
            <a:endParaRPr sz="48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4339610" y="2100595"/>
            <a:ext cx="5703034" cy="397484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50800" cap="rnd">
            <a:solidFill>
              <a:srgbClr val="E0E5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endParaRPr lang="ru-RU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17716521" y="2026982"/>
            <a:ext cx="5703034" cy="397484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0800" cap="rnd" cmpd="sng">
            <a:solidFill>
              <a:srgbClr val="4BD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endParaRPr lang="ru-RU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Овал 9"/>
          <p:cNvSpPr/>
          <p:nvPr/>
        </p:nvSpPr>
        <p:spPr bwMode="auto">
          <a:xfrm>
            <a:off x="18094922" y="5139972"/>
            <a:ext cx="5703034" cy="3974842"/>
          </a:xfrm>
          <a:prstGeom prst="ellipse">
            <a:avLst/>
          </a:prstGeom>
          <a:solidFill>
            <a:srgbClr val="FFCCFF"/>
          </a:solidFill>
          <a:ln w="50800" cap="rnd">
            <a:solidFill>
              <a:srgbClr val="DE5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endParaRPr lang="ru-RU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Овал 10"/>
          <p:cNvSpPr/>
          <p:nvPr/>
        </p:nvSpPr>
        <p:spPr bwMode="auto">
          <a:xfrm>
            <a:off x="6555708" y="8163259"/>
            <a:ext cx="5703034" cy="39748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0800" cap="rnd">
            <a:solidFill>
              <a:srgbClr val="E18E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endParaRPr lang="ru-RU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3977853" y="5487470"/>
            <a:ext cx="5703034" cy="397484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50800" cap="rnd">
            <a:solidFill>
              <a:srgbClr val="12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endParaRPr lang="ru-RU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Овал 12"/>
          <p:cNvSpPr/>
          <p:nvPr/>
        </p:nvSpPr>
        <p:spPr bwMode="auto">
          <a:xfrm>
            <a:off x="8286708" y="655373"/>
            <a:ext cx="5703034" cy="3974842"/>
          </a:xfrm>
          <a:prstGeom prst="ellipse">
            <a:avLst/>
          </a:prstGeom>
          <a:solidFill>
            <a:srgbClr val="FFCCCC"/>
          </a:solidFill>
          <a:ln w="50800" cap="rnd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1. ВОЛОНТЕРЫ-МЕДИКИ</a:t>
            </a:r>
          </a:p>
        </p:txBody>
      </p:sp>
      <p:sp>
        <p:nvSpPr>
          <p:cNvPr id="14" name="Овал 13"/>
          <p:cNvSpPr/>
          <p:nvPr/>
        </p:nvSpPr>
        <p:spPr bwMode="auto">
          <a:xfrm>
            <a:off x="13258790" y="655373"/>
            <a:ext cx="5703034" cy="39748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50800" cap="rnd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endParaRPr lang="ru-RU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3125641" y="1231246"/>
            <a:ext cx="6041261" cy="2308325"/>
          </a:xfrm>
          <a:prstGeom prst="rect">
            <a:avLst/>
          </a:prstGeom>
          <a:noFill/>
        </p:spPr>
        <p:txBody>
          <a:bodyPr wrap="square" lIns="91238" tIns="45619" rIns="91238" bIns="45619" rtlCol="0">
            <a:spAutoFit/>
          </a:bodyPr>
          <a:lstStyle/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2. </a:t>
            </a:r>
          </a:p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СТУДЕНЧЕСКИЙ СОВЕТ</a:t>
            </a:r>
            <a:endParaRPr sz="43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17762849" y="2139775"/>
            <a:ext cx="5703034" cy="3046987"/>
          </a:xfrm>
          <a:prstGeom prst="rect">
            <a:avLst/>
          </a:prstGeom>
          <a:noFill/>
        </p:spPr>
        <p:txBody>
          <a:bodyPr wrap="square" lIns="91238" tIns="45619" rIns="91238" bIns="45619" rtlCol="0">
            <a:spAutoFit/>
          </a:bodyPr>
          <a:lstStyle/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3. </a:t>
            </a:r>
          </a:p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ШТАБ СТУДЕНЧЕСКИХ ОТРЯДОВ</a:t>
            </a:r>
            <a:endParaRPr sz="43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18786199" y="6128317"/>
            <a:ext cx="4320480" cy="1569660"/>
          </a:xfrm>
          <a:prstGeom prst="rect">
            <a:avLst/>
          </a:prstGeom>
          <a:noFill/>
        </p:spPr>
        <p:txBody>
          <a:bodyPr wrap="square" lIns="91238" tIns="45619" rIns="91238" bIns="45619" rtlCol="0">
            <a:spAutoFit/>
          </a:bodyPr>
          <a:lstStyle/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4. </a:t>
            </a:r>
          </a:p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НОМУС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4717200" y="2384835"/>
            <a:ext cx="4838938" cy="3046987"/>
          </a:xfrm>
          <a:prstGeom prst="rect">
            <a:avLst/>
          </a:prstGeom>
          <a:noFill/>
        </p:spPr>
        <p:txBody>
          <a:bodyPr wrap="square" lIns="91238" tIns="45619" rIns="91238" bIns="45619" rtlCol="0">
            <a:spAutoFit/>
          </a:bodyPr>
          <a:lstStyle/>
          <a:p>
            <a:pPr algn="ctr" defTabSz="2189654">
              <a:defRPr/>
            </a:pPr>
            <a:r>
              <a:rPr lang="ru-RU" sz="4800" b="1">
                <a:solidFill>
                  <a:prstClr val="black"/>
                </a:solidFill>
                <a:latin typeface="Calibri" panose="020F0502020204030204"/>
              </a:rPr>
              <a:t>9. СТУДЕНЧЕСКИЙ</a:t>
            </a:r>
          </a:p>
          <a:p>
            <a:pPr algn="ctr" defTabSz="2189654">
              <a:defRPr/>
            </a:pPr>
            <a:r>
              <a:rPr lang="ru-RU" sz="4800" b="1">
                <a:solidFill>
                  <a:prstClr val="black"/>
                </a:solidFill>
                <a:latin typeface="Calibri" panose="020F0502020204030204"/>
              </a:rPr>
              <a:t>ТВОРЧЕСКИЙ КЛУБ</a:t>
            </a:r>
            <a:endParaRPr sz="43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4517148" y="5956764"/>
            <a:ext cx="4666118" cy="3046987"/>
          </a:xfrm>
          <a:prstGeom prst="rect">
            <a:avLst/>
          </a:prstGeom>
          <a:noFill/>
        </p:spPr>
        <p:txBody>
          <a:bodyPr wrap="square" lIns="91238" tIns="45619" rIns="91238" bIns="45619" rtlCol="0">
            <a:spAutoFit/>
          </a:bodyPr>
          <a:lstStyle/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8. СТУДЕНЧЕСКИЙ</a:t>
            </a:r>
          </a:p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СПОРТИВНЫЙ КЛУБ</a:t>
            </a:r>
            <a:endParaRPr sz="43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6727159" y="9020525"/>
            <a:ext cx="4714733" cy="2308325"/>
          </a:xfrm>
          <a:prstGeom prst="rect">
            <a:avLst/>
          </a:prstGeom>
          <a:noFill/>
        </p:spPr>
        <p:txBody>
          <a:bodyPr wrap="square" lIns="91238" tIns="45619" rIns="91238" bIns="45619" rtlCol="0">
            <a:spAutoFit/>
          </a:bodyPr>
          <a:lstStyle/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7. </a:t>
            </a:r>
          </a:p>
          <a:p>
            <a:pPr algn="ctr" defTabSz="2189654">
              <a:defRPr/>
            </a:pPr>
            <a:r>
              <a:rPr lang="ru-RU" sz="4800" b="1" dirty="0">
                <a:solidFill>
                  <a:prstClr val="black"/>
                </a:solidFill>
                <a:latin typeface="Calibri" panose="020F0502020204030204"/>
              </a:rPr>
              <a:t>ИПЦ   ШКОЛА ЗДОРОВЬЯ</a:t>
            </a:r>
            <a:endParaRPr sz="43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1082141" y="8571517"/>
            <a:ext cx="5703034" cy="39863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50800" cap="rnd">
            <a:solidFill>
              <a:srgbClr val="6C94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endParaRPr lang="ru-RU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11905496" y="9503993"/>
            <a:ext cx="4446972" cy="904862"/>
          </a:xfrm>
          <a:prstGeom prst="rect">
            <a:avLst/>
          </a:prstGeom>
          <a:noFill/>
        </p:spPr>
        <p:txBody>
          <a:bodyPr wrap="square" lIns="91238" tIns="45619" rIns="91238" bIns="45619" rtlCol="0">
            <a:spAutoFit/>
          </a:bodyPr>
          <a:lstStyle/>
          <a:p>
            <a:pPr algn="ctr" defTabSz="2189654">
              <a:defRPr/>
            </a:pPr>
            <a:r>
              <a:rPr lang="ru-RU" sz="5300" b="1" dirty="0">
                <a:solidFill>
                  <a:prstClr val="black"/>
                </a:solidFill>
                <a:latin typeface="Calibri" panose="020F0502020204030204"/>
              </a:rPr>
              <a:t>6. ПРОФСОЮЗ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C968BEF-8F16-DFFC-A8C8-44AF15F30AF8}"/>
              </a:ext>
            </a:extLst>
          </p:cNvPr>
          <p:cNvSpPr/>
          <p:nvPr/>
        </p:nvSpPr>
        <p:spPr>
          <a:xfrm>
            <a:off x="9822373" y="14957610"/>
            <a:ext cx="10148292" cy="890114"/>
          </a:xfrm>
          <a:prstGeom prst="rect">
            <a:avLst/>
          </a:prstGeom>
        </p:spPr>
        <p:txBody>
          <a:bodyPr wrap="none" lIns="91238" tIns="45619" rIns="91238" bIns="45619">
            <a:spAutoFit/>
          </a:bodyPr>
          <a:lstStyle/>
          <a:p>
            <a:pPr algn="ctr" defTabSz="2189654">
              <a:lnSpc>
                <a:spcPct val="90000"/>
              </a:lnSpc>
              <a:defRPr/>
            </a:pPr>
            <a:r>
              <a:rPr lang="ru-RU" sz="5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БЮДЖЕТ : 10.000.000 РУБ /ГОД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BD67CFC-9FD5-E757-30FD-7357E80385DF}"/>
              </a:ext>
            </a:extLst>
          </p:cNvPr>
          <p:cNvSpPr/>
          <p:nvPr/>
        </p:nvSpPr>
        <p:spPr>
          <a:xfrm>
            <a:off x="8239280" y="12849227"/>
            <a:ext cx="11743707" cy="1887247"/>
          </a:xfrm>
          <a:prstGeom prst="rect">
            <a:avLst/>
          </a:prstGeom>
        </p:spPr>
        <p:txBody>
          <a:bodyPr wrap="square" lIns="91238" tIns="45619" rIns="91238" bIns="45619">
            <a:spAutoFit/>
          </a:bodyPr>
          <a:lstStyle/>
          <a:p>
            <a:pPr marL="1094827" lvl="1" algn="ctr" defTabSz="2189654">
              <a:lnSpc>
                <a:spcPct val="90000"/>
              </a:lnSpc>
              <a:defRPr/>
            </a:pPr>
            <a:r>
              <a:rPr lang="ru-RU" sz="4300" b="1" dirty="0">
                <a:solidFill>
                  <a:srgbClr val="002060"/>
                </a:solidFill>
                <a:latin typeface="Calibri" panose="020F0502020204030204"/>
              </a:rPr>
              <a:t>СТУДЕНЧЕСКОЕ САМОУПРАВЛЕНИЕ  - ВАЖНЫЙ ФАКТОР В ПРИНЯТИИ РЕШЕНИЙ ПО ДЕЯТЕЛЬНОСТИ ВУЗА</a:t>
            </a:r>
          </a:p>
        </p:txBody>
      </p:sp>
      <p:sp>
        <p:nvSpPr>
          <p:cNvPr id="21" name="Овал 20"/>
          <p:cNvSpPr/>
          <p:nvPr/>
        </p:nvSpPr>
        <p:spPr bwMode="auto">
          <a:xfrm>
            <a:off x="15961428" y="8109672"/>
            <a:ext cx="5703034" cy="39748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0800" cap="rnd">
            <a:solidFill>
              <a:srgbClr val="641F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8" tIns="45619" rIns="91238" bIns="45619" rtlCol="0" anchor="ctr"/>
          <a:lstStyle/>
          <a:p>
            <a:pPr algn="ctr" defTabSz="2189654">
              <a:defRPr/>
            </a:pPr>
            <a:endParaRPr lang="ru-RU" sz="43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16110307" y="8142669"/>
            <a:ext cx="5367397" cy="3268586"/>
          </a:xfrm>
          <a:prstGeom prst="rect">
            <a:avLst/>
          </a:prstGeom>
          <a:noFill/>
        </p:spPr>
        <p:txBody>
          <a:bodyPr wrap="square" lIns="91238" tIns="45619" rIns="91238" bIns="45619" rtlCol="0">
            <a:spAutoFit/>
          </a:bodyPr>
          <a:lstStyle/>
          <a:p>
            <a:pPr algn="ctr" defTabSz="2189654">
              <a:defRPr/>
            </a:pPr>
            <a:r>
              <a:rPr lang="ru-RU" sz="5300" b="1" dirty="0">
                <a:solidFill>
                  <a:prstClr val="black"/>
                </a:solidFill>
                <a:latin typeface="Calibri" panose="020F0502020204030204"/>
              </a:rPr>
              <a:t>5. </a:t>
            </a:r>
          </a:p>
          <a:p>
            <a:pPr algn="ctr" defTabSz="2189654">
              <a:defRPr/>
            </a:pPr>
            <a:r>
              <a:rPr lang="ru-RU" sz="3800" b="1" dirty="0">
                <a:solidFill>
                  <a:prstClr val="black"/>
                </a:solidFill>
                <a:latin typeface="Calibri" panose="020F0502020204030204"/>
              </a:rPr>
              <a:t>СТУДЕНЧЕСКАЯ</a:t>
            </a:r>
          </a:p>
          <a:p>
            <a:pPr algn="ctr" defTabSz="2189654">
              <a:defRPr/>
            </a:pPr>
            <a:r>
              <a:rPr lang="ru-RU" sz="3800" b="1" dirty="0">
                <a:solidFill>
                  <a:prstClr val="black"/>
                </a:solidFill>
                <a:latin typeface="Calibri" panose="020F0502020204030204"/>
              </a:rPr>
              <a:t>ОРГАНИЗАЦИЯ ПРАВООХРАНИТЕЛЬНОЙ НАПРАВЛЕННОСТИ</a:t>
            </a:r>
            <a:endParaRPr lang="ru-RU" sz="38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9800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5067" y="3234811"/>
            <a:ext cx="25153757" cy="2160590"/>
          </a:xfrm>
          <a:prstGeom prst="rect">
            <a:avLst/>
          </a:prstGeom>
        </p:spPr>
        <p:txBody>
          <a:bodyPr wrap="square" lIns="91411" tIns="45706" rIns="91411" bIns="45706">
            <a:spAutoFit/>
          </a:bodyPr>
          <a:lstStyle/>
          <a:p>
            <a:pPr defTabSz="2193859"/>
            <a:r>
              <a:rPr lang="ru-RU" sz="6700" b="1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itchFamily="34" charset="0"/>
                <a:cs typeface="Calibri" pitchFamily="34" charset="0"/>
              </a:rPr>
              <a:t>В научно-исследовательской работе задействованы </a:t>
            </a:r>
            <a:r>
              <a:rPr lang="en-US" sz="67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6</a:t>
            </a:r>
            <a:r>
              <a:rPr lang="ru-RU" sz="67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58 студентов </a:t>
            </a:r>
            <a:r>
              <a:rPr lang="ru-RU" sz="6700" b="1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itchFamily="34" charset="0"/>
                <a:cs typeface="Calibri" pitchFamily="34" charset="0"/>
              </a:rPr>
              <a:t>на базе </a:t>
            </a:r>
            <a:r>
              <a:rPr lang="ru-RU" sz="67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41 кафедры </a:t>
            </a:r>
            <a:r>
              <a:rPr lang="ru-RU" sz="6700" b="1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itchFamily="34" charset="0"/>
                <a:cs typeface="Calibri" pitchFamily="34" charset="0"/>
              </a:rPr>
              <a:t>и </a:t>
            </a:r>
            <a:r>
              <a:rPr lang="ru-RU" sz="67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240 преподавателей.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5756519" y="856652"/>
            <a:ext cx="22677122" cy="1421899"/>
          </a:xfrm>
          <a:prstGeom prst="rect">
            <a:avLst/>
          </a:prstGeom>
          <a:noFill/>
        </p:spPr>
        <p:txBody>
          <a:bodyPr vert="horz" wrap="square" lIns="91411" tIns="45706" rIns="91411" bIns="45706" rtlCol="0" anchor="ctr">
            <a:spAutoFit/>
          </a:bodyPr>
          <a:lstStyle>
            <a:defPPr>
              <a:defRPr lang="ru-RU"/>
            </a:defPPr>
            <a:lvl1pPr defTabSz="2193859">
              <a:lnSpc>
                <a:spcPct val="90000"/>
              </a:lnSpc>
              <a:spcBef>
                <a:spcPct val="0"/>
              </a:spcBef>
              <a:buNone/>
              <a:defRPr sz="4800" b="1" spc="-358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altLang="ru-RU" dirty="0"/>
              <a:t>НОМУС </a:t>
            </a:r>
            <a:br>
              <a:rPr lang="ru-RU" altLang="ru-RU" dirty="0"/>
            </a:br>
            <a:r>
              <a:rPr lang="ru-RU" altLang="ru-RU" dirty="0"/>
              <a:t>(научное общество молодых ученых и студентов)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43860F-3DE7-C24E-8223-CEA2AB30FA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63" b="34083"/>
          <a:stretch/>
        </p:blipFill>
        <p:spPr>
          <a:xfrm>
            <a:off x="259261" y="9009903"/>
            <a:ext cx="29001540" cy="710651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2AC1BD-64B8-474D-8E98-9186D4E91FFE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5435" r="9515"/>
          <a:stretch/>
        </p:blipFill>
        <p:spPr>
          <a:xfrm>
            <a:off x="26043873" y="395262"/>
            <a:ext cx="2861717" cy="2839549"/>
          </a:xfrm>
          <a:prstGeom prst="ellipse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A5BE75E-6B12-0878-89CC-98B16FD91655}"/>
              </a:ext>
            </a:extLst>
          </p:cNvPr>
          <p:cNvSpPr/>
          <p:nvPr/>
        </p:nvSpPr>
        <p:spPr>
          <a:xfrm>
            <a:off x="1388519" y="5733985"/>
            <a:ext cx="25513769" cy="2973122"/>
          </a:xfrm>
          <a:prstGeom prst="rect">
            <a:avLst/>
          </a:prstGeom>
        </p:spPr>
        <p:txBody>
          <a:bodyPr wrap="square" lIns="91411" tIns="45706" rIns="91411" bIns="45706">
            <a:spAutoFit/>
          </a:bodyPr>
          <a:lstStyle/>
          <a:p>
            <a:pPr defTabSz="2193859"/>
            <a:r>
              <a:rPr lang="ru-RU" sz="62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Ежегодно проходят:</a:t>
            </a:r>
          </a:p>
          <a:p>
            <a:pPr defTabSz="2193859"/>
            <a:r>
              <a:rPr lang="ru-RU" sz="62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конференция «</a:t>
            </a:r>
            <a:r>
              <a:rPr lang="en-US" sz="6200" b="1" dirty="0" err="1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VolgaMedScience</a:t>
            </a:r>
            <a:r>
              <a:rPr lang="ru-RU" sz="62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», ярмарки, конференции по практике, различные олимпиады, профориентационные мероприятия.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3544332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s://sun9-19.userapi.com/impg/KIMsl5-WwlTwhCGdG3H4B_2PQ1_Gy9sYuffUQg/EJU-XaMi7o0.jpg?size=1080x1080&amp;quality=96&amp;sign=0ffc3b2818c6a9662ae6d5ded2542bf9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40237" y="180329"/>
            <a:ext cx="4663440" cy="4663440"/>
          </a:xfrm>
          <a:prstGeom prst="rect">
            <a:avLst/>
          </a:prstGeom>
          <a:noFill/>
          <a:effectLst>
            <a:softEdge rad="88900"/>
          </a:effectLst>
        </p:spPr>
      </p:pic>
      <p:pic>
        <p:nvPicPr>
          <p:cNvPr id="3" name="thumb2193" descr="Около миллиона рублей было выделено на летний отдых студентов НижГМА в 2014 год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04899" y="4836031"/>
            <a:ext cx="8555902" cy="4818864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>
            <a:softEdge rad="889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944894" y="1146321"/>
            <a:ext cx="13906435" cy="757102"/>
          </a:xfrm>
          <a:prstGeom prst="rect">
            <a:avLst/>
          </a:prstGeom>
          <a:noFill/>
        </p:spPr>
        <p:txBody>
          <a:bodyPr vert="horz" wrap="square" lIns="91411" tIns="45706" rIns="91411" bIns="45706" rtlCol="0" anchor="ctr">
            <a:spAutoFit/>
          </a:bodyPr>
          <a:lstStyle>
            <a:defPPr>
              <a:defRPr lang="ru-RU"/>
            </a:defPPr>
            <a:lvl1pPr defTabSz="2193859">
              <a:lnSpc>
                <a:spcPct val="90000"/>
              </a:lnSpc>
              <a:spcBef>
                <a:spcPct val="0"/>
              </a:spcBef>
              <a:buNone/>
              <a:defRPr sz="4800" b="1" spc="-358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altLang="ru-RU" dirty="0" err="1">
                <a:sym typeface="Arial" panose="020B0604020202020204" pitchFamily="34" charset="0"/>
              </a:rPr>
              <a:t>Внеучебная</a:t>
            </a:r>
            <a:r>
              <a:rPr lang="ru-RU" altLang="ru-RU" dirty="0">
                <a:sym typeface="Arial" panose="020B0604020202020204" pitchFamily="34" charset="0"/>
              </a:rPr>
              <a:t> деятельность  обучающихся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4793" y="2512049"/>
            <a:ext cx="19718410" cy="7571275"/>
          </a:xfrm>
          <a:prstGeom prst="rect">
            <a:avLst/>
          </a:prstGeom>
        </p:spPr>
        <p:txBody>
          <a:bodyPr wrap="square" lIns="91411" tIns="45706" rIns="91411" bIns="45706">
            <a:spAutoFit/>
          </a:bodyPr>
          <a:lstStyle/>
          <a:p>
            <a:pPr marL="655109" indent="-655109" defTabSz="1645392">
              <a:buFont typeface="Arial" pitchFamily="34" charset="0"/>
              <a:buChar char="•"/>
              <a:defRPr/>
            </a:pPr>
            <a:r>
              <a:rPr lang="ru-RU" sz="5400" b="1" dirty="0">
                <a:solidFill>
                  <a:prstClr val="black"/>
                </a:solidFill>
                <a:latin typeface="Calibri" panose="020F0502020204030204" pitchFamily="34" charset="0"/>
              </a:rPr>
              <a:t>Ежегодный летний и зимний отдых</a:t>
            </a:r>
          </a:p>
          <a:p>
            <a:pPr marL="655109" indent="-655109" defTabSz="1645392">
              <a:buFont typeface="Arial" pitchFamily="34" charset="0"/>
              <a:buChar char="•"/>
              <a:defRPr/>
            </a:pPr>
            <a:r>
              <a:rPr lang="ru-RU" sz="5400" b="1" dirty="0">
                <a:solidFill>
                  <a:prstClr val="black"/>
                </a:solidFill>
                <a:latin typeface="Calibri" panose="020F0502020204030204" pitchFamily="34" charset="0"/>
              </a:rPr>
              <a:t>Секции по 18 видам спорта и выступление на соревнованиях различного уровня</a:t>
            </a:r>
          </a:p>
          <a:p>
            <a:pPr marL="655109" indent="-655109" defTabSz="1645392">
              <a:buFont typeface="Arial" pitchFamily="34" charset="0"/>
              <a:buChar char="•"/>
              <a:defRPr/>
            </a:pPr>
            <a:r>
              <a:rPr lang="ru-RU" sz="5400" b="1" dirty="0">
                <a:solidFill>
                  <a:prstClr val="black"/>
                </a:solidFill>
                <a:latin typeface="Calibri" panose="020F0502020204030204" pitchFamily="34" charset="0"/>
              </a:rPr>
              <a:t>Школа студенческого актива «Не</a:t>
            </a:r>
            <a:r>
              <a:rPr lang="en-US" sz="5400" b="1" dirty="0">
                <a:solidFill>
                  <a:prstClr val="black"/>
                </a:solidFill>
                <a:latin typeface="Calibri" panose="020F0502020204030204" pitchFamily="34" charset="0"/>
              </a:rPr>
              <a:t>MED</a:t>
            </a:r>
            <a:r>
              <a:rPr lang="ru-RU" sz="5400" b="1" dirty="0">
                <a:solidFill>
                  <a:prstClr val="black"/>
                </a:solidFill>
                <a:latin typeface="Calibri" panose="020F0502020204030204" pitchFamily="34" charset="0"/>
              </a:rPr>
              <a:t>ли»</a:t>
            </a:r>
          </a:p>
          <a:p>
            <a:pPr marL="655109" indent="-655109" defTabSz="1645392">
              <a:buFont typeface="Arial" pitchFamily="34" charset="0"/>
              <a:buChar char="•"/>
              <a:defRPr/>
            </a:pPr>
            <a:r>
              <a:rPr lang="ru-RU" sz="5400" b="1" dirty="0">
                <a:solidFill>
                  <a:prstClr val="black"/>
                </a:solidFill>
                <a:latin typeface="Calibri" panose="020F0502020204030204" pitchFamily="34" charset="0"/>
              </a:rPr>
              <a:t>Студенческое СМИ «</a:t>
            </a:r>
            <a:r>
              <a:rPr lang="en-US" sz="5400" b="1" dirty="0" err="1">
                <a:solidFill>
                  <a:prstClr val="black"/>
                </a:solidFill>
                <a:latin typeface="Calibri" panose="020F0502020204030204" pitchFamily="34" charset="0"/>
              </a:rPr>
              <a:t>ProMed</a:t>
            </a:r>
            <a:r>
              <a:rPr lang="ru-RU" sz="5400" b="1" dirty="0">
                <a:solidFill>
                  <a:prstClr val="black"/>
                </a:solidFill>
                <a:latin typeface="Calibri" panose="020F0502020204030204" pitchFamily="34" charset="0"/>
              </a:rPr>
              <a:t>»</a:t>
            </a:r>
          </a:p>
          <a:p>
            <a:pPr marL="655109" indent="-655109" defTabSz="1645392">
              <a:buFont typeface="Arial" pitchFamily="34" charset="0"/>
              <a:buChar char="•"/>
              <a:defRPr/>
            </a:pPr>
            <a:r>
              <a:rPr lang="ru-RU" sz="5400" b="1" dirty="0">
                <a:solidFill>
                  <a:prstClr val="black"/>
                </a:solidFill>
                <a:latin typeface="Calibri" panose="020F0502020204030204" pitchFamily="34" charset="0"/>
              </a:rPr>
              <a:t>Развитие творческого потенциала: танцевальный, музыкальный, прикладной клубы, театр, ИЗО-студия, хор, вокал, </a:t>
            </a:r>
            <a:r>
              <a:rPr lang="ru-RU" sz="5400" b="1" dirty="0" err="1">
                <a:solidFill>
                  <a:prstClr val="black"/>
                </a:solidFill>
                <a:latin typeface="Calibri" panose="020F0502020204030204" pitchFamily="34" charset="0"/>
              </a:rPr>
              <a:t>ди-джеинг</a:t>
            </a:r>
            <a:endParaRPr lang="ru-RU" sz="5400" b="1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655109" indent="-655109" defTabSz="1645392">
              <a:buFont typeface="Arial" pitchFamily="34" charset="0"/>
              <a:buChar char="•"/>
              <a:defRPr/>
            </a:pPr>
            <a:r>
              <a:rPr lang="ru-RU" sz="5400" b="1" dirty="0">
                <a:solidFill>
                  <a:prstClr val="black"/>
                </a:solidFill>
                <a:latin typeface="Calibri" panose="020F0502020204030204" pitchFamily="34" charset="0"/>
              </a:rPr>
              <a:t>Медицинское и событийное волонтерство</a:t>
            </a:r>
          </a:p>
        </p:txBody>
      </p:sp>
      <p:pic>
        <p:nvPicPr>
          <p:cNvPr id="6" name="Picture 2" descr="https://sun9-45.userapi.com/impf/BN-Jj5KkqpM_QX_VlkrKCf3pG6T71lCfhzGcPQ/QjcuNjseXkM.jpg?size=1600x1066&amp;quality=96&amp;sign=5829807df15919917bde343c850fe2e2&amp;type=album"/>
          <p:cNvPicPr>
            <a:picLocks noChangeAspect="1" noChangeArrowheads="1"/>
          </p:cNvPicPr>
          <p:nvPr/>
        </p:nvPicPr>
        <p:blipFill rotWithShape="1">
          <a:blip r:embed="rId4" cstate="print"/>
          <a:srcRect l="7443" r="8074"/>
          <a:stretch/>
        </p:blipFill>
        <p:spPr bwMode="auto">
          <a:xfrm>
            <a:off x="140172" y="10330638"/>
            <a:ext cx="8080555" cy="5791178"/>
          </a:xfrm>
          <a:prstGeom prst="rect">
            <a:avLst/>
          </a:prstGeom>
          <a:noFill/>
          <a:effectLst>
            <a:softEdge rad="101600"/>
          </a:effectLst>
        </p:spPr>
      </p:pic>
      <p:pic>
        <p:nvPicPr>
          <p:cNvPr id="7" name="Picture 6" descr="https://sun9-58.userapi.com/impg/1IUBzFOrg47pDEJ2kJsa_YOp06uVK1N9K_njig/3iLcoQRs-Kc.jpg?size=1131x1600&amp;quality=96&amp;sign=97b38c149e415cd4c4991808d8e91ce7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06156" y="8554432"/>
            <a:ext cx="5379888" cy="7610801"/>
          </a:xfrm>
          <a:prstGeom prst="rect">
            <a:avLst/>
          </a:prstGeom>
          <a:noFill/>
          <a:effectLst>
            <a:softEdge rad="88900"/>
          </a:effectLst>
        </p:spPr>
      </p:pic>
      <p:pic>
        <p:nvPicPr>
          <p:cNvPr id="8" name="Picture 10" descr="https://downloader.disk.yandex.ru/preview/779aa3575cfe1db4fd4758b3261fd9646dca59eb97c42cba8f386dfa64406eda/622b598e/71uJYeeJ2g2ZJtco5473qkeKuXrm0PjkODJvku6nsONIcHkmCXmQ6r6GBLJLW0Dl2wb8txLJOMxGxBg3c6j_Hw%3D%3D?uid=0&amp;filename=pic-451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140" y="10438218"/>
            <a:ext cx="8649703" cy="5683601"/>
          </a:xfrm>
          <a:prstGeom prst="rect">
            <a:avLst/>
          </a:prstGeom>
          <a:noFill/>
          <a:effectLst>
            <a:softEdge rad="88900"/>
          </a:effectLst>
        </p:spPr>
      </p:pic>
      <p:pic>
        <p:nvPicPr>
          <p:cNvPr id="9" name="Picture 12" descr="https://sun9-76.userapi.com/impg/BTYZLVB5AmOhMQnBNza_xrsq3FX7K69FSdIrIw/QmzRb9GDnuc.jpg?size=1080x1080&amp;quality=96&amp;sign=b3811daf763580474b72ed0bc84eb617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62117" y="9647158"/>
            <a:ext cx="6715087" cy="6518069"/>
          </a:xfrm>
          <a:prstGeom prst="rect">
            <a:avLst/>
          </a:prstGeom>
          <a:noFill/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24026670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7317" y="887928"/>
            <a:ext cx="20738304" cy="1555373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5602" b="1" cap="all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ЦеНТР</a:t>
            </a:r>
            <a:r>
              <a:rPr lang="ru-RU" sz="5602" b="1" cap="all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 карьеры и профессионального развития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4333814"/>
              </p:ext>
            </p:extLst>
          </p:nvPr>
        </p:nvGraphicFramePr>
        <p:xfrm>
          <a:off x="1787081" y="4097627"/>
          <a:ext cx="25886965" cy="5449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2286000" y="2205318"/>
            <a:ext cx="25188492" cy="1812318"/>
          </a:xfrm>
          <a:prstGeom prst="roundRect">
            <a:avLst/>
          </a:prstGeom>
          <a:solidFill>
            <a:srgbClr val="D6FCE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tabLst>
                <a:tab pos="1513452" algn="l"/>
              </a:tabLst>
            </a:pPr>
            <a:r>
              <a:rPr lang="ru-RU" sz="3600" b="1" dirty="0">
                <a:cs typeface="Times New Roman" pitchFamily="18" charset="0"/>
              </a:rPr>
              <a:t>Дни карьеры, ярмарки вакансий, виртуальные экскурсии к работодателям</a:t>
            </a:r>
          </a:p>
          <a:p>
            <a:pPr algn="ctr">
              <a:tabLst>
                <a:tab pos="1513452" algn="l"/>
              </a:tabLst>
            </a:pPr>
            <a:r>
              <a:rPr lang="ru-RU" sz="3600" b="1" dirty="0">
                <a:cs typeface="Times New Roman" pitchFamily="18" charset="0"/>
              </a:rPr>
              <a:t>Формирование индивидуальной карьерной траектории</a:t>
            </a:r>
          </a:p>
          <a:p>
            <a:pPr algn="ctr">
              <a:tabLst>
                <a:tab pos="1513452" algn="l"/>
              </a:tabLst>
            </a:pPr>
            <a:r>
              <a:rPr lang="ru-RU" sz="3600" b="1" dirty="0">
                <a:cs typeface="Times New Roman" pitchFamily="18" charset="0"/>
              </a:rPr>
              <a:t>СОДЕЙСТВИЕ В ТРУДОУСТРОЙСТВЕ, АКТУАЛЬНАЯ БАЗА ВАКАНСИЙ</a:t>
            </a:r>
          </a:p>
        </p:txBody>
      </p:sp>
      <p:pic>
        <p:nvPicPr>
          <p:cNvPr id="3" name="Picture 2" descr="https://static.tildacdn.com/tild6162-6231-4330-a138-343531333037/sign-transparent.png">
            <a:extLst>
              <a:ext uri="{FF2B5EF4-FFF2-40B4-BE49-F238E27FC236}">
                <a16:creationId xmlns:a16="http://schemas.microsoft.com/office/drawing/2014/main" id="{8B676007-B36E-9FB0-9C7B-8469233FC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3920" y="405683"/>
            <a:ext cx="961742" cy="96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7E0CDA-75B6-4711-9260-C2B30D5E35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30400" y="8229600"/>
            <a:ext cx="13777813" cy="77497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B2A2D0-1312-EBD4-62B0-DB990FFC2F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3921" y="8229599"/>
            <a:ext cx="13686480" cy="767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06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 34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5360" y="1385944"/>
            <a:ext cx="28285440" cy="15422880"/>
          </a:xfrm>
          <a:prstGeom prst="rect">
            <a:avLst/>
          </a:prstGeom>
        </p:spPr>
      </p:pic>
      <p:sp>
        <p:nvSpPr>
          <p:cNvPr id="3" name="default_name"/>
          <p:cNvSpPr/>
          <p:nvPr/>
        </p:nvSpPr>
        <p:spPr>
          <a:xfrm>
            <a:off x="1402081" y="7634344"/>
            <a:ext cx="1203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7200"/>
              </a:lnSpc>
            </a:pP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Inter Semi Bold" pitchFamily="34" charset="-122"/>
                <a:cs typeface="Times New Roman" panose="02020603050405020304" pitchFamily="18" charset="0"/>
              </a:rPr>
              <a:t>Наука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default_name"/>
          <p:cNvSpPr/>
          <p:nvPr/>
        </p:nvSpPr>
        <p:spPr>
          <a:xfrm>
            <a:off x="1402081" y="3915784"/>
            <a:ext cx="2636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7200"/>
              </a:lnSpc>
            </a:pP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Inter Semi Bold" pitchFamily="34" charset="-122"/>
                <a:cs typeface="Times New Roman" panose="02020603050405020304" pitchFamily="18" charset="0"/>
              </a:rPr>
              <a:t>Мероприятия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default_name"/>
          <p:cNvSpPr/>
          <p:nvPr/>
        </p:nvSpPr>
        <p:spPr>
          <a:xfrm>
            <a:off x="8808720" y="3915784"/>
            <a:ext cx="25603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7200"/>
              </a:lnSpc>
            </a:pP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Inter Semi Bold" pitchFamily="34" charset="-122"/>
                <a:cs typeface="Times New Roman" panose="02020603050405020304" pitchFamily="18" charset="0"/>
              </a:rPr>
              <a:t>Образование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6215360" y="3915784"/>
            <a:ext cx="51206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7200"/>
              </a:lnSpc>
            </a:pP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Inter Semi Bold" pitchFamily="34" charset="-122"/>
                <a:cs typeface="Times New Roman" panose="02020603050405020304" pitchFamily="18" charset="0"/>
              </a:rPr>
              <a:t>Довузовское образование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402081" y="11596744"/>
            <a:ext cx="623316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000"/>
              </a:lnSpc>
            </a:pP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Inter Semi Bold" pitchFamily="34" charset="-122"/>
                <a:cs typeface="Times New Roman" panose="02020603050405020304" pitchFamily="18" charset="0"/>
              </a:rPr>
              <a:t>Молодежная политика и воспитательная деятельность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-"/>
          <p:cNvSpPr/>
          <p:nvPr/>
        </p:nvSpPr>
        <p:spPr>
          <a:xfrm>
            <a:off x="8808720" y="5069654"/>
            <a:ext cx="6781800" cy="1508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000000"/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Курсы, видеолекции медицинской тематики, включая курсы военно-полевой медицины</a:t>
            </a:r>
            <a:endParaRPr lang="en-US" sz="3000" dirty="0"/>
          </a:p>
        </p:txBody>
      </p:sp>
      <p:sp>
        <p:nvSpPr>
          <p:cNvPr id="11" name="Text 8"/>
          <p:cNvSpPr/>
          <p:nvPr/>
        </p:nvSpPr>
        <p:spPr>
          <a:xfrm>
            <a:off x="1402080" y="5100022"/>
            <a:ext cx="67360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000000"/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Анонсы олимпиад, конкурсов, семинаров для будущих врачей, студентов и работающих специалистов</a:t>
            </a:r>
            <a:endParaRPr lang="en-US" sz="3000" dirty="0"/>
          </a:p>
        </p:txBody>
      </p:sp>
      <p:sp>
        <p:nvSpPr>
          <p:cNvPr id="12" name="Text 9"/>
          <p:cNvSpPr/>
          <p:nvPr/>
        </p:nvSpPr>
        <p:spPr>
          <a:xfrm>
            <a:off x="1402080" y="8642876"/>
            <a:ext cx="67360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000000"/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Доступ к исследовательским проектам, лабораториям, возможность организовать совместные проекты</a:t>
            </a:r>
            <a:endParaRPr lang="en-US" sz="3000" dirty="0"/>
          </a:p>
        </p:txBody>
      </p:sp>
      <p:sp>
        <p:nvSpPr>
          <p:cNvPr id="13" name="Text 10"/>
          <p:cNvSpPr/>
          <p:nvPr/>
        </p:nvSpPr>
        <p:spPr>
          <a:xfrm>
            <a:off x="16215361" y="4962304"/>
            <a:ext cx="638556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000000"/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Профориентационные события, подготовка к ЕГЭ и ОГЭ, лекции и тесты для медклассов, индустриальные партнеры</a:t>
            </a:r>
            <a:endParaRPr lang="en-US" sz="3000" dirty="0"/>
          </a:p>
        </p:txBody>
      </p:sp>
      <p:sp>
        <p:nvSpPr>
          <p:cNvPr id="14" name="Text 11"/>
          <p:cNvSpPr/>
          <p:nvPr/>
        </p:nvSpPr>
        <p:spPr>
          <a:xfrm>
            <a:off x="1402080" y="12617824"/>
            <a:ext cx="67360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000000"/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Доступ к практикам, обучению и мероприятиям молодежной политики и воспитательной деятельности </a:t>
            </a:r>
            <a:endParaRPr lang="en-US" sz="3000" dirty="0"/>
          </a:p>
        </p:txBody>
      </p:sp>
      <p:sp>
        <p:nvSpPr>
          <p:cNvPr id="15" name="Text 12"/>
          <p:cNvSpPr/>
          <p:nvPr/>
        </p:nvSpPr>
        <p:spPr>
          <a:xfrm>
            <a:off x="16215361" y="7634344"/>
            <a:ext cx="4404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7200"/>
              </a:lnSpc>
            </a:pP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Inter Semi Bold" pitchFamily="34" charset="-122"/>
                <a:cs typeface="Times New Roman" panose="02020603050405020304" pitchFamily="18" charset="0"/>
              </a:rPr>
              <a:t>Электронные ресурсы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6261081" y="8727814"/>
            <a:ext cx="629412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000000"/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Информационная база электронных библиотечных систем и других образовательных ресурсов</a:t>
            </a:r>
            <a:endParaRPr lang="en-US" sz="3000" dirty="0"/>
          </a:p>
        </p:txBody>
      </p:sp>
      <p:sp>
        <p:nvSpPr>
          <p:cNvPr id="17" name="default_name"/>
          <p:cNvSpPr/>
          <p:nvPr/>
        </p:nvSpPr>
        <p:spPr>
          <a:xfrm>
            <a:off x="8808720" y="7634344"/>
            <a:ext cx="2438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7200"/>
              </a:lnSpc>
            </a:pP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Inter Semi Bold" pitchFamily="34" charset="-122"/>
                <a:cs typeface="Times New Roman" panose="02020603050405020304" pitchFamily="18" charset="0"/>
              </a:rPr>
              <a:t>Стажировки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8808720" y="8626737"/>
            <a:ext cx="629412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000000"/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База российских и зарубежных медорганизаций, предлагающих стажировки, программы летней практики и вакансии </a:t>
            </a:r>
            <a:endParaRPr lang="en-US" sz="3000" dirty="0"/>
          </a:p>
        </p:txBody>
      </p:sp>
      <p:pic>
        <p:nvPicPr>
          <p:cNvPr id="19" name="Group" descr="preencoded.png">
            <a:extLst>
              <a:ext uri="{FF2B5EF4-FFF2-40B4-BE49-F238E27FC236}">
                <a16:creationId xmlns:a16="http://schemas.microsoft.com/office/drawing/2014/main" id="{84957814-638C-672F-3814-0E52C84503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225762" y="392094"/>
            <a:ext cx="5508667" cy="5508666"/>
          </a:xfrm>
          <a:prstGeom prst="rect">
            <a:avLst/>
          </a:prstGeom>
        </p:spPr>
      </p:pic>
      <p:pic>
        <p:nvPicPr>
          <p:cNvPr id="20" name="17023766076578349f6eaf91.28416266 1" descr="preencoded.png">
            <a:extLst>
              <a:ext uri="{FF2B5EF4-FFF2-40B4-BE49-F238E27FC236}">
                <a16:creationId xmlns:a16="http://schemas.microsoft.com/office/drawing/2014/main" id="{3B0A25EE-6F80-28DD-26CB-29F4E3EE2DD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60960"/>
            <a:ext cx="4038601" cy="1829249"/>
          </a:xfrm>
          <a:prstGeom prst="rect">
            <a:avLst/>
          </a:prstGeom>
        </p:spPr>
      </p:pic>
      <p:sp>
        <p:nvSpPr>
          <p:cNvPr id="21" name="Text 0">
            <a:extLst>
              <a:ext uri="{FF2B5EF4-FFF2-40B4-BE49-F238E27FC236}">
                <a16:creationId xmlns:a16="http://schemas.microsoft.com/office/drawing/2014/main" id="{6F67FF7F-657F-A84B-2406-09FCED7965F7}"/>
              </a:ext>
            </a:extLst>
          </p:cNvPr>
          <p:cNvSpPr/>
          <p:nvPr/>
        </p:nvSpPr>
        <p:spPr>
          <a:xfrm>
            <a:off x="3020211" y="2197701"/>
            <a:ext cx="22003870" cy="3505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240"/>
              </a:lnSpc>
            </a:pPr>
            <a:r>
              <a:rPr lang="en-US" sz="4400" dirty="0">
                <a:solidFill>
                  <a:srgbClr val="000000"/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Цифровая платформа обучающихся медицине</a:t>
            </a:r>
            <a:endParaRPr lang="en-US" sz="4400" dirty="0"/>
          </a:p>
        </p:txBody>
      </p:sp>
      <p:sp>
        <p:nvSpPr>
          <p:cNvPr id="22" name="futuredocminzdravgovru">
            <a:extLst>
              <a:ext uri="{FF2B5EF4-FFF2-40B4-BE49-F238E27FC236}">
                <a16:creationId xmlns:a16="http://schemas.microsoft.com/office/drawing/2014/main" id="{9A92260C-99C6-894E-C70B-F84920E12ECA}"/>
              </a:ext>
            </a:extLst>
          </p:cNvPr>
          <p:cNvSpPr/>
          <p:nvPr/>
        </p:nvSpPr>
        <p:spPr>
          <a:xfrm>
            <a:off x="23225762" y="6263941"/>
            <a:ext cx="6303080" cy="11068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7200"/>
              </a:lnSpc>
            </a:pPr>
            <a:r>
              <a:rPr lang="en-US" sz="4000" b="1" dirty="0">
                <a:solidFill>
                  <a:srgbClr val="000000"/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futuredoc.minzdrav.gov.ru</a:t>
            </a:r>
            <a:endParaRPr lang="en-US" sz="4000" b="1" dirty="0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6ECCDDED-BC91-99F8-D847-B41DC679914C}"/>
              </a:ext>
            </a:extLst>
          </p:cNvPr>
          <p:cNvSpPr/>
          <p:nvPr/>
        </p:nvSpPr>
        <p:spPr>
          <a:xfrm>
            <a:off x="7467604" y="-547518"/>
            <a:ext cx="19339560" cy="3139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720"/>
              </a:lnSpc>
            </a:pPr>
            <a:r>
              <a:rPr lang="en-US" sz="15000" dirty="0">
                <a:solidFill>
                  <a:srgbClr val="000000"/>
                </a:solidFill>
                <a:latin typeface="Inter Black" pitchFamily="34" charset="0"/>
                <a:ea typeface="Inter Black" pitchFamily="34" charset="-122"/>
                <a:cs typeface="Inter Black" pitchFamily="34" charset="-120"/>
              </a:rPr>
              <a:t>Будущий врач</a:t>
            </a:r>
            <a:endParaRPr lang="en-US" sz="150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6035507-E03C-F8FA-0F17-CC6474DBC8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5158" y="548641"/>
            <a:ext cx="2857500" cy="61912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2C440CED-DEB6-8DF0-A88F-9EAB4CE1BD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36911" y="11451239"/>
            <a:ext cx="8646104" cy="486343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F3916A6-B1A4-977A-3587-357E252D2F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26568" y="11378544"/>
            <a:ext cx="8646104" cy="486343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14">
            <a:extLst>
              <a:ext uri="{FF2B5EF4-FFF2-40B4-BE49-F238E27FC236}">
                <a16:creationId xmlns:a16="http://schemas.microsoft.com/office/drawing/2014/main" id="{D68B6728-DCA1-8573-C0B0-2F300C5BE010}"/>
              </a:ext>
            </a:extLst>
          </p:cNvPr>
          <p:cNvSpPr/>
          <p:nvPr/>
        </p:nvSpPr>
        <p:spPr bwMode="auto">
          <a:xfrm rot="5400000" flipV="1">
            <a:off x="25418181" y="-581059"/>
            <a:ext cx="3261562" cy="4423680"/>
          </a:xfrm>
          <a:prstGeom prst="rtTriangle">
            <a:avLst/>
          </a:prstGeom>
          <a:solidFill>
            <a:srgbClr val="0077B6">
              <a:alpha val="70000"/>
            </a:srgbClr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219456" tIns="109728" rIns="219456" bIns="10972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 sz="10368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E4B62E5-EBD4-6D01-EF64-7EE107ABF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4" r="10114"/>
          <a:stretch>
            <a:fillRect/>
          </a:stretch>
        </p:blipFill>
        <p:spPr>
          <a:xfrm>
            <a:off x="14812049" y="1793175"/>
            <a:ext cx="14448751" cy="14666025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A8F71F4-EA4F-2055-32A7-15107ACDD5C0}"/>
              </a:ext>
            </a:extLst>
          </p:cNvPr>
          <p:cNvSpPr txBox="1">
            <a:spLocks/>
          </p:cNvSpPr>
          <p:nvPr/>
        </p:nvSpPr>
        <p:spPr>
          <a:xfrm>
            <a:off x="1308507" y="5528378"/>
            <a:ext cx="12552912" cy="2054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85000"/>
              </a:lnSpc>
              <a:defRPr sz="5400" i="1" spc="-300">
                <a:gradFill>
                  <a:gsLst>
                    <a:gs pos="0">
                      <a:srgbClr val="43BD97"/>
                    </a:gs>
                    <a:gs pos="100000">
                      <a:srgbClr val="4077E4">
                        <a:alpha val="88000"/>
                      </a:srgbClr>
                    </a:gs>
                  </a:gsLst>
                  <a:lin ang="18900000" scaled="1"/>
                </a:gradFill>
                <a:latin typeface="Lato Black" panose="020F0A02020204030203" pitchFamily="34" charset="0"/>
                <a:cs typeface="Lato Black" panose="020F0A02020204030203" pitchFamily="34" charset="0"/>
              </a:defRPr>
            </a:lvl1pPr>
            <a:lvl2pPr marL="1095566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/>
            </a:lvl2pPr>
            <a:lvl3pPr marL="1825943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/>
            </a:lvl3pPr>
            <a:lvl4pPr marL="2556320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4pPr>
            <a:lvl5pPr marL="3286697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5pPr>
            <a:lvl6pPr marL="4017074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6pPr>
            <a:lvl7pPr marL="4747451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7pPr>
            <a:lvl8pPr marL="5477828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8pPr>
            <a:lvl9pPr marL="6208205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9pPr>
          </a:lstStyle>
          <a:p>
            <a:pPr>
              <a:defRPr/>
            </a:pPr>
            <a:r>
              <a:rPr lang="ru-RU" sz="5000" i="0" spc="0" dirty="0">
                <a:solidFill>
                  <a:srgbClr val="0B2C4D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Привлечение талантливых абитуриентов и трансформация подготовки к поступлению в вуз</a:t>
            </a:r>
            <a:endParaRPr lang="en-US" sz="5000" i="0" spc="0" dirty="0">
              <a:solidFill>
                <a:srgbClr val="0B2C4D"/>
              </a:solidFill>
              <a:latin typeface="Century Gothic" panose="020B0502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18F892-C5FB-7623-41D2-51BCC5EFFA1D}"/>
              </a:ext>
            </a:extLst>
          </p:cNvPr>
          <p:cNvSpPr txBox="1"/>
          <p:nvPr/>
        </p:nvSpPr>
        <p:spPr>
          <a:xfrm>
            <a:off x="851309" y="14551011"/>
            <a:ext cx="6544632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360" dirty="0">
                <a:hlinkClick r:id="rId3"/>
              </a:rPr>
              <a:t>https://medumniki.ru/</a:t>
            </a:r>
            <a:endParaRPr lang="ru-RU" sz="3360" dirty="0"/>
          </a:p>
          <a:p>
            <a:r>
              <a:rPr lang="en-US" sz="3360" dirty="0">
                <a:solidFill>
                  <a:srgbClr val="000000"/>
                </a:solidFill>
                <a:hlinkClick r:id="rId4"/>
              </a:rPr>
              <a:t>https://vk.com/medumniki</a:t>
            </a:r>
            <a:endParaRPr lang="ru-RU" sz="3360" dirty="0">
              <a:solidFill>
                <a:srgbClr val="000000"/>
              </a:solidFill>
              <a:hlinkClick r:id="rId4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C7DB622-BDFF-9D96-0E8E-322FAFC6BD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309" y="8469241"/>
            <a:ext cx="5963030" cy="232392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35929E8-AD07-F8AF-A32B-F84D239E13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9307" y="8721125"/>
            <a:ext cx="5376132" cy="199096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89367DA-D8F0-12AC-1632-3AC0E2B22B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4436" y="10957201"/>
            <a:ext cx="3655068" cy="365506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62FC289-69D8-2480-74BA-6DA9F732E807}"/>
              </a:ext>
            </a:extLst>
          </p:cNvPr>
          <p:cNvSpPr txBox="1"/>
          <p:nvPr/>
        </p:nvSpPr>
        <p:spPr>
          <a:xfrm>
            <a:off x="7819212" y="14577773"/>
            <a:ext cx="6544632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360" dirty="0">
                <a:solidFill>
                  <a:srgbClr val="000000"/>
                </a:solidFill>
                <a:hlinkClick r:id="rId8"/>
              </a:rPr>
              <a:t>https://pimunn.ru/dnk</a:t>
            </a:r>
            <a:endParaRPr lang="en-US" sz="3360" dirty="0">
              <a:solidFill>
                <a:srgbClr val="000000"/>
              </a:solidFill>
            </a:endParaRPr>
          </a:p>
          <a:p>
            <a:r>
              <a:rPr lang="en-US" sz="3360" dirty="0">
                <a:solidFill>
                  <a:srgbClr val="000000"/>
                </a:solidFill>
                <a:hlinkClick r:id="rId4"/>
              </a:rPr>
              <a:t>https://vk.com/dnk_pimu</a:t>
            </a:r>
            <a:endParaRPr lang="ru-RU" sz="3360" dirty="0">
              <a:solidFill>
                <a:srgbClr val="000000"/>
              </a:solidFill>
            </a:endParaRP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BE80D017-C90D-6817-9ABF-6B17F2A99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506" y="11163348"/>
            <a:ext cx="3227088" cy="322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90F05106-D89D-53C4-0F21-1B781ADFC1ED}"/>
              </a:ext>
            </a:extLst>
          </p:cNvPr>
          <p:cNvSpPr txBox="1">
            <a:spLocks/>
          </p:cNvSpPr>
          <p:nvPr/>
        </p:nvSpPr>
        <p:spPr>
          <a:xfrm>
            <a:off x="1308507" y="4559611"/>
            <a:ext cx="14720575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85000"/>
              </a:lnSpc>
              <a:defRPr sz="5400" i="1" spc="-300">
                <a:gradFill>
                  <a:gsLst>
                    <a:gs pos="0">
                      <a:srgbClr val="43BD97"/>
                    </a:gs>
                    <a:gs pos="100000">
                      <a:srgbClr val="4077E4">
                        <a:alpha val="88000"/>
                      </a:srgbClr>
                    </a:gs>
                  </a:gsLst>
                  <a:lin ang="18900000" scaled="1"/>
                </a:gradFill>
                <a:latin typeface="Lato Black" panose="020F0A02020204030203" pitchFamily="34" charset="0"/>
                <a:cs typeface="Lato Black" panose="020F0A02020204030203" pitchFamily="34" charset="0"/>
              </a:defRPr>
            </a:lvl1pPr>
            <a:lvl2pPr marL="1095566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/>
            </a:lvl2pPr>
            <a:lvl3pPr marL="1825943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/>
            </a:lvl3pPr>
            <a:lvl4pPr marL="2556320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4pPr>
            <a:lvl5pPr marL="3286697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5pPr>
            <a:lvl6pPr marL="4017074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6pPr>
            <a:lvl7pPr marL="4747451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7pPr>
            <a:lvl8pPr marL="5477828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8pPr>
            <a:lvl9pPr marL="6208205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9pPr>
          </a:lstStyle>
          <a:p>
            <a:pPr>
              <a:defRPr/>
            </a:pPr>
            <a:r>
              <a:rPr lang="ru-RU" sz="5000" i="0" spc="0" dirty="0">
                <a:solidFill>
                  <a:srgbClr val="0B2C4D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Профориентационные мероприятия</a:t>
            </a:r>
            <a:endParaRPr lang="en-US" sz="5000" i="0" spc="0" dirty="0">
              <a:solidFill>
                <a:srgbClr val="0B2C4D"/>
              </a:solidFill>
              <a:latin typeface="Century Gothic" panose="020B0502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EB568D0-C7BA-114B-CD19-C7D3A066FF77}"/>
              </a:ext>
            </a:extLst>
          </p:cNvPr>
          <p:cNvSpPr txBox="1"/>
          <p:nvPr/>
        </p:nvSpPr>
        <p:spPr>
          <a:xfrm flipH="1">
            <a:off x="1279515" y="2837398"/>
            <a:ext cx="12163114" cy="11264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720" b="1" dirty="0">
                <a:solidFill>
                  <a:srgbClr val="00B050"/>
                </a:solidFill>
                <a:latin typeface="Comic Sans MS" panose="030F0702030302020204" pitchFamily="66" charset="0"/>
              </a:rPr>
              <a:t>Завтра начинается сегодня!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554659-8AAD-3454-E37A-CDF87BC154D2}"/>
              </a:ext>
            </a:extLst>
          </p:cNvPr>
          <p:cNvSpPr txBox="1"/>
          <p:nvPr/>
        </p:nvSpPr>
        <p:spPr>
          <a:xfrm>
            <a:off x="5657175" y="822468"/>
            <a:ext cx="17413337" cy="8402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5400" b="1" spc="-1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ДОПОЛНИТЕЛЬНОЕ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37714939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D64CDF-138E-03A8-3A88-1D1ACBA39B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387600" y="10970683"/>
            <a:ext cx="21945600" cy="1091641"/>
          </a:xfrm>
        </p:spPr>
        <p:txBody>
          <a:bodyPr/>
          <a:lstStyle/>
          <a:p>
            <a:r>
              <a:rPr lang="ru-RU" b="1" dirty="0"/>
              <a:t>Пискунова Марина Сергеевна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FB65AEF-7BF0-B2BE-0CCC-94749BF81F5A}"/>
              </a:ext>
            </a:extLst>
          </p:cNvPr>
          <p:cNvSpPr/>
          <p:nvPr/>
        </p:nvSpPr>
        <p:spPr>
          <a:xfrm>
            <a:off x="773519" y="12062324"/>
            <a:ext cx="148105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+7-920-034-09-08; </a:t>
            </a:r>
            <a:r>
              <a:rPr lang="en-US" sz="4800" dirty="0"/>
              <a:t>piskunova_m@pimunn.net</a:t>
            </a:r>
            <a:endParaRPr lang="ru-RU" sz="480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853C504-5475-DAF7-1A20-D89231396E81}"/>
              </a:ext>
            </a:extLst>
          </p:cNvPr>
          <p:cNvSpPr txBox="1">
            <a:spLocks/>
          </p:cNvSpPr>
          <p:nvPr/>
        </p:nvSpPr>
        <p:spPr>
          <a:xfrm>
            <a:off x="5022903" y="5964877"/>
            <a:ext cx="9607497" cy="354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85000"/>
              </a:lnSpc>
              <a:defRPr sz="5400" i="1" spc="-300">
                <a:gradFill>
                  <a:gsLst>
                    <a:gs pos="0">
                      <a:srgbClr val="43BD97"/>
                    </a:gs>
                    <a:gs pos="100000">
                      <a:srgbClr val="4077E4">
                        <a:alpha val="88000"/>
                      </a:srgbClr>
                    </a:gs>
                  </a:gsLst>
                  <a:lin ang="18900000" scaled="1"/>
                </a:gradFill>
                <a:latin typeface="Lato Black" panose="020F0A02020204030203" pitchFamily="34" charset="0"/>
                <a:cs typeface="Lato Black" panose="020F0A02020204030203" pitchFamily="34" charset="0"/>
              </a:defRPr>
            </a:lvl1pPr>
            <a:lvl2pPr marL="1095566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/>
            </a:lvl2pPr>
            <a:lvl3pPr marL="1825943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/>
            </a:lvl3pPr>
            <a:lvl4pPr marL="2556320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4pPr>
            <a:lvl5pPr marL="3286697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5pPr>
            <a:lvl6pPr marL="4017074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6pPr>
            <a:lvl7pPr marL="4747451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7pPr>
            <a:lvl8pPr marL="5477828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8pPr>
            <a:lvl9pPr marL="6208205" indent="-365189" defTabSz="1460754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/>
            </a:lvl9pPr>
          </a:lstStyle>
          <a:p>
            <a:pPr lvl="0">
              <a:defRPr/>
            </a:pPr>
            <a:r>
              <a:rPr lang="ru-RU" sz="8800" b="1" i="0" spc="-15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Мы не следуем за переменами, мы их создаем!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B6EE114-6411-4799-0103-AEEFC0F8D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0399" y="0"/>
            <a:ext cx="12090401" cy="1622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75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" descr="КАРТ для заметки=IMPACT общий_2022=25">
            <a:extLst>
              <a:ext uri="{FF2B5EF4-FFF2-40B4-BE49-F238E27FC236}">
                <a16:creationId xmlns:a16="http://schemas.microsoft.com/office/drawing/2014/main" id="{5981C5A5-CCBC-488D-A351-480181015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1303" y="2139979"/>
            <a:ext cx="3673714" cy="23934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996894-CA9F-4482-8273-17B7CD036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0" b="9542"/>
          <a:stretch/>
        </p:blipFill>
        <p:spPr bwMode="auto">
          <a:xfrm>
            <a:off x="737289" y="2396964"/>
            <a:ext cx="3518975" cy="226458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22AB443-2D84-4A4F-B05D-A493776666BB}"/>
              </a:ext>
            </a:extLst>
          </p:cNvPr>
          <p:cNvSpPr/>
          <p:nvPr/>
        </p:nvSpPr>
        <p:spPr>
          <a:xfrm>
            <a:off x="16817213" y="2848028"/>
            <a:ext cx="99468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4800" b="1" spc="-12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Times Higher</a:t>
            </a:r>
            <a:r>
              <a:rPr lang="ru-RU" altLang="ru-RU" sz="4800" b="1" spc="-12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4800" b="1" spc="-12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ru-RU" altLang="ru-RU" sz="4800" b="1" spc="-12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4800" b="1" spc="-120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en-US" altLang="ru-RU" sz="4800" b="1" spc="-120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THE)</a:t>
            </a:r>
            <a:r>
              <a:rPr lang="ru-RU" altLang="ru-RU" sz="4800" b="1" spc="-120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               </a:t>
            </a:r>
            <a:endParaRPr lang="ru-RU" alt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7ED065-AB29-4778-8825-5156404A8FB8}"/>
              </a:ext>
            </a:extLst>
          </p:cNvPr>
          <p:cNvSpPr txBox="1"/>
          <p:nvPr/>
        </p:nvSpPr>
        <p:spPr>
          <a:xfrm>
            <a:off x="4493473" y="3156030"/>
            <a:ext cx="82868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800" b="1" spc="-12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4800" b="1" spc="-12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SCImago</a:t>
            </a:r>
            <a:endParaRPr lang="en-US" altLang="ru-RU" sz="4800" b="1" spc="-12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25283" y="899554"/>
            <a:ext cx="1894301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4800" b="1" dirty="0">
                <a:solidFill>
                  <a:srgbClr val="C00000"/>
                </a:solidFill>
                <a:latin typeface="+mj-lt"/>
                <a:ea typeface="+mj-ea"/>
                <a:cs typeface="Times New Roman" panose="02020603050405020304" pitchFamily="18" charset="0"/>
              </a:rPr>
              <a:t>ПОЗИЦИИ ПИМУ В РЕЙТИНГАХ</a:t>
            </a:r>
          </a:p>
          <a:p>
            <a:pPr>
              <a:lnSpc>
                <a:spcPct val="90000"/>
              </a:lnSpc>
              <a:defRPr/>
            </a:pPr>
            <a:endParaRPr lang="ru-RU" sz="4800" b="1" dirty="0">
              <a:solidFill>
                <a:srgbClr val="C00000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D48274-D485-4217-917B-288366FAF031}"/>
              </a:ext>
            </a:extLst>
          </p:cNvPr>
          <p:cNvSpPr txBox="1"/>
          <p:nvPr/>
        </p:nvSpPr>
        <p:spPr>
          <a:xfrm>
            <a:off x="1059637" y="5520898"/>
            <a:ext cx="32726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 b="1" spc="-12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7990FAA-5129-9E14-1F68-73C3CEBDE528}"/>
              </a:ext>
            </a:extLst>
          </p:cNvPr>
          <p:cNvSpPr/>
          <p:nvPr/>
        </p:nvSpPr>
        <p:spPr>
          <a:xfrm rot="10800000" flipV="1">
            <a:off x="16017615" y="4872860"/>
            <a:ext cx="11403934" cy="246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3600" b="1" spc="-120" dirty="0">
                <a:latin typeface="Arial" panose="020B0604020202020204" pitchFamily="34" charset="0"/>
                <a:cs typeface="Arial" panose="020B0604020202020204" pitchFamily="34" charset="0"/>
              </a:rPr>
              <a:t>ПИМУ вошел в международный рейтинг</a:t>
            </a:r>
            <a:r>
              <a:rPr lang="en-US" altLang="ru-RU" sz="3600" b="1" spc="-120" dirty="0">
                <a:latin typeface="Arial" panose="020B0604020202020204" pitchFamily="34" charset="0"/>
                <a:cs typeface="Arial" panose="020B0604020202020204" pitchFamily="34" charset="0"/>
              </a:rPr>
              <a:t> RUR</a:t>
            </a:r>
            <a:r>
              <a:rPr lang="ru-RU" altLang="ru-RU" sz="3600" b="1" spc="-120" dirty="0">
                <a:latin typeface="Arial" panose="020B0604020202020204" pitchFamily="34" charset="0"/>
                <a:cs typeface="Arial" panose="020B0604020202020204" pitchFamily="34" charset="0"/>
              </a:rPr>
              <a:t> 2024</a:t>
            </a:r>
          </a:p>
          <a:p>
            <a:pPr>
              <a:lnSpc>
                <a:spcPct val="107000"/>
              </a:lnSpc>
            </a:pPr>
            <a:r>
              <a:rPr lang="ru-RU" altLang="ru-RU" sz="3600" b="1" spc="-12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золотой лиге </a:t>
            </a:r>
            <a:r>
              <a:rPr lang="en-US" altLang="ru-RU" sz="3600" b="1" spc="-12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 </a:t>
            </a:r>
            <a:r>
              <a:rPr lang="ru-RU" altLang="ru-RU" sz="3600" b="1" spc="-12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качеству образования</a:t>
            </a:r>
            <a:endParaRPr lang="en-US" altLang="ru-RU" sz="3600" b="1" spc="-12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96203" lvl="4" indent="-5715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152 в мире</a:t>
            </a:r>
            <a:endParaRPr lang="en-US" sz="3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396203" lvl="4" indent="-5715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 по РФ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DF20936-B5BB-6DDE-D7A0-C812251CA36E}"/>
              </a:ext>
            </a:extLst>
          </p:cNvPr>
          <p:cNvSpPr txBox="1"/>
          <p:nvPr/>
        </p:nvSpPr>
        <p:spPr>
          <a:xfrm rot="10800000" flipV="1">
            <a:off x="4933425" y="5861718"/>
            <a:ext cx="11084191" cy="127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ru-RU" sz="3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763</a:t>
            </a:r>
            <a:r>
              <a:rPr lang="ru-RU" altLang="ru-RU" sz="384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место в мире </a:t>
            </a:r>
            <a:r>
              <a:rPr lang="en-US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из </a:t>
            </a:r>
            <a:r>
              <a:rPr lang="en-US" altLang="ru-RU" sz="3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1 200</a:t>
            </a:r>
            <a:r>
              <a:rPr lang="en-US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ru-RU" sz="3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r>
              <a:rPr lang="ru-RU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 по РФ </a:t>
            </a:r>
            <a:r>
              <a:rPr lang="en-US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384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</a:t>
            </a:r>
            <a:r>
              <a:rPr lang="en-US" altLang="ru-RU" sz="3840" b="1" spc="-12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122</a:t>
            </a:r>
            <a:r>
              <a:rPr lang="en-US" altLang="ru-RU" sz="3840" spc="-12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ru-RU" sz="384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F09F989E-2BA0-1EA3-AAE6-4098BFC466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7462" y="8182916"/>
            <a:ext cx="4213754" cy="238591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F48DC2E5-0600-5DC6-0541-544678ADD0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2379" y="5118856"/>
            <a:ext cx="1778837" cy="197293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D7ED065-AB29-4778-8825-5156404A8FB8}"/>
              </a:ext>
            </a:extLst>
          </p:cNvPr>
          <p:cNvSpPr txBox="1"/>
          <p:nvPr/>
        </p:nvSpPr>
        <p:spPr>
          <a:xfrm>
            <a:off x="4663401" y="4839311"/>
            <a:ext cx="1122773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4800" b="1" spc="-12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Round University Ranking (RUR)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D48274-D485-4217-917B-288366FAF031}"/>
              </a:ext>
            </a:extLst>
          </p:cNvPr>
          <p:cNvSpPr txBox="1"/>
          <p:nvPr/>
        </p:nvSpPr>
        <p:spPr>
          <a:xfrm>
            <a:off x="1059637" y="7647196"/>
            <a:ext cx="32726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 b="1" spc="-12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DF20936-B5BB-6DDE-D7A0-C812251CA36E}"/>
              </a:ext>
            </a:extLst>
          </p:cNvPr>
          <p:cNvSpPr txBox="1"/>
          <p:nvPr/>
        </p:nvSpPr>
        <p:spPr>
          <a:xfrm rot="10800000" flipV="1">
            <a:off x="4933425" y="8020091"/>
            <a:ext cx="11084191" cy="1428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altLang="ru-RU" sz="1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ru-RU" sz="3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673</a:t>
            </a:r>
            <a:r>
              <a:rPr lang="ru-RU" altLang="ru-RU" sz="3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в мире </a:t>
            </a:r>
            <a:r>
              <a:rPr lang="en-US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en-US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3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1 169</a:t>
            </a:r>
            <a:r>
              <a:rPr lang="en-US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ru-RU" sz="3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 по РФ </a:t>
            </a:r>
            <a:r>
              <a:rPr lang="en-US" altLang="ru-RU" sz="384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384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</a:t>
            </a:r>
            <a:r>
              <a:rPr lang="en-US" altLang="ru-RU" sz="3840" b="1" spc="-12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131</a:t>
            </a:r>
            <a:r>
              <a:rPr lang="en-US" altLang="ru-RU" sz="3840" spc="-12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ru-RU" sz="384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27990FAA-5129-9E14-1F68-73C3CEBDE528}"/>
              </a:ext>
            </a:extLst>
          </p:cNvPr>
          <p:cNvSpPr/>
          <p:nvPr/>
        </p:nvSpPr>
        <p:spPr>
          <a:xfrm rot="10800000" flipV="1">
            <a:off x="16538249" y="7912397"/>
            <a:ext cx="10883300" cy="2385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Сильная сторона ПИМУ – качество образования:</a:t>
            </a:r>
            <a:endParaRPr lang="en-US" sz="36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396203" lvl="4" indent="-571500">
              <a:buFont typeface="Arial" panose="020B0604020202020204" pitchFamily="34" charset="0"/>
              <a:buChar char="•"/>
            </a:pPr>
            <a:r>
              <a:rPr lang="ru-RU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en-US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40</a:t>
            </a:r>
            <a:r>
              <a:rPr lang="ru-RU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 мире</a:t>
            </a:r>
            <a:endParaRPr lang="en-US" sz="3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396203" lvl="4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</a:t>
            </a:r>
            <a:r>
              <a:rPr lang="ru-RU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по РФ</a:t>
            </a:r>
          </a:p>
        </p:txBody>
      </p:sp>
      <p:cxnSp>
        <p:nvCxnSpPr>
          <p:cNvPr id="43" name="Прямая соединительная линия 42"/>
          <p:cNvCxnSpPr>
            <a:cxnSpLocks/>
          </p:cNvCxnSpPr>
          <p:nvPr/>
        </p:nvCxnSpPr>
        <p:spPr>
          <a:xfrm>
            <a:off x="-278964" y="7582153"/>
            <a:ext cx="29015017" cy="1103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9637" y="643068"/>
            <a:ext cx="3900551" cy="166067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EE3E3B7-8FAA-8D96-CE35-0122DEBB348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233547" y="13426426"/>
            <a:ext cx="2781470" cy="280233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ED0D439-60B2-18BF-9A05-2A2665709C3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17334" t="31037" r="35000" b="12864"/>
          <a:stretch/>
        </p:blipFill>
        <p:spPr>
          <a:xfrm>
            <a:off x="17723224" y="10889379"/>
            <a:ext cx="3399963" cy="2250791"/>
          </a:xfrm>
          <a:prstGeom prst="rect">
            <a:avLst/>
          </a:prstGeom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8D08F196-3F8A-1B31-48DB-80046D44E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7672" y="13611172"/>
            <a:ext cx="2497376" cy="251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29984B1-347F-72CA-C393-5CD8D15AA3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193371" y="10465633"/>
            <a:ext cx="2750085" cy="277045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E64731A-5E6D-900D-F67A-A1C60B814D5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74396" y="10518153"/>
            <a:ext cx="2750085" cy="2770711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57EF2AF-EDB0-DD49-0F72-0045023BB5B0}"/>
              </a:ext>
            </a:extLst>
          </p:cNvPr>
          <p:cNvSpPr/>
          <p:nvPr/>
        </p:nvSpPr>
        <p:spPr>
          <a:xfrm>
            <a:off x="1337447" y="10364123"/>
            <a:ext cx="12602575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defTabSz="457200" eaLnBrk="0" fontAlgn="base" hangingPunct="0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C0000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Премьер лига </a:t>
            </a: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– 33.00.00 «Фармация»</a:t>
            </a:r>
          </a:p>
          <a:p>
            <a:pPr marL="571500" indent="-571500" defTabSz="457200" eaLnBrk="0" fontAlgn="base" hangingPunct="0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C0000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Премьер лига </a:t>
            </a: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– 31.00.00 «Клиническая медицина»</a:t>
            </a:r>
            <a:endParaRPr lang="ru-RU" altLang="ru-RU" sz="3200" b="1" dirty="0"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F998651-0100-3368-7E7C-80913E5FFCEB}"/>
              </a:ext>
            </a:extLst>
          </p:cNvPr>
          <p:cNvSpPr txBox="1"/>
          <p:nvPr/>
        </p:nvSpPr>
        <p:spPr>
          <a:xfrm>
            <a:off x="1015100" y="11837240"/>
            <a:ext cx="9745486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spcAft>
                <a:spcPts val="600"/>
              </a:spcAft>
            </a:pPr>
            <a:r>
              <a:rPr lang="ru-RU" sz="32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РЕЙТИНГ </a:t>
            </a:r>
            <a:r>
              <a:rPr lang="en-US" sz="32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RAEX</a:t>
            </a:r>
            <a:r>
              <a:rPr lang="ru-RU" sz="32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-100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457200">
              <a:spcAft>
                <a:spcPts val="600"/>
              </a:spcAft>
            </a:pP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ТОП-100 вузов России – ПИМУ </a:t>
            </a:r>
            <a:r>
              <a:rPr lang="ru-RU" sz="3200" b="1" dirty="0">
                <a:solidFill>
                  <a:srgbClr val="C0000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77</a:t>
            </a:r>
            <a:r>
              <a:rPr lang="ru-RU" sz="3200" b="1" spc="-12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mbria" panose="02040503050406030204" pitchFamily="18" charset="0"/>
              </a:rPr>
              <a:t> </a:t>
            </a: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место</a:t>
            </a:r>
            <a:r>
              <a:rPr lang="ru-RU" sz="3200" dirty="0"/>
              <a:t> 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948AD5C-0F44-2B62-C418-7454D51D197A}"/>
              </a:ext>
            </a:extLst>
          </p:cNvPr>
          <p:cNvSpPr/>
          <p:nvPr/>
        </p:nvSpPr>
        <p:spPr>
          <a:xfrm>
            <a:off x="13007998" y="13492598"/>
            <a:ext cx="79775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spcAft>
                <a:spcPts val="600"/>
              </a:spcAft>
            </a:pPr>
            <a:r>
              <a:rPr lang="ru-RU" sz="32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ПРЕДМЕТНЫЙ РЕЙТИНГ-RAEX:</a:t>
            </a:r>
            <a:br>
              <a:rPr lang="ru-RU" sz="32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Медицина – </a:t>
            </a:r>
            <a:r>
              <a:rPr lang="ru-RU" sz="3200" b="1" dirty="0">
                <a:solidFill>
                  <a:srgbClr val="C0000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14 </a:t>
            </a: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место</a:t>
            </a:r>
            <a:br>
              <a:rPr lang="ru-RU" sz="3200" dirty="0">
                <a:solidFill>
                  <a:srgbClr val="12343D"/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Фармация – </a:t>
            </a:r>
            <a:r>
              <a:rPr lang="ru-RU" sz="3200" b="1" dirty="0">
                <a:solidFill>
                  <a:srgbClr val="C0000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10</a:t>
            </a:r>
            <a:r>
              <a:rPr lang="ru-RU" sz="3200" dirty="0">
                <a:solidFill>
                  <a:srgbClr val="12343D"/>
                </a:solidFill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место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5190485-D23B-41C2-7ABE-8FA54D3D0D64}"/>
              </a:ext>
            </a:extLst>
          </p:cNvPr>
          <p:cNvSpPr/>
          <p:nvPr/>
        </p:nvSpPr>
        <p:spPr>
          <a:xfrm>
            <a:off x="933423" y="13481560"/>
            <a:ext cx="13006599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spcAft>
                <a:spcPts val="600"/>
              </a:spcAft>
            </a:pPr>
            <a:r>
              <a:rPr lang="ru-RU" sz="32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ГЛОБАЛЬНЫЙ АГРЕГИРОВАННЫЙ РЕЙТИНГ:</a:t>
            </a:r>
            <a:br>
              <a:rPr lang="ru-RU" sz="32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Топ 10% – </a:t>
            </a:r>
            <a:r>
              <a:rPr lang="ru-RU" sz="3200" b="1" dirty="0">
                <a:solidFill>
                  <a:srgbClr val="C0000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5 </a:t>
            </a: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место (2024)</a:t>
            </a:r>
          </a:p>
          <a:p>
            <a:pPr defTabSz="457200">
              <a:spcAft>
                <a:spcPts val="600"/>
              </a:spcAft>
            </a:pP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Топ 10% – </a:t>
            </a:r>
            <a:r>
              <a:rPr lang="ru-RU" sz="3200" b="1" dirty="0">
                <a:solidFill>
                  <a:srgbClr val="C0000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3 </a:t>
            </a: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место (2025)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A856FD3-99A3-D55D-DEE3-76E7A20A503F}"/>
              </a:ext>
            </a:extLst>
          </p:cNvPr>
          <p:cNvSpPr/>
          <p:nvPr/>
        </p:nvSpPr>
        <p:spPr>
          <a:xfrm>
            <a:off x="1015100" y="9881572"/>
            <a:ext cx="134628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altLang="ru-RU" sz="2800" b="1" dirty="0">
                <a:solidFill>
                  <a:srgbClr val="00206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ПРЕДМЕТНЫЙ НАЦИОНАЛЬНЫЙ АГРЕГИРОВАННЫЙ РЕЙТИНГ </a:t>
            </a:r>
            <a:endParaRPr lang="ru-RU" sz="2800" b="1" dirty="0">
              <a:solidFill>
                <a:srgbClr val="002060"/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96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>
            <a:extLst>
              <a:ext uri="{FF2B5EF4-FFF2-40B4-BE49-F238E27FC236}">
                <a16:creationId xmlns:a16="http://schemas.microsoft.com/office/drawing/2014/main" id="{0F3B8BCD-7099-4E76-976B-B4D1E03067B0}"/>
              </a:ext>
            </a:extLst>
          </p:cNvPr>
          <p:cNvSpPr/>
          <p:nvPr/>
        </p:nvSpPr>
        <p:spPr>
          <a:xfrm>
            <a:off x="743960" y="5868502"/>
            <a:ext cx="7519908" cy="9547229"/>
          </a:xfrm>
          <a:prstGeom prst="rect">
            <a:avLst/>
          </a:prstGeom>
        </p:spPr>
        <p:txBody>
          <a:bodyPr wrap="square" lIns="91382" tIns="45691" rIns="91382" bIns="45691">
            <a:spAutoFit/>
          </a:bodyPr>
          <a:lstStyle/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Фундаментальной медицины</a:t>
            </a:r>
          </a:p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Терапии</a:t>
            </a:r>
          </a:p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Стоматологии</a:t>
            </a:r>
          </a:p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Клинической психологии </a:t>
            </a:r>
          </a:p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Хирургии и онкологии</a:t>
            </a:r>
          </a:p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НИИ экспериментальной онкологии и биомедицинских технологий</a:t>
            </a:r>
          </a:p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Профилактической медицины </a:t>
            </a:r>
          </a:p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Травматологии и ортопедии</a:t>
            </a:r>
          </a:p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Педиатрии</a:t>
            </a:r>
          </a:p>
          <a:p>
            <a:pPr marL="426449" indent="-426449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Реабилитации</a:t>
            </a: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2359590B-F7E0-49DD-80BB-74E0FBD4D312}"/>
              </a:ext>
            </a:extLst>
          </p:cNvPr>
          <p:cNvGrpSpPr/>
          <p:nvPr/>
        </p:nvGrpSpPr>
        <p:grpSpPr>
          <a:xfrm>
            <a:off x="780108" y="2470340"/>
            <a:ext cx="4155552" cy="2665999"/>
            <a:chOff x="2279397" y="6716914"/>
            <a:chExt cx="2770368" cy="1777332"/>
          </a:xfrm>
          <a:gradFill>
            <a:gsLst>
              <a:gs pos="0">
                <a:srgbClr val="4DAFFF"/>
              </a:gs>
              <a:gs pos="99000">
                <a:srgbClr val="0070C0"/>
              </a:gs>
            </a:gsLst>
            <a:lin ang="2700000" scaled="1"/>
          </a:gradFill>
        </p:grpSpPr>
        <p:sp>
          <p:nvSpPr>
            <p:cNvPr id="4" name="Rectangle: Rounded Corners 50">
              <a:extLst>
                <a:ext uri="{FF2B5EF4-FFF2-40B4-BE49-F238E27FC236}">
                  <a16:creationId xmlns:a16="http://schemas.microsoft.com/office/drawing/2014/main" id="{54706529-518D-4E27-8D0E-0CE1A16F84DF}"/>
                </a:ext>
              </a:extLst>
            </p:cNvPr>
            <p:cNvSpPr/>
            <p:nvPr/>
          </p:nvSpPr>
          <p:spPr>
            <a:xfrm>
              <a:off x="2279397" y="6716914"/>
              <a:ext cx="2770368" cy="1777332"/>
            </a:xfrm>
            <a:prstGeom prst="roundRect">
              <a:avLst>
                <a:gd name="adj" fmla="val 1927"/>
              </a:avLst>
            </a:prstGeom>
            <a:solidFill>
              <a:srgbClr val="0077B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193158"/>
              <a:endParaRPr lang="id-ID" sz="2600" b="1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" name="Group 58">
              <a:extLst>
                <a:ext uri="{FF2B5EF4-FFF2-40B4-BE49-F238E27FC236}">
                  <a16:creationId xmlns:a16="http://schemas.microsoft.com/office/drawing/2014/main" id="{F506984F-6A79-4473-BC86-847B56F720AC}"/>
                </a:ext>
              </a:extLst>
            </p:cNvPr>
            <p:cNvGrpSpPr/>
            <p:nvPr/>
          </p:nvGrpSpPr>
          <p:grpSpPr>
            <a:xfrm>
              <a:off x="2452725" y="6898727"/>
              <a:ext cx="2403488" cy="1396299"/>
              <a:chOff x="2347736" y="6667504"/>
              <a:chExt cx="2403488" cy="1396299"/>
            </a:xfrm>
            <a:grpFill/>
          </p:grpSpPr>
          <p:sp>
            <p:nvSpPr>
              <p:cNvPr id="6" name="Rectangle 56">
                <a:extLst>
                  <a:ext uri="{FF2B5EF4-FFF2-40B4-BE49-F238E27FC236}">
                    <a16:creationId xmlns:a16="http://schemas.microsoft.com/office/drawing/2014/main" id="{2D9030EF-9198-443A-A9A6-7B1CB5DCAE1C}"/>
                  </a:ext>
                </a:extLst>
              </p:cNvPr>
              <p:cNvSpPr/>
              <p:nvPr/>
            </p:nvSpPr>
            <p:spPr>
              <a:xfrm>
                <a:off x="2347736" y="6667504"/>
                <a:ext cx="2383269" cy="85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/>
                <a:r>
                  <a:rPr lang="ru-RU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10</a:t>
                </a:r>
                <a:endParaRPr lang="en-US" sz="7700" b="1" baseline="300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7" name="Rectangle 57">
                <a:extLst>
                  <a:ext uri="{FF2B5EF4-FFF2-40B4-BE49-F238E27FC236}">
                    <a16:creationId xmlns:a16="http://schemas.microsoft.com/office/drawing/2014/main" id="{C67877F2-C6D3-4C96-B807-15EA73E6A048}"/>
                  </a:ext>
                </a:extLst>
              </p:cNvPr>
              <p:cNvSpPr/>
              <p:nvPr/>
            </p:nvSpPr>
            <p:spPr>
              <a:xfrm>
                <a:off x="2367958" y="7583672"/>
                <a:ext cx="2383266" cy="480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>
                  <a:lnSpc>
                    <a:spcPct val="120000"/>
                  </a:lnSpc>
                </a:pPr>
                <a:r>
                  <a:rPr lang="ru-RU" sz="34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  <a:cs typeface="Segoe UI" panose="020B0502040204020203" pitchFamily="34" charset="0"/>
                  </a:rPr>
                  <a:t>ИНСТИТУТОВ</a:t>
                </a:r>
                <a:endParaRPr lang="en-US" sz="3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4A433BC-D3A9-4062-A0F9-265AE422FB10}"/>
              </a:ext>
            </a:extLst>
          </p:cNvPr>
          <p:cNvSpPr txBox="1">
            <a:spLocks/>
          </p:cNvSpPr>
          <p:nvPr/>
        </p:nvSpPr>
        <p:spPr>
          <a:xfrm>
            <a:off x="11415371" y="710730"/>
            <a:ext cx="12238778" cy="1052461"/>
          </a:xfrm>
          <a:prstGeom prst="rect">
            <a:avLst/>
          </a:prstGeom>
        </p:spPr>
        <p:txBody>
          <a:bodyPr wrap="square" lIns="219314" tIns="109661" rIns="219314" bIns="109661">
            <a:spAutoFit/>
          </a:bodyPr>
          <a:lstStyle>
            <a:defPPr>
              <a:defRPr lang="ru-RU"/>
            </a:defPPr>
            <a:lvl1pPr>
              <a:defRPr sz="4800" b="1" spc="-358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defTabSz="2193859"/>
            <a:r>
              <a:rPr lang="ru-RU" sz="5400" dirty="0"/>
              <a:t>ПИМУ</a:t>
            </a:r>
            <a:r>
              <a:rPr lang="en-US" sz="5400" dirty="0"/>
              <a:t>  </a:t>
            </a:r>
            <a:r>
              <a:rPr lang="ru-RU" sz="5400" cap="all" dirty="0"/>
              <a:t>сегодня</a:t>
            </a:r>
            <a:endParaRPr lang="en-US" sz="5400" cap="all" dirty="0"/>
          </a:p>
        </p:txBody>
      </p:sp>
      <p:grpSp>
        <p:nvGrpSpPr>
          <p:cNvPr id="9" name="Group 1">
            <a:extLst>
              <a:ext uri="{FF2B5EF4-FFF2-40B4-BE49-F238E27FC236}">
                <a16:creationId xmlns:a16="http://schemas.microsoft.com/office/drawing/2014/main" id="{2359590B-F7E0-49DD-80BB-74E0FBD4D312}"/>
              </a:ext>
            </a:extLst>
          </p:cNvPr>
          <p:cNvGrpSpPr/>
          <p:nvPr/>
        </p:nvGrpSpPr>
        <p:grpSpPr>
          <a:xfrm>
            <a:off x="6107793" y="2470340"/>
            <a:ext cx="4155552" cy="2665999"/>
            <a:chOff x="2279397" y="6716914"/>
            <a:chExt cx="2770368" cy="1777332"/>
          </a:xfrm>
          <a:gradFill>
            <a:gsLst>
              <a:gs pos="0">
                <a:srgbClr val="4DAFFF"/>
              </a:gs>
              <a:gs pos="99000">
                <a:srgbClr val="0070C0"/>
              </a:gs>
            </a:gsLst>
            <a:lin ang="2700000" scaled="1"/>
          </a:gradFill>
        </p:grpSpPr>
        <p:sp>
          <p:nvSpPr>
            <p:cNvPr id="10" name="Rectangle: Rounded Corners 50">
              <a:extLst>
                <a:ext uri="{FF2B5EF4-FFF2-40B4-BE49-F238E27FC236}">
                  <a16:creationId xmlns:a16="http://schemas.microsoft.com/office/drawing/2014/main" id="{54706529-518D-4E27-8D0E-0CE1A16F84DF}"/>
                </a:ext>
              </a:extLst>
            </p:cNvPr>
            <p:cNvSpPr/>
            <p:nvPr/>
          </p:nvSpPr>
          <p:spPr>
            <a:xfrm>
              <a:off x="2279397" y="6716914"/>
              <a:ext cx="2770368" cy="1777332"/>
            </a:xfrm>
            <a:prstGeom prst="roundRect">
              <a:avLst>
                <a:gd name="adj" fmla="val 1927"/>
              </a:avLst>
            </a:prstGeom>
            <a:solidFill>
              <a:srgbClr val="0077B6"/>
            </a:solidFill>
            <a:ln>
              <a:noFill/>
            </a:ln>
            <a:effectLst>
              <a:outerShdw blurRad="1270000" dist="698500" dir="5400000" sx="85000" sy="8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193158"/>
              <a:endParaRPr lang="id-ID" sz="2600" b="1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11" name="Group 58">
              <a:extLst>
                <a:ext uri="{FF2B5EF4-FFF2-40B4-BE49-F238E27FC236}">
                  <a16:creationId xmlns:a16="http://schemas.microsoft.com/office/drawing/2014/main" id="{F506984F-6A79-4473-BC86-847B56F720AC}"/>
                </a:ext>
              </a:extLst>
            </p:cNvPr>
            <p:cNvGrpSpPr/>
            <p:nvPr/>
          </p:nvGrpSpPr>
          <p:grpSpPr>
            <a:xfrm>
              <a:off x="2452725" y="6898727"/>
              <a:ext cx="2423795" cy="1463297"/>
              <a:chOff x="2347736" y="6667504"/>
              <a:chExt cx="2423795" cy="1463297"/>
            </a:xfrm>
            <a:grpFill/>
          </p:grpSpPr>
          <p:sp>
            <p:nvSpPr>
              <p:cNvPr id="12" name="Rectangle 56">
                <a:extLst>
                  <a:ext uri="{FF2B5EF4-FFF2-40B4-BE49-F238E27FC236}">
                    <a16:creationId xmlns:a16="http://schemas.microsoft.com/office/drawing/2014/main" id="{2D9030EF-9198-443A-A9A6-7B1CB5DCAE1C}"/>
                  </a:ext>
                </a:extLst>
              </p:cNvPr>
              <p:cNvSpPr/>
              <p:nvPr/>
            </p:nvSpPr>
            <p:spPr>
              <a:xfrm>
                <a:off x="2347736" y="6667504"/>
                <a:ext cx="2383269" cy="85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/>
                <a:r>
                  <a:rPr lang="ru-RU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9</a:t>
                </a:r>
                <a:endParaRPr lang="en-US" sz="7700" b="1" baseline="300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3" name="Rectangle 57">
                <a:extLst>
                  <a:ext uri="{FF2B5EF4-FFF2-40B4-BE49-F238E27FC236}">
                    <a16:creationId xmlns:a16="http://schemas.microsoft.com/office/drawing/2014/main" id="{C67877F2-C6D3-4C96-B807-15EA73E6A048}"/>
                  </a:ext>
                </a:extLst>
              </p:cNvPr>
              <p:cNvSpPr/>
              <p:nvPr/>
            </p:nvSpPr>
            <p:spPr>
              <a:xfrm>
                <a:off x="2388265" y="7650670"/>
                <a:ext cx="2383266" cy="480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>
                  <a:lnSpc>
                    <a:spcPct val="120000"/>
                  </a:lnSpc>
                </a:pPr>
                <a:r>
                  <a:rPr lang="ru-RU" sz="34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ФАКУЛЬТЕТОВ</a:t>
                </a:r>
                <a:endParaRPr lang="en-US" sz="34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4" name="Group 1">
            <a:extLst>
              <a:ext uri="{FF2B5EF4-FFF2-40B4-BE49-F238E27FC236}">
                <a16:creationId xmlns:a16="http://schemas.microsoft.com/office/drawing/2014/main" id="{2359590B-F7E0-49DD-80BB-74E0FBD4D312}"/>
              </a:ext>
            </a:extLst>
          </p:cNvPr>
          <p:cNvGrpSpPr/>
          <p:nvPr/>
        </p:nvGrpSpPr>
        <p:grpSpPr>
          <a:xfrm>
            <a:off x="11789726" y="2444662"/>
            <a:ext cx="4155552" cy="2665999"/>
            <a:chOff x="2279397" y="6716914"/>
            <a:chExt cx="2770368" cy="1777332"/>
          </a:xfrm>
          <a:gradFill>
            <a:gsLst>
              <a:gs pos="0">
                <a:srgbClr val="4DAFFF"/>
              </a:gs>
              <a:gs pos="99000">
                <a:srgbClr val="0070C0"/>
              </a:gs>
            </a:gsLst>
            <a:lin ang="2700000" scaled="1"/>
          </a:gradFill>
        </p:grpSpPr>
        <p:sp>
          <p:nvSpPr>
            <p:cNvPr id="15" name="Rectangle: Rounded Corners 50">
              <a:extLst>
                <a:ext uri="{FF2B5EF4-FFF2-40B4-BE49-F238E27FC236}">
                  <a16:creationId xmlns:a16="http://schemas.microsoft.com/office/drawing/2014/main" id="{54706529-518D-4E27-8D0E-0CE1A16F84DF}"/>
                </a:ext>
              </a:extLst>
            </p:cNvPr>
            <p:cNvSpPr/>
            <p:nvPr/>
          </p:nvSpPr>
          <p:spPr>
            <a:xfrm>
              <a:off x="2279397" y="6716914"/>
              <a:ext cx="2770368" cy="1777332"/>
            </a:xfrm>
            <a:prstGeom prst="roundRect">
              <a:avLst>
                <a:gd name="adj" fmla="val 1927"/>
              </a:avLst>
            </a:prstGeom>
            <a:solidFill>
              <a:srgbClr val="0077B6"/>
            </a:solidFill>
            <a:ln>
              <a:noFill/>
            </a:ln>
            <a:effectLst>
              <a:outerShdw blurRad="1270000" dist="698500" dir="5400000" sx="85000" sy="8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193158"/>
              <a:endParaRPr lang="id-ID" sz="2600" b="1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16" name="Group 58">
              <a:extLst>
                <a:ext uri="{FF2B5EF4-FFF2-40B4-BE49-F238E27FC236}">
                  <a16:creationId xmlns:a16="http://schemas.microsoft.com/office/drawing/2014/main" id="{F506984F-6A79-4473-BC86-847B56F720AC}"/>
                </a:ext>
              </a:extLst>
            </p:cNvPr>
            <p:cNvGrpSpPr/>
            <p:nvPr/>
          </p:nvGrpSpPr>
          <p:grpSpPr>
            <a:xfrm>
              <a:off x="2452725" y="6898727"/>
              <a:ext cx="2403488" cy="1355006"/>
              <a:chOff x="2347736" y="6667504"/>
              <a:chExt cx="2403488" cy="1355006"/>
            </a:xfrm>
            <a:grpFill/>
          </p:grpSpPr>
          <p:sp>
            <p:nvSpPr>
              <p:cNvPr id="17" name="Rectangle 56">
                <a:extLst>
                  <a:ext uri="{FF2B5EF4-FFF2-40B4-BE49-F238E27FC236}">
                    <a16:creationId xmlns:a16="http://schemas.microsoft.com/office/drawing/2014/main" id="{2D9030EF-9198-443A-A9A6-7B1CB5DCAE1C}"/>
                  </a:ext>
                </a:extLst>
              </p:cNvPr>
              <p:cNvSpPr/>
              <p:nvPr/>
            </p:nvSpPr>
            <p:spPr>
              <a:xfrm>
                <a:off x="2347736" y="6667504"/>
                <a:ext cx="2383269" cy="85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/>
                <a:r>
                  <a:rPr lang="ru-RU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63</a:t>
                </a:r>
                <a:endParaRPr lang="en-US" sz="7700" b="1" baseline="300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8" name="Rectangle 57">
                <a:extLst>
                  <a:ext uri="{FF2B5EF4-FFF2-40B4-BE49-F238E27FC236}">
                    <a16:creationId xmlns:a16="http://schemas.microsoft.com/office/drawing/2014/main" id="{C67877F2-C6D3-4C96-B807-15EA73E6A048}"/>
                  </a:ext>
                </a:extLst>
              </p:cNvPr>
              <p:cNvSpPr/>
              <p:nvPr/>
            </p:nvSpPr>
            <p:spPr>
              <a:xfrm>
                <a:off x="2367958" y="7583672"/>
                <a:ext cx="2383266" cy="4388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>
                  <a:lnSpc>
                    <a:spcPct val="120000"/>
                  </a:lnSpc>
                </a:pPr>
                <a:r>
                  <a:rPr lang="ru-RU" sz="34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КАФЕДРЫ</a:t>
                </a:r>
                <a:endParaRPr lang="en-US" sz="34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9" name="Group 1">
            <a:extLst>
              <a:ext uri="{FF2B5EF4-FFF2-40B4-BE49-F238E27FC236}">
                <a16:creationId xmlns:a16="http://schemas.microsoft.com/office/drawing/2014/main" id="{2359590B-F7E0-49DD-80BB-74E0FBD4D312}"/>
              </a:ext>
            </a:extLst>
          </p:cNvPr>
          <p:cNvGrpSpPr/>
          <p:nvPr/>
        </p:nvGrpSpPr>
        <p:grpSpPr>
          <a:xfrm>
            <a:off x="17416413" y="2438874"/>
            <a:ext cx="4958064" cy="2666005"/>
            <a:chOff x="2006616" y="6702528"/>
            <a:chExt cx="3305376" cy="1777333"/>
          </a:xfrm>
          <a:gradFill>
            <a:gsLst>
              <a:gs pos="0">
                <a:srgbClr val="4DAFFF"/>
              </a:gs>
              <a:gs pos="99000">
                <a:srgbClr val="0070C0"/>
              </a:gs>
            </a:gsLst>
            <a:lin ang="2700000" scaled="1"/>
          </a:gradFill>
        </p:grpSpPr>
        <p:sp>
          <p:nvSpPr>
            <p:cNvPr id="20" name="Rectangle: Rounded Corners 50">
              <a:extLst>
                <a:ext uri="{FF2B5EF4-FFF2-40B4-BE49-F238E27FC236}">
                  <a16:creationId xmlns:a16="http://schemas.microsoft.com/office/drawing/2014/main" id="{54706529-518D-4E27-8D0E-0CE1A16F84DF}"/>
                </a:ext>
              </a:extLst>
            </p:cNvPr>
            <p:cNvSpPr/>
            <p:nvPr/>
          </p:nvSpPr>
          <p:spPr>
            <a:xfrm>
              <a:off x="2039826" y="6702528"/>
              <a:ext cx="3165621" cy="1777333"/>
            </a:xfrm>
            <a:prstGeom prst="roundRect">
              <a:avLst>
                <a:gd name="adj" fmla="val 1927"/>
              </a:avLst>
            </a:prstGeom>
            <a:solidFill>
              <a:srgbClr val="0077B6"/>
            </a:solidFill>
            <a:ln>
              <a:noFill/>
            </a:ln>
            <a:effectLst>
              <a:outerShdw blurRad="1270000" dist="698500" dir="5400000" sx="85000" sy="8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193158"/>
              <a:endParaRPr lang="id-ID" sz="2600" b="1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21" name="Group 58">
              <a:extLst>
                <a:ext uri="{FF2B5EF4-FFF2-40B4-BE49-F238E27FC236}">
                  <a16:creationId xmlns:a16="http://schemas.microsoft.com/office/drawing/2014/main" id="{F506984F-6A79-4473-BC86-847B56F720AC}"/>
                </a:ext>
              </a:extLst>
            </p:cNvPr>
            <p:cNvGrpSpPr/>
            <p:nvPr/>
          </p:nvGrpSpPr>
          <p:grpSpPr>
            <a:xfrm>
              <a:off x="2006616" y="6806124"/>
              <a:ext cx="3305376" cy="1573329"/>
              <a:chOff x="1901627" y="6574901"/>
              <a:chExt cx="3305376" cy="1573329"/>
            </a:xfrm>
            <a:grpFill/>
          </p:grpSpPr>
          <p:sp>
            <p:nvSpPr>
              <p:cNvPr id="22" name="Rectangle 56">
                <a:extLst>
                  <a:ext uri="{FF2B5EF4-FFF2-40B4-BE49-F238E27FC236}">
                    <a16:creationId xmlns:a16="http://schemas.microsoft.com/office/drawing/2014/main" id="{2D9030EF-9198-443A-A9A6-7B1CB5DCAE1C}"/>
                  </a:ext>
                </a:extLst>
              </p:cNvPr>
              <p:cNvSpPr/>
              <p:nvPr/>
            </p:nvSpPr>
            <p:spPr>
              <a:xfrm>
                <a:off x="1906147" y="6574901"/>
                <a:ext cx="3300856" cy="8515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2193158"/>
                <a:r>
                  <a:rPr lang="ru-RU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540 коек</a:t>
                </a:r>
                <a:endParaRPr lang="en-US" sz="7700" b="1" baseline="300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3" name="Rectangle 57">
                <a:extLst>
                  <a:ext uri="{FF2B5EF4-FFF2-40B4-BE49-F238E27FC236}">
                    <a16:creationId xmlns:a16="http://schemas.microsoft.com/office/drawing/2014/main" id="{C67877F2-C6D3-4C96-B807-15EA73E6A048}"/>
                  </a:ext>
                </a:extLst>
              </p:cNvPr>
              <p:cNvSpPr/>
              <p:nvPr/>
            </p:nvSpPr>
            <p:spPr>
              <a:xfrm>
                <a:off x="1901627" y="7407858"/>
                <a:ext cx="3114488" cy="7403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>
                  <a:lnSpc>
                    <a:spcPct val="120000"/>
                  </a:lnSpc>
                </a:pPr>
                <a:r>
                  <a:rPr lang="ru-RU" sz="29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УНИВЕРСИТЕТСКИЕ КЛИНИКИ</a:t>
                </a:r>
                <a:endParaRPr lang="en-US" sz="29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24" name="Группа 23"/>
          <p:cNvGrpSpPr/>
          <p:nvPr/>
        </p:nvGrpSpPr>
        <p:grpSpPr>
          <a:xfrm>
            <a:off x="8339005" y="6026448"/>
            <a:ext cx="12661418" cy="3701170"/>
            <a:chOff x="4186660" y="2771132"/>
            <a:chExt cx="5275591" cy="1542154"/>
          </a:xfrm>
        </p:grpSpPr>
        <p:grpSp>
          <p:nvGrpSpPr>
            <p:cNvPr id="25" name="Group 1">
              <a:extLst>
                <a:ext uri="{FF2B5EF4-FFF2-40B4-BE49-F238E27FC236}">
                  <a16:creationId xmlns:a16="http://schemas.microsoft.com/office/drawing/2014/main" id="{2359590B-F7E0-49DD-80BB-74E0FBD4D312}"/>
                </a:ext>
              </a:extLst>
            </p:cNvPr>
            <p:cNvGrpSpPr/>
            <p:nvPr/>
          </p:nvGrpSpPr>
          <p:grpSpPr>
            <a:xfrm>
              <a:off x="4186660" y="2771132"/>
              <a:ext cx="5275591" cy="1542154"/>
              <a:chOff x="2279397" y="6716915"/>
              <a:chExt cx="2770368" cy="1777332"/>
            </a:xfrm>
            <a:gradFill>
              <a:gsLst>
                <a:gs pos="0">
                  <a:srgbClr val="4DAFFF"/>
                </a:gs>
                <a:gs pos="99000">
                  <a:srgbClr val="0070C0"/>
                </a:gs>
              </a:gsLst>
              <a:lin ang="2700000" scaled="1"/>
            </a:gradFill>
          </p:grpSpPr>
          <p:sp>
            <p:nvSpPr>
              <p:cNvPr id="32" name="Rectangle: Rounded Corners 50">
                <a:extLst>
                  <a:ext uri="{FF2B5EF4-FFF2-40B4-BE49-F238E27FC236}">
                    <a16:creationId xmlns:a16="http://schemas.microsoft.com/office/drawing/2014/main" id="{54706529-518D-4E27-8D0E-0CE1A16F84DF}"/>
                  </a:ext>
                </a:extLst>
              </p:cNvPr>
              <p:cNvSpPr/>
              <p:nvPr/>
            </p:nvSpPr>
            <p:spPr>
              <a:xfrm>
                <a:off x="2279397" y="6716915"/>
                <a:ext cx="2770368" cy="1777332"/>
              </a:xfrm>
              <a:prstGeom prst="roundRect">
                <a:avLst>
                  <a:gd name="adj" fmla="val 1927"/>
                </a:avLst>
              </a:prstGeom>
              <a:solidFill>
                <a:srgbClr val="0077B6"/>
              </a:solidFill>
              <a:ln>
                <a:noFill/>
              </a:ln>
              <a:effectLst>
                <a:outerShdw blurRad="1270000" dist="698500" dir="5400000" sx="85000" sy="85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93158"/>
                <a:endParaRPr lang="id-ID" sz="2600">
                  <a:solidFill>
                    <a:prstClr val="white"/>
                  </a:solidFill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33" name="Group 58">
                <a:extLst>
                  <a:ext uri="{FF2B5EF4-FFF2-40B4-BE49-F238E27FC236}">
                    <a16:creationId xmlns:a16="http://schemas.microsoft.com/office/drawing/2014/main" id="{F506984F-6A79-4473-BC86-847B56F720AC}"/>
                  </a:ext>
                </a:extLst>
              </p:cNvPr>
              <p:cNvGrpSpPr/>
              <p:nvPr/>
            </p:nvGrpSpPr>
            <p:grpSpPr>
              <a:xfrm>
                <a:off x="2516466" y="6773688"/>
                <a:ext cx="2158500" cy="613357"/>
                <a:chOff x="2411477" y="6542465"/>
                <a:chExt cx="2158500" cy="613357"/>
              </a:xfrm>
              <a:grpFill/>
            </p:grpSpPr>
            <p:sp>
              <p:nvSpPr>
                <p:cNvPr id="34" name="Rectangle 56">
                  <a:extLst>
                    <a:ext uri="{FF2B5EF4-FFF2-40B4-BE49-F238E27FC236}">
                      <a16:creationId xmlns:a16="http://schemas.microsoft.com/office/drawing/2014/main" id="{2D9030EF-9198-443A-A9A6-7B1CB5DCAE1C}"/>
                    </a:ext>
                  </a:extLst>
                </p:cNvPr>
                <p:cNvSpPr/>
                <p:nvPr/>
              </p:nvSpPr>
              <p:spPr>
                <a:xfrm>
                  <a:off x="2411477" y="6542465"/>
                  <a:ext cx="581487" cy="61335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defTabSz="2193158"/>
                  <a:r>
                    <a:rPr lang="ru-RU" sz="7700" b="1" dirty="0">
                      <a:solidFill>
                        <a:prstClr val="white"/>
                      </a:solidFill>
                      <a:latin typeface="Century Gothic" panose="020B0502020202020204" pitchFamily="34" charset="0"/>
                      <a:cs typeface="Segoe UI" panose="020B0502040204020203" pitchFamily="34" charset="0"/>
                    </a:rPr>
                    <a:t>2748</a:t>
                  </a:r>
                  <a:endParaRPr lang="en-US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35" name="Rectangle 57">
                  <a:extLst>
                    <a:ext uri="{FF2B5EF4-FFF2-40B4-BE49-F238E27FC236}">
                      <a16:creationId xmlns:a16="http://schemas.microsoft.com/office/drawing/2014/main" id="{C67877F2-C6D3-4C96-B807-15EA73E6A048}"/>
                    </a:ext>
                  </a:extLst>
                </p:cNvPr>
                <p:cNvSpPr/>
                <p:nvPr/>
              </p:nvSpPr>
              <p:spPr>
                <a:xfrm>
                  <a:off x="3119421" y="6704448"/>
                  <a:ext cx="1450556" cy="34584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defTabSz="2193158">
                    <a:lnSpc>
                      <a:spcPct val="120000"/>
                    </a:lnSpc>
                  </a:pPr>
                  <a:r>
                    <a:rPr lang="ru-RU" sz="3400" b="1" dirty="0">
                      <a:solidFill>
                        <a:prstClr val="white"/>
                      </a:solidFill>
                      <a:latin typeface="Century Gothic" panose="020B0502020202020204" pitchFamily="34" charset="0"/>
                      <a:cs typeface="Segoe UI" panose="020B0502040204020203" pitchFamily="34" charset="0"/>
                    </a:rPr>
                    <a:t>РАБОТНИКОВ</a:t>
                  </a:r>
                  <a:r>
                    <a:rPr lang="ru-RU" sz="3400" dirty="0">
                      <a:solidFill>
                        <a:prstClr val="white"/>
                      </a:solidFill>
                      <a:latin typeface="Century Gothic" panose="020B0502020202020204" pitchFamily="34" charset="0"/>
                      <a:cs typeface="Segoe UI" panose="020B0502040204020203" pitchFamily="34" charset="0"/>
                    </a:rPr>
                    <a:t>, В ТОМ ЧИСЛЕ</a:t>
                  </a:r>
                  <a:endParaRPr lang="en-US" sz="3400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26" name="Rectangle 56">
              <a:extLst>
                <a:ext uri="{FF2B5EF4-FFF2-40B4-BE49-F238E27FC236}">
                  <a16:creationId xmlns:a16="http://schemas.microsoft.com/office/drawing/2014/main" id="{2D9030EF-9198-443A-A9A6-7B1CB5DCAE1C}"/>
                </a:ext>
              </a:extLst>
            </p:cNvPr>
            <p:cNvSpPr/>
            <p:nvPr/>
          </p:nvSpPr>
          <p:spPr>
            <a:xfrm>
              <a:off x="4622271" y="3419128"/>
              <a:ext cx="1124300" cy="5321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2193158"/>
              <a:r>
                <a:rPr lang="ru-RU" sz="77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rPr>
                <a:t>175</a:t>
              </a:r>
              <a:endParaRPr lang="en-US" sz="7700" b="1" baseline="30000" dirty="0">
                <a:solidFill>
                  <a:prstClr val="white"/>
                </a:solidFill>
                <a:latin typeface="Century Gothic" panose="020B0502020202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7" name="Rectangle 57">
              <a:extLst>
                <a:ext uri="{FF2B5EF4-FFF2-40B4-BE49-F238E27FC236}">
                  <a16:creationId xmlns:a16="http://schemas.microsoft.com/office/drawing/2014/main" id="{C67877F2-C6D3-4C96-B807-15EA73E6A048}"/>
                </a:ext>
              </a:extLst>
            </p:cNvPr>
            <p:cNvSpPr/>
            <p:nvPr/>
          </p:nvSpPr>
          <p:spPr>
            <a:xfrm>
              <a:off x="4280097" y="3902222"/>
              <a:ext cx="1764979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2193158">
                <a:lnSpc>
                  <a:spcPct val="120000"/>
                </a:lnSpc>
              </a:pPr>
              <a:r>
                <a:rPr lang="ru-RU" sz="34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rPr>
                <a:t>ДОКТОРОВ НАУК</a:t>
              </a:r>
              <a:endParaRPr lang="en-US" sz="3400" b="1" dirty="0">
                <a:solidFill>
                  <a:prstClr val="white"/>
                </a:solidFill>
                <a:latin typeface="Century Gothic" panose="020B0502020202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Rectangle 56">
              <a:extLst>
                <a:ext uri="{FF2B5EF4-FFF2-40B4-BE49-F238E27FC236}">
                  <a16:creationId xmlns:a16="http://schemas.microsoft.com/office/drawing/2014/main" id="{2D9030EF-9198-443A-A9A6-7B1CB5DCAE1C}"/>
                </a:ext>
              </a:extLst>
            </p:cNvPr>
            <p:cNvSpPr/>
            <p:nvPr/>
          </p:nvSpPr>
          <p:spPr>
            <a:xfrm>
              <a:off x="6647834" y="3402585"/>
              <a:ext cx="1124300" cy="5321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2193158"/>
              <a:r>
                <a:rPr lang="ru-RU" sz="77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rPr>
                <a:t>510</a:t>
              </a:r>
              <a:endParaRPr lang="en-US" sz="7700" b="1" baseline="30000" dirty="0">
                <a:solidFill>
                  <a:prstClr val="white"/>
                </a:solidFill>
                <a:latin typeface="Century Gothic" panose="020B0502020202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Rectangle 57">
              <a:extLst>
                <a:ext uri="{FF2B5EF4-FFF2-40B4-BE49-F238E27FC236}">
                  <a16:creationId xmlns:a16="http://schemas.microsoft.com/office/drawing/2014/main" id="{C67877F2-C6D3-4C96-B807-15EA73E6A048}"/>
                </a:ext>
              </a:extLst>
            </p:cNvPr>
            <p:cNvSpPr/>
            <p:nvPr/>
          </p:nvSpPr>
          <p:spPr>
            <a:xfrm>
              <a:off x="6185377" y="3900854"/>
              <a:ext cx="2209193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2193158">
                <a:lnSpc>
                  <a:spcPct val="120000"/>
                </a:lnSpc>
              </a:pPr>
              <a:r>
                <a:rPr lang="ru-RU" sz="34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rPr>
                <a:t>КАНДИДАТОВ НАУК</a:t>
              </a:r>
              <a:endParaRPr lang="en-US" sz="3400" b="1" dirty="0">
                <a:solidFill>
                  <a:prstClr val="white"/>
                </a:solidFill>
                <a:latin typeface="Century Gothic" panose="020B0502020202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Rectangle 56">
              <a:extLst>
                <a:ext uri="{FF2B5EF4-FFF2-40B4-BE49-F238E27FC236}">
                  <a16:creationId xmlns:a16="http://schemas.microsoft.com/office/drawing/2014/main" id="{2D9030EF-9198-443A-A9A6-7B1CB5DCAE1C}"/>
                </a:ext>
              </a:extLst>
            </p:cNvPr>
            <p:cNvSpPr/>
            <p:nvPr/>
          </p:nvSpPr>
          <p:spPr>
            <a:xfrm>
              <a:off x="8310616" y="3374857"/>
              <a:ext cx="1124300" cy="5321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2193158"/>
              <a:r>
                <a:rPr lang="ru-RU" sz="77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rPr>
                <a:t>808</a:t>
              </a:r>
              <a:endParaRPr lang="en-US" sz="7700" b="1" dirty="0">
                <a:solidFill>
                  <a:prstClr val="white"/>
                </a:solidFill>
                <a:latin typeface="Century Gothic" panose="020B0502020202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Rectangle 57">
              <a:extLst>
                <a:ext uri="{FF2B5EF4-FFF2-40B4-BE49-F238E27FC236}">
                  <a16:creationId xmlns:a16="http://schemas.microsoft.com/office/drawing/2014/main" id="{C67877F2-C6D3-4C96-B807-15EA73E6A048}"/>
                </a:ext>
              </a:extLst>
            </p:cNvPr>
            <p:cNvSpPr/>
            <p:nvPr/>
          </p:nvSpPr>
          <p:spPr>
            <a:xfrm>
              <a:off x="8469477" y="3891959"/>
              <a:ext cx="704923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2193158">
                <a:lnSpc>
                  <a:spcPct val="120000"/>
                </a:lnSpc>
              </a:pPr>
              <a:r>
                <a:rPr lang="ru-RU" sz="34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rPr>
                <a:t>ППС</a:t>
              </a:r>
              <a:endParaRPr lang="en-US" sz="3400" b="1" dirty="0">
                <a:solidFill>
                  <a:prstClr val="white"/>
                </a:solidFill>
                <a:latin typeface="Century Gothic" panose="020B0502020202020204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6" name="Group 1">
            <a:extLst>
              <a:ext uri="{FF2B5EF4-FFF2-40B4-BE49-F238E27FC236}">
                <a16:creationId xmlns:a16="http://schemas.microsoft.com/office/drawing/2014/main" id="{2359590B-F7E0-49DD-80BB-74E0FBD4D312}"/>
              </a:ext>
            </a:extLst>
          </p:cNvPr>
          <p:cNvGrpSpPr/>
          <p:nvPr/>
        </p:nvGrpSpPr>
        <p:grpSpPr>
          <a:xfrm>
            <a:off x="23513660" y="2434138"/>
            <a:ext cx="5233553" cy="2665999"/>
            <a:chOff x="2279397" y="6716914"/>
            <a:chExt cx="2770368" cy="1777332"/>
          </a:xfrm>
          <a:gradFill>
            <a:gsLst>
              <a:gs pos="0">
                <a:srgbClr val="4DAFFF"/>
              </a:gs>
              <a:gs pos="99000">
                <a:srgbClr val="0070C0"/>
              </a:gs>
            </a:gsLst>
            <a:lin ang="2700000" scaled="1"/>
          </a:gradFill>
        </p:grpSpPr>
        <p:sp>
          <p:nvSpPr>
            <p:cNvPr id="37" name="Rectangle: Rounded Corners 50">
              <a:extLst>
                <a:ext uri="{FF2B5EF4-FFF2-40B4-BE49-F238E27FC236}">
                  <a16:creationId xmlns:a16="http://schemas.microsoft.com/office/drawing/2014/main" id="{54706529-518D-4E27-8D0E-0CE1A16F84DF}"/>
                </a:ext>
              </a:extLst>
            </p:cNvPr>
            <p:cNvSpPr/>
            <p:nvPr/>
          </p:nvSpPr>
          <p:spPr>
            <a:xfrm>
              <a:off x="2279397" y="6716914"/>
              <a:ext cx="2770368" cy="1777332"/>
            </a:xfrm>
            <a:prstGeom prst="roundRect">
              <a:avLst>
                <a:gd name="adj" fmla="val 1927"/>
              </a:avLst>
            </a:prstGeom>
            <a:solidFill>
              <a:srgbClr val="0077B6"/>
            </a:solidFill>
            <a:ln>
              <a:noFill/>
            </a:ln>
            <a:effectLst>
              <a:outerShdw blurRad="1270000" dist="698500" dir="5400000" sx="85000" sy="8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193158"/>
              <a:endParaRPr lang="id-ID" sz="260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38" name="Group 58">
              <a:extLst>
                <a:ext uri="{FF2B5EF4-FFF2-40B4-BE49-F238E27FC236}">
                  <a16:creationId xmlns:a16="http://schemas.microsoft.com/office/drawing/2014/main" id="{F506984F-6A79-4473-BC86-847B56F720AC}"/>
                </a:ext>
              </a:extLst>
            </p:cNvPr>
            <p:cNvGrpSpPr/>
            <p:nvPr/>
          </p:nvGrpSpPr>
          <p:grpSpPr>
            <a:xfrm>
              <a:off x="2452725" y="6898727"/>
              <a:ext cx="2525371" cy="1337873"/>
              <a:chOff x="2347736" y="6667504"/>
              <a:chExt cx="2525371" cy="1337873"/>
            </a:xfrm>
            <a:grpFill/>
          </p:grpSpPr>
          <p:sp>
            <p:nvSpPr>
              <p:cNvPr id="39" name="Rectangle 56">
                <a:extLst>
                  <a:ext uri="{FF2B5EF4-FFF2-40B4-BE49-F238E27FC236}">
                    <a16:creationId xmlns:a16="http://schemas.microsoft.com/office/drawing/2014/main" id="{2D9030EF-9198-443A-A9A6-7B1CB5DCAE1C}"/>
                  </a:ext>
                </a:extLst>
              </p:cNvPr>
              <p:cNvSpPr/>
              <p:nvPr/>
            </p:nvSpPr>
            <p:spPr>
              <a:xfrm>
                <a:off x="2347736" y="6667504"/>
                <a:ext cx="2383268" cy="85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/>
                <a:r>
                  <a:rPr lang="ru-RU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8</a:t>
                </a:r>
                <a:r>
                  <a:rPr lang="en-US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334</a:t>
                </a:r>
                <a:endParaRPr lang="en-US" sz="7700" b="1" baseline="300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0" name="Rectangle 57">
                <a:extLst>
                  <a:ext uri="{FF2B5EF4-FFF2-40B4-BE49-F238E27FC236}">
                    <a16:creationId xmlns:a16="http://schemas.microsoft.com/office/drawing/2014/main" id="{C67877F2-C6D3-4C96-B807-15EA73E6A048}"/>
                  </a:ext>
                </a:extLst>
              </p:cNvPr>
              <p:cNvSpPr/>
              <p:nvPr/>
            </p:nvSpPr>
            <p:spPr>
              <a:xfrm>
                <a:off x="2489840" y="7566539"/>
                <a:ext cx="2383267" cy="4388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2193158">
                  <a:lnSpc>
                    <a:spcPct val="120000"/>
                  </a:lnSpc>
                </a:pPr>
                <a:r>
                  <a:rPr lang="ru-RU" sz="34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ОБУЧАЮЩИХСЯ</a:t>
                </a:r>
                <a:endParaRPr lang="en-US" sz="34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41" name="Прямоугольник 40"/>
          <p:cNvSpPr/>
          <p:nvPr/>
        </p:nvSpPr>
        <p:spPr>
          <a:xfrm>
            <a:off x="23654149" y="4973347"/>
            <a:ext cx="4952574" cy="2862263"/>
          </a:xfrm>
          <a:prstGeom prst="rect">
            <a:avLst/>
          </a:prstGeom>
        </p:spPr>
        <p:txBody>
          <a:bodyPr wrap="square" lIns="91382" tIns="45691" rIns="91382" bIns="45691">
            <a:spAutoFit/>
          </a:bodyPr>
          <a:lstStyle/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6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специалитет</a:t>
            </a:r>
            <a:r>
              <a:rPr lang="ru-RU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, 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аспирантура, 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ординатура, 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магистратура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СПО</a:t>
            </a:r>
            <a:endParaRPr lang="ru-RU" sz="3800" b="1" dirty="0">
              <a:solidFill>
                <a:prstClr val="black">
                  <a:lumMod val="95000"/>
                  <a:lumOff val="5000"/>
                </a:prst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42" name="Group 1">
            <a:extLst>
              <a:ext uri="{FF2B5EF4-FFF2-40B4-BE49-F238E27FC236}">
                <a16:creationId xmlns:a16="http://schemas.microsoft.com/office/drawing/2014/main" id="{2359590B-F7E0-49DD-80BB-74E0FBD4D312}"/>
              </a:ext>
            </a:extLst>
          </p:cNvPr>
          <p:cNvGrpSpPr/>
          <p:nvPr/>
        </p:nvGrpSpPr>
        <p:grpSpPr>
          <a:xfrm>
            <a:off x="23273447" y="7360117"/>
            <a:ext cx="5869410" cy="4590359"/>
            <a:chOff x="1703555" y="6201617"/>
            <a:chExt cx="3253961" cy="4380727"/>
          </a:xfrm>
          <a:gradFill>
            <a:gsLst>
              <a:gs pos="0">
                <a:srgbClr val="4DAFFF"/>
              </a:gs>
              <a:gs pos="99000">
                <a:srgbClr val="0070C0"/>
              </a:gs>
            </a:gsLst>
            <a:lin ang="2700000" scaled="1"/>
          </a:gradFill>
        </p:grpSpPr>
        <p:sp>
          <p:nvSpPr>
            <p:cNvPr id="43" name="Rectangle: Rounded Corners 50">
              <a:extLst>
                <a:ext uri="{FF2B5EF4-FFF2-40B4-BE49-F238E27FC236}">
                  <a16:creationId xmlns:a16="http://schemas.microsoft.com/office/drawing/2014/main" id="{54706529-518D-4E27-8D0E-0CE1A16F84DF}"/>
                </a:ext>
              </a:extLst>
            </p:cNvPr>
            <p:cNvSpPr/>
            <p:nvPr/>
          </p:nvSpPr>
          <p:spPr>
            <a:xfrm>
              <a:off x="1945351" y="6743746"/>
              <a:ext cx="2770368" cy="3838598"/>
            </a:xfrm>
            <a:prstGeom prst="roundRect">
              <a:avLst>
                <a:gd name="adj" fmla="val 1927"/>
              </a:avLst>
            </a:prstGeom>
            <a:solidFill>
              <a:srgbClr val="0077B6"/>
            </a:solidFill>
            <a:ln>
              <a:noFill/>
            </a:ln>
            <a:effectLst>
              <a:outerShdw blurRad="1270000" dist="698500" dir="5400000" sx="85000" sy="8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193158"/>
              <a:endParaRPr lang="id-ID" sz="260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44" name="Group 58">
              <a:extLst>
                <a:ext uri="{FF2B5EF4-FFF2-40B4-BE49-F238E27FC236}">
                  <a16:creationId xmlns:a16="http://schemas.microsoft.com/office/drawing/2014/main" id="{F506984F-6A79-4473-BC86-847B56F720AC}"/>
                </a:ext>
              </a:extLst>
            </p:cNvPr>
            <p:cNvGrpSpPr/>
            <p:nvPr/>
          </p:nvGrpSpPr>
          <p:grpSpPr>
            <a:xfrm>
              <a:off x="1703555" y="6201617"/>
              <a:ext cx="3253961" cy="3299877"/>
              <a:chOff x="1598566" y="5970394"/>
              <a:chExt cx="3253961" cy="3299877"/>
            </a:xfrm>
            <a:grpFill/>
          </p:grpSpPr>
          <p:sp>
            <p:nvSpPr>
              <p:cNvPr id="45" name="Rectangle 56">
                <a:extLst>
                  <a:ext uri="{FF2B5EF4-FFF2-40B4-BE49-F238E27FC236}">
                    <a16:creationId xmlns:a16="http://schemas.microsoft.com/office/drawing/2014/main" id="{2D9030EF-9198-443A-A9A6-7B1CB5DCAE1C}"/>
                  </a:ext>
                </a:extLst>
              </p:cNvPr>
              <p:cNvSpPr/>
              <p:nvPr/>
            </p:nvSpPr>
            <p:spPr>
              <a:xfrm>
                <a:off x="1598566" y="5970394"/>
                <a:ext cx="3253961" cy="32998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>
                  <a:lnSpc>
                    <a:spcPct val="120000"/>
                  </a:lnSpc>
                </a:pPr>
                <a:r>
                  <a:rPr lang="ru-RU" sz="7700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 </a:t>
                </a:r>
                <a:r>
                  <a:rPr lang="ru-RU" sz="3400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В ТОМ ЧИСЛЕ</a:t>
                </a:r>
              </a:p>
              <a:p>
                <a:pPr algn="ctr" defTabSz="2193158">
                  <a:lnSpc>
                    <a:spcPct val="70000"/>
                  </a:lnSpc>
                </a:pPr>
                <a:r>
                  <a:rPr lang="ru-RU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2413</a:t>
                </a:r>
              </a:p>
              <a:p>
                <a:pPr algn="ctr" defTabSz="2193158">
                  <a:lnSpc>
                    <a:spcPct val="70000"/>
                  </a:lnSpc>
                </a:pPr>
                <a:r>
                  <a:rPr lang="ru-RU" sz="2900" baseline="30000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 </a:t>
                </a:r>
              </a:p>
              <a:p>
                <a:pPr algn="ctr" defTabSz="2193158">
                  <a:lnSpc>
                    <a:spcPct val="70000"/>
                  </a:lnSpc>
                </a:pPr>
                <a:r>
                  <a:rPr lang="ru-RU" sz="4800" cap="all" baseline="30000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из </a:t>
                </a:r>
              </a:p>
              <a:p>
                <a:pPr algn="ctr" defTabSz="2193158">
                  <a:lnSpc>
                    <a:spcPct val="70000"/>
                  </a:lnSpc>
                </a:pPr>
                <a:r>
                  <a:rPr lang="ru-RU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46</a:t>
                </a:r>
                <a:endParaRPr lang="en-US" sz="7700" b="1" baseline="300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  <a:p>
                <a:pPr algn="ctr" defTabSz="2193158">
                  <a:lnSpc>
                    <a:spcPct val="120000"/>
                  </a:lnSpc>
                </a:pPr>
                <a:r>
                  <a:rPr lang="ru-RU" sz="34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СТРАН ЗАРУБЕЖЬЯ</a:t>
                </a:r>
                <a:endParaRPr lang="en-US" sz="34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6" name="Rectangle 57">
                <a:extLst>
                  <a:ext uri="{FF2B5EF4-FFF2-40B4-BE49-F238E27FC236}">
                    <a16:creationId xmlns:a16="http://schemas.microsoft.com/office/drawing/2014/main" id="{C67877F2-C6D3-4C96-B807-15EA73E6A048}"/>
                  </a:ext>
                </a:extLst>
              </p:cNvPr>
              <p:cNvSpPr/>
              <p:nvPr/>
            </p:nvSpPr>
            <p:spPr>
              <a:xfrm>
                <a:off x="2367958" y="7583673"/>
                <a:ext cx="2383266" cy="5214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2193158">
                  <a:lnSpc>
                    <a:spcPct val="120000"/>
                  </a:lnSpc>
                </a:pPr>
                <a:endParaRPr lang="en-US" sz="34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47" name="Прямоугольник 46"/>
          <p:cNvSpPr/>
          <p:nvPr/>
        </p:nvSpPr>
        <p:spPr>
          <a:xfrm>
            <a:off x="10184172" y="10067759"/>
            <a:ext cx="14074704" cy="7183505"/>
          </a:xfrm>
          <a:prstGeom prst="rect">
            <a:avLst/>
          </a:prstGeom>
        </p:spPr>
        <p:txBody>
          <a:bodyPr wrap="square" lIns="91382" tIns="45691" rIns="91382" bIns="45691">
            <a:spAutoFit/>
          </a:bodyPr>
          <a:lstStyle/>
          <a:p>
            <a:pPr defTabSz="1644864">
              <a:buClr>
                <a:prstClr val="black"/>
              </a:buClr>
              <a:defRPr/>
            </a:pPr>
            <a:r>
              <a:rPr lang="ru-RU" sz="3800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в том числе:</a:t>
            </a:r>
          </a:p>
          <a:p>
            <a:pPr marL="643478" indent="-64347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Федеральный </a:t>
            </a:r>
            <a:r>
              <a:rPr lang="ru-RU" sz="38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мультипрофильный</a:t>
            </a: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                                   </a:t>
            </a:r>
            <a:r>
              <a:rPr lang="ru-RU" sz="38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аккредитационно-симуляционный</a:t>
            </a: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центр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Центр медицинской генетики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Центр диагностики и лечения опухолей кожи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Центр ментального здоровья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Межрегиональный эндокринологический центр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Центр карьеры и профессионального развития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Научно-образовательный центр       </a:t>
            </a:r>
          </a:p>
          <a:p>
            <a:pPr defTabSz="1644864">
              <a:buClr>
                <a:prstClr val="black"/>
              </a:buClr>
              <a:defRPr/>
            </a:pPr>
            <a:r>
              <a:rPr lang="ru-RU" sz="3800" b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экспериментальной медицины</a:t>
            </a: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endParaRPr lang="ru-RU" sz="3800" b="1" dirty="0">
              <a:solidFill>
                <a:prstClr val="black">
                  <a:lumMod val="95000"/>
                  <a:lumOff val="5000"/>
                </a:prst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indent="-685358" defTabSz="1644864"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endParaRPr lang="ru-RU" sz="3800" b="1" dirty="0">
              <a:solidFill>
                <a:prstClr val="black">
                  <a:lumMod val="95000"/>
                  <a:lumOff val="5000"/>
                </a:prst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48" name="Group 1">
            <a:extLst>
              <a:ext uri="{FF2B5EF4-FFF2-40B4-BE49-F238E27FC236}">
                <a16:creationId xmlns:a16="http://schemas.microsoft.com/office/drawing/2014/main" id="{2359590B-F7E0-49DD-80BB-74E0FBD4D312}"/>
              </a:ext>
            </a:extLst>
          </p:cNvPr>
          <p:cNvGrpSpPr/>
          <p:nvPr/>
        </p:nvGrpSpPr>
        <p:grpSpPr>
          <a:xfrm>
            <a:off x="6449279" y="10420749"/>
            <a:ext cx="3629177" cy="2665999"/>
            <a:chOff x="2183871" y="6716914"/>
            <a:chExt cx="2419451" cy="1777332"/>
          </a:xfrm>
          <a:gradFill>
            <a:gsLst>
              <a:gs pos="0">
                <a:srgbClr val="4DAFFF"/>
              </a:gs>
              <a:gs pos="99000">
                <a:srgbClr val="0070C0"/>
              </a:gs>
            </a:gsLst>
            <a:lin ang="2700000" scaled="1"/>
          </a:gradFill>
        </p:grpSpPr>
        <p:sp>
          <p:nvSpPr>
            <p:cNvPr id="49" name="Rectangle: Rounded Corners 50">
              <a:extLst>
                <a:ext uri="{FF2B5EF4-FFF2-40B4-BE49-F238E27FC236}">
                  <a16:creationId xmlns:a16="http://schemas.microsoft.com/office/drawing/2014/main" id="{54706529-518D-4E27-8D0E-0CE1A16F84DF}"/>
                </a:ext>
              </a:extLst>
            </p:cNvPr>
            <p:cNvSpPr/>
            <p:nvPr/>
          </p:nvSpPr>
          <p:spPr>
            <a:xfrm>
              <a:off x="2279397" y="6716914"/>
              <a:ext cx="2218362" cy="1777332"/>
            </a:xfrm>
            <a:prstGeom prst="roundRect">
              <a:avLst>
                <a:gd name="adj" fmla="val 1927"/>
              </a:avLst>
            </a:prstGeom>
            <a:solidFill>
              <a:srgbClr val="0077B6"/>
            </a:solidFill>
            <a:ln>
              <a:noFill/>
            </a:ln>
            <a:effectLst>
              <a:outerShdw blurRad="1270000" dist="698500" dir="5400000" sx="85000" sy="8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193158"/>
              <a:endParaRPr lang="id-ID" sz="2600" b="1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0" name="Group 58">
              <a:extLst>
                <a:ext uri="{FF2B5EF4-FFF2-40B4-BE49-F238E27FC236}">
                  <a16:creationId xmlns:a16="http://schemas.microsoft.com/office/drawing/2014/main" id="{F506984F-6A79-4473-BC86-847B56F720AC}"/>
                </a:ext>
              </a:extLst>
            </p:cNvPr>
            <p:cNvGrpSpPr/>
            <p:nvPr/>
          </p:nvGrpSpPr>
          <p:grpSpPr>
            <a:xfrm>
              <a:off x="2183871" y="6863650"/>
              <a:ext cx="2419451" cy="1200031"/>
              <a:chOff x="2078882" y="6632427"/>
              <a:chExt cx="2419451" cy="1200031"/>
            </a:xfrm>
            <a:grpFill/>
          </p:grpSpPr>
          <p:sp>
            <p:nvSpPr>
              <p:cNvPr id="51" name="Rectangle 56">
                <a:extLst>
                  <a:ext uri="{FF2B5EF4-FFF2-40B4-BE49-F238E27FC236}">
                    <a16:creationId xmlns:a16="http://schemas.microsoft.com/office/drawing/2014/main" id="{2D9030EF-9198-443A-A9A6-7B1CB5DCAE1C}"/>
                  </a:ext>
                </a:extLst>
              </p:cNvPr>
              <p:cNvSpPr/>
              <p:nvPr/>
            </p:nvSpPr>
            <p:spPr>
              <a:xfrm>
                <a:off x="2078882" y="6632427"/>
                <a:ext cx="2383269" cy="85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/>
                <a:r>
                  <a:rPr lang="ru-RU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10</a:t>
                </a:r>
                <a:endParaRPr lang="en-US" sz="7700" b="1" baseline="300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52" name="Rectangle 57">
                <a:extLst>
                  <a:ext uri="{FF2B5EF4-FFF2-40B4-BE49-F238E27FC236}">
                    <a16:creationId xmlns:a16="http://schemas.microsoft.com/office/drawing/2014/main" id="{C67877F2-C6D3-4C96-B807-15EA73E6A048}"/>
                  </a:ext>
                </a:extLst>
              </p:cNvPr>
              <p:cNvSpPr/>
              <p:nvPr/>
            </p:nvSpPr>
            <p:spPr>
              <a:xfrm>
                <a:off x="2115068" y="7352327"/>
                <a:ext cx="2383265" cy="480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>
                  <a:lnSpc>
                    <a:spcPct val="120000"/>
                  </a:lnSpc>
                </a:pPr>
                <a:r>
                  <a:rPr lang="ru-RU" sz="34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ЦЕНТРОВ</a:t>
                </a:r>
                <a:endParaRPr lang="en-US" sz="34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53" name="Group 1">
            <a:extLst>
              <a:ext uri="{FF2B5EF4-FFF2-40B4-BE49-F238E27FC236}">
                <a16:creationId xmlns:a16="http://schemas.microsoft.com/office/drawing/2014/main" id="{E83660EF-492C-5242-9360-B6C6C9AB8A86}"/>
              </a:ext>
            </a:extLst>
          </p:cNvPr>
          <p:cNvGrpSpPr/>
          <p:nvPr/>
        </p:nvGrpSpPr>
        <p:grpSpPr>
          <a:xfrm>
            <a:off x="23324189" y="12403789"/>
            <a:ext cx="5767924" cy="3777512"/>
            <a:chOff x="1671727" y="6628135"/>
            <a:chExt cx="3253961" cy="3949224"/>
          </a:xfrm>
          <a:gradFill>
            <a:gsLst>
              <a:gs pos="0">
                <a:srgbClr val="4DAFFF"/>
              </a:gs>
              <a:gs pos="99000">
                <a:srgbClr val="0070C0"/>
              </a:gs>
            </a:gsLst>
            <a:lin ang="2700000" scaled="1"/>
          </a:gradFill>
        </p:grpSpPr>
        <p:sp>
          <p:nvSpPr>
            <p:cNvPr id="54" name="Rectangle: Rounded Corners 50">
              <a:extLst>
                <a:ext uri="{FF2B5EF4-FFF2-40B4-BE49-F238E27FC236}">
                  <a16:creationId xmlns:a16="http://schemas.microsoft.com/office/drawing/2014/main" id="{98AC72CE-0F6D-5443-A2EE-0BF462C2033C}"/>
                </a:ext>
              </a:extLst>
            </p:cNvPr>
            <p:cNvSpPr/>
            <p:nvPr/>
          </p:nvSpPr>
          <p:spPr>
            <a:xfrm>
              <a:off x="1928741" y="6628135"/>
              <a:ext cx="2770368" cy="3838598"/>
            </a:xfrm>
            <a:prstGeom prst="roundRect">
              <a:avLst>
                <a:gd name="adj" fmla="val 1927"/>
              </a:avLst>
            </a:prstGeom>
            <a:solidFill>
              <a:srgbClr val="0077B6"/>
            </a:solidFill>
            <a:ln>
              <a:noFill/>
            </a:ln>
            <a:effectLst>
              <a:outerShdw blurRad="1270000" dist="698500" dir="5400000" sx="85000" sy="8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193158"/>
              <a:endParaRPr lang="id-ID" sz="260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5" name="Group 58">
              <a:extLst>
                <a:ext uri="{FF2B5EF4-FFF2-40B4-BE49-F238E27FC236}">
                  <a16:creationId xmlns:a16="http://schemas.microsoft.com/office/drawing/2014/main" id="{0C285EF6-13AD-5A46-B0C3-6AF431662B20}"/>
                </a:ext>
              </a:extLst>
            </p:cNvPr>
            <p:cNvGrpSpPr/>
            <p:nvPr/>
          </p:nvGrpSpPr>
          <p:grpSpPr>
            <a:xfrm>
              <a:off x="1671727" y="6739753"/>
              <a:ext cx="3253961" cy="3837606"/>
              <a:chOff x="1566738" y="6508530"/>
              <a:chExt cx="3253961" cy="3837606"/>
            </a:xfrm>
            <a:grpFill/>
          </p:grpSpPr>
          <p:sp>
            <p:nvSpPr>
              <p:cNvPr id="56" name="Rectangle 56">
                <a:extLst>
                  <a:ext uri="{FF2B5EF4-FFF2-40B4-BE49-F238E27FC236}">
                    <a16:creationId xmlns:a16="http://schemas.microsoft.com/office/drawing/2014/main" id="{E2390BE6-C11E-DF42-B3CA-4FFBFD6FBEF7}"/>
                  </a:ext>
                </a:extLst>
              </p:cNvPr>
              <p:cNvSpPr/>
              <p:nvPr/>
            </p:nvSpPr>
            <p:spPr>
              <a:xfrm>
                <a:off x="1566738" y="6508530"/>
                <a:ext cx="3253961" cy="38376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193158">
                  <a:lnSpc>
                    <a:spcPct val="120000"/>
                  </a:lnSpc>
                </a:pPr>
                <a:r>
                  <a:rPr lang="ru-RU" sz="3400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ИЗ НИХ</a:t>
                </a:r>
              </a:p>
              <a:p>
                <a:pPr algn="ctr" defTabSz="2193158">
                  <a:lnSpc>
                    <a:spcPct val="120000"/>
                  </a:lnSpc>
                </a:pPr>
                <a:r>
                  <a:rPr lang="ru-RU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15</a:t>
                </a:r>
                <a:r>
                  <a:rPr lang="en-US" sz="7700" b="1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47</a:t>
                </a:r>
                <a:endParaRPr lang="ru-RU" sz="7700" b="1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  <a:p>
                <a:pPr algn="ctr" defTabSz="2193158"/>
                <a:r>
                  <a:rPr lang="ru-RU" sz="2900" baseline="30000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 </a:t>
                </a:r>
              </a:p>
              <a:p>
                <a:pPr algn="ctr" defTabSz="2193158"/>
                <a:r>
                  <a:rPr lang="ru-RU" sz="6000" b="1" cap="all" baseline="30000" dirty="0">
                    <a:solidFill>
                      <a:prstClr val="white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На сетевых программах</a:t>
                </a:r>
                <a:endParaRPr lang="en-US" sz="6000" b="1" cap="all" baseline="300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57" name="Rectangle 57">
                <a:extLst>
                  <a:ext uri="{FF2B5EF4-FFF2-40B4-BE49-F238E27FC236}">
                    <a16:creationId xmlns:a16="http://schemas.microsoft.com/office/drawing/2014/main" id="{3745C52F-DCE9-924E-8684-02984FBE3964}"/>
                  </a:ext>
                </a:extLst>
              </p:cNvPr>
              <p:cNvSpPr/>
              <p:nvPr/>
            </p:nvSpPr>
            <p:spPr>
              <a:xfrm>
                <a:off x="2367958" y="7583673"/>
                <a:ext cx="2383266" cy="5214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2193158">
                  <a:lnSpc>
                    <a:spcPct val="120000"/>
                  </a:lnSpc>
                </a:pPr>
                <a:endParaRPr lang="en-US" sz="3400" dirty="0">
                  <a:solidFill>
                    <a:prstClr val="white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1518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46AE8A-13B2-4262-905E-B55BD1B0DC33}"/>
              </a:ext>
            </a:extLst>
          </p:cNvPr>
          <p:cNvSpPr txBox="1"/>
          <p:nvPr/>
        </p:nvSpPr>
        <p:spPr>
          <a:xfrm>
            <a:off x="5662809" y="952257"/>
            <a:ext cx="20372737" cy="1052527"/>
          </a:xfrm>
          <a:prstGeom prst="rect">
            <a:avLst/>
          </a:prstGeom>
        </p:spPr>
        <p:txBody>
          <a:bodyPr wrap="square" lIns="219386" tIns="109694" rIns="219386" bIns="109694">
            <a:spAutoFit/>
          </a:bodyPr>
          <a:lstStyle>
            <a:defPPr>
              <a:defRPr lang="ru-RU"/>
            </a:defPPr>
            <a:lvl1pPr>
              <a:defRPr sz="4800" b="1" spc="-358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sz="5400" dirty="0"/>
              <a:t>Реализуемые образовательные программы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AE0C5A-47DB-653F-0D65-6945D13F0F07}"/>
              </a:ext>
            </a:extLst>
          </p:cNvPr>
          <p:cNvSpPr txBox="1"/>
          <p:nvPr/>
        </p:nvSpPr>
        <p:spPr>
          <a:xfrm>
            <a:off x="11837153" y="14045219"/>
            <a:ext cx="16651083" cy="1380266"/>
          </a:xfrm>
          <a:prstGeom prst="rect">
            <a:avLst/>
          </a:prstGeom>
          <a:ln w="2857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rtlCol="0" anchor="t" anchorCtr="0">
            <a:noAutofit/>
          </a:bodyPr>
          <a:lstStyle/>
          <a:p>
            <a:pPr marL="914698" marR="7392" indent="-685579" defTabSz="2193859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Дополнительные общеобразовательные и общеразвивающие программы для детей и взрослых           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846404" y="2585332"/>
            <a:ext cx="24116717" cy="11035146"/>
            <a:chOff x="12254985" y="1485007"/>
            <a:chExt cx="20796310" cy="1016685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735E5395-248C-B547-769A-5A55E36FFE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tretch/>
          </p:blipFill>
          <p:spPr>
            <a:xfrm>
              <a:off x="12254985" y="1485007"/>
              <a:ext cx="11873325" cy="8919833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5E50A442-E379-F602-4363-0D93B5A56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624979" y="7084125"/>
              <a:ext cx="9426316" cy="4567740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16" name="Группа 15"/>
          <p:cNvGrpSpPr/>
          <p:nvPr/>
        </p:nvGrpSpPr>
        <p:grpSpPr>
          <a:xfrm>
            <a:off x="507971" y="2835494"/>
            <a:ext cx="27335510" cy="13331471"/>
            <a:chOff x="-11887203" y="3131284"/>
            <a:chExt cx="23431346" cy="13331471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FE304FB-1596-428B-8917-4A2E1FD99A2B}"/>
                </a:ext>
              </a:extLst>
            </p:cNvPr>
            <p:cNvSpPr txBox="1"/>
            <p:nvPr/>
          </p:nvSpPr>
          <p:spPr>
            <a:xfrm>
              <a:off x="1466583" y="3131284"/>
              <a:ext cx="6868987" cy="702136"/>
            </a:xfrm>
            <a:prstGeom prst="rect">
              <a:avLst/>
            </a:prstGeom>
            <a:ln w="2857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rtlCol="0" anchor="t" anchorCtr="0">
              <a:noAutofit/>
            </a:bodyPr>
            <a:lstStyle/>
            <a:p>
              <a:pPr marL="914698" marR="7392" indent="-685579" defTabSz="2193859"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</a:pPr>
              <a:r>
                <a:rPr lang="ru-RU" sz="54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Программа СПО</a:t>
              </a:r>
              <a:endParaRPr lang="ru-RU" sz="5400" b="1" dirty="0">
                <a:solidFill>
                  <a:srgbClr val="FF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FE304FB-1596-428B-8917-4A2E1FD99A2B}"/>
                </a:ext>
              </a:extLst>
            </p:cNvPr>
            <p:cNvSpPr txBox="1"/>
            <p:nvPr/>
          </p:nvSpPr>
          <p:spPr>
            <a:xfrm>
              <a:off x="1466583" y="4183216"/>
              <a:ext cx="8739576" cy="904102"/>
            </a:xfrm>
            <a:prstGeom prst="rect">
              <a:avLst/>
            </a:prstGeom>
            <a:ln w="2857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rtlCol="0" anchor="t" anchorCtr="0">
              <a:noAutofit/>
            </a:bodyPr>
            <a:lstStyle/>
            <a:p>
              <a:pPr marL="914698" marR="7392" indent="-685579" defTabSz="2193859"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</a:pPr>
              <a:r>
                <a:rPr lang="ru-RU" sz="54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Программы специалитета</a:t>
              </a:r>
              <a:endParaRPr lang="ru-RU" sz="5400" b="1" dirty="0">
                <a:solidFill>
                  <a:srgbClr val="FF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FE304FB-1596-428B-8917-4A2E1FD99A2B}"/>
                </a:ext>
              </a:extLst>
            </p:cNvPr>
            <p:cNvSpPr txBox="1"/>
            <p:nvPr/>
          </p:nvSpPr>
          <p:spPr>
            <a:xfrm>
              <a:off x="1466583" y="5340000"/>
              <a:ext cx="8555152" cy="1053522"/>
            </a:xfrm>
            <a:prstGeom prst="rect">
              <a:avLst/>
            </a:prstGeom>
            <a:ln w="2857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rtlCol="0" anchor="t" anchorCtr="0">
              <a:noAutofit/>
            </a:bodyPr>
            <a:lstStyle/>
            <a:p>
              <a:pPr marL="914698" marR="7392" indent="-685579" defTabSz="2193859"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</a:pPr>
              <a:r>
                <a:rPr lang="ru-RU" sz="54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Программы ординатуры</a:t>
              </a:r>
              <a:endParaRPr lang="ru-RU" sz="5400" b="1" dirty="0">
                <a:solidFill>
                  <a:srgbClr val="FF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92FE72A-E64E-CC3E-0DFE-933028A064D7}"/>
                </a:ext>
              </a:extLst>
            </p:cNvPr>
            <p:cNvSpPr txBox="1"/>
            <p:nvPr/>
          </p:nvSpPr>
          <p:spPr>
            <a:xfrm>
              <a:off x="-11887203" y="14324098"/>
              <a:ext cx="10359386" cy="2138657"/>
            </a:xfrm>
            <a:prstGeom prst="rect">
              <a:avLst/>
            </a:prstGeom>
            <a:ln w="2857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rtlCol="0" anchor="t" anchorCtr="0">
              <a:noAutofit/>
            </a:bodyPr>
            <a:lstStyle/>
            <a:p>
              <a:pPr marL="914698" marR="7392" indent="-685579" defTabSz="2193859"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</a:pPr>
              <a:r>
                <a:rPr lang="ru-RU" sz="4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Программы Дополнительного Профессионального Образования</a:t>
              </a:r>
              <a:endParaRPr lang="ru-RU" sz="4800" b="1" dirty="0">
                <a:solidFill>
                  <a:srgbClr val="FF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F06212-D1FF-A029-9E9E-BAE0FA59A3E4}"/>
                </a:ext>
              </a:extLst>
            </p:cNvPr>
            <p:cNvSpPr txBox="1"/>
            <p:nvPr/>
          </p:nvSpPr>
          <p:spPr>
            <a:xfrm>
              <a:off x="1506588" y="6412376"/>
              <a:ext cx="10037555" cy="877039"/>
            </a:xfrm>
            <a:prstGeom prst="rect">
              <a:avLst/>
            </a:prstGeom>
            <a:ln w="2857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rtlCol="0" anchor="t" anchorCtr="0">
              <a:noAutofit/>
            </a:bodyPr>
            <a:lstStyle/>
            <a:p>
              <a:pPr marL="914698" marR="7392" indent="-685579" defTabSz="2193859"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</a:pPr>
              <a:r>
                <a:rPr lang="ru-RU" sz="54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Программы магистратуры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78B2503-E170-0128-D611-E22110AC5966}"/>
                </a:ext>
              </a:extLst>
            </p:cNvPr>
            <p:cNvSpPr txBox="1"/>
            <p:nvPr/>
          </p:nvSpPr>
          <p:spPr>
            <a:xfrm>
              <a:off x="1506588" y="7496279"/>
              <a:ext cx="9684228" cy="1879695"/>
            </a:xfrm>
            <a:prstGeom prst="rect">
              <a:avLst/>
            </a:prstGeom>
            <a:ln w="2857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rtlCol="0" anchor="t" anchorCtr="0">
              <a:noAutofit/>
            </a:bodyPr>
            <a:lstStyle/>
            <a:p>
              <a:pPr marL="914698" marR="7392" indent="-685579" defTabSz="2193859"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</a:pPr>
              <a:r>
                <a:rPr lang="ru-RU" sz="54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Программы аспирантуры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2827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4E63E-23E1-9F80-70B4-C0FF730AD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5D6A9B-F52D-EB12-DB04-A5684B1F1288}"/>
              </a:ext>
            </a:extLst>
          </p:cNvPr>
          <p:cNvSpPr txBox="1"/>
          <p:nvPr/>
        </p:nvSpPr>
        <p:spPr>
          <a:xfrm>
            <a:off x="5662809" y="952257"/>
            <a:ext cx="20372737" cy="1052527"/>
          </a:xfrm>
          <a:prstGeom prst="rect">
            <a:avLst/>
          </a:prstGeom>
        </p:spPr>
        <p:txBody>
          <a:bodyPr wrap="square" lIns="219386" tIns="109694" rIns="219386" bIns="109694">
            <a:spAutoFit/>
          </a:bodyPr>
          <a:lstStyle>
            <a:defPPr>
              <a:defRPr lang="ru-RU"/>
            </a:defPPr>
            <a:lvl1pPr>
              <a:defRPr sz="4800" b="1" spc="-358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sz="5400" dirty="0"/>
              <a:t>Реализуемые образовательные программы</a:t>
            </a:r>
          </a:p>
        </p:txBody>
      </p:sp>
      <p:pic>
        <p:nvPicPr>
          <p:cNvPr id="28" name="Picture 10">
            <a:extLst>
              <a:ext uri="{FF2B5EF4-FFF2-40B4-BE49-F238E27FC236}">
                <a16:creationId xmlns:a16="http://schemas.microsoft.com/office/drawing/2014/main" id="{0C832E1D-F736-3F38-FEF0-1EBF1D707A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8"/>
          <a:stretch/>
        </p:blipFill>
        <p:spPr bwMode="auto">
          <a:xfrm>
            <a:off x="4424517" y="3525177"/>
            <a:ext cx="8290350" cy="518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Скругленный прямоугольник 6">
            <a:extLst>
              <a:ext uri="{FF2B5EF4-FFF2-40B4-BE49-F238E27FC236}">
                <a16:creationId xmlns:a16="http://schemas.microsoft.com/office/drawing/2014/main" id="{FEFF7CFF-57C2-8781-FFB5-03E14DCCFB91}"/>
              </a:ext>
            </a:extLst>
          </p:cNvPr>
          <p:cNvSpPr/>
          <p:nvPr/>
        </p:nvSpPr>
        <p:spPr>
          <a:xfrm>
            <a:off x="883475" y="9384595"/>
            <a:ext cx="9264135" cy="5934638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822960" marR="0" lvl="0" indent="-82296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Лечебное дело (6 лет)</a:t>
            </a:r>
          </a:p>
          <a:p>
            <a:pPr marL="822960" marR="0" lvl="0" indent="-82296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Педиатрия (6 лет)</a:t>
            </a:r>
          </a:p>
          <a:p>
            <a:pPr marL="822960" marR="0" lvl="0" indent="-82296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Стоматология (5 лет)</a:t>
            </a:r>
          </a:p>
          <a:p>
            <a:pPr marL="822960" marR="0" lvl="0" indent="-82296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Медико-профилактическое дело (6 лет)</a:t>
            </a:r>
          </a:p>
          <a:p>
            <a:pPr marL="822960" marR="0" lvl="0" indent="-82296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Фармация (5 лет)</a:t>
            </a:r>
          </a:p>
          <a:p>
            <a:pPr marL="822960" marR="0" lvl="0" indent="-82296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Клиническая психология (5,5 лет)</a:t>
            </a:r>
          </a:p>
        </p:txBody>
      </p:sp>
      <p:sp>
        <p:nvSpPr>
          <p:cNvPr id="30" name="Скругленный прямоугольник 7">
            <a:extLst>
              <a:ext uri="{FF2B5EF4-FFF2-40B4-BE49-F238E27FC236}">
                <a16:creationId xmlns:a16="http://schemas.microsoft.com/office/drawing/2014/main" id="{431079F3-28B1-BD95-026A-BF137FA38F45}"/>
              </a:ext>
            </a:extLst>
          </p:cNvPr>
          <p:cNvSpPr/>
          <p:nvPr/>
        </p:nvSpPr>
        <p:spPr>
          <a:xfrm>
            <a:off x="20108289" y="10419515"/>
            <a:ext cx="7920991" cy="2766060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1097280" marR="0" lvl="0" indent="-109728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Лечебное  дело (6 лет)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097280" marR="0" lvl="0" indent="-109728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Педиатрия (6 лет)</a:t>
            </a:r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9287B8C3-8A86-22DA-5284-8938380E6016}"/>
              </a:ext>
            </a:extLst>
          </p:cNvPr>
          <p:cNvCxnSpPr>
            <a:cxnSpLocks/>
          </p:cNvCxnSpPr>
          <p:nvPr/>
        </p:nvCxnSpPr>
        <p:spPr>
          <a:xfrm>
            <a:off x="11598667" y="8710590"/>
            <a:ext cx="898896" cy="885286"/>
          </a:xfrm>
          <a:prstGeom prst="straightConnector1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  <a:tailEnd type="arrow"/>
          </a:ln>
          <a:effectLst/>
        </p:spPr>
      </p:cxnSp>
      <p:sp>
        <p:nvSpPr>
          <p:cNvPr id="32" name="TextBox 4">
            <a:extLst>
              <a:ext uri="{FF2B5EF4-FFF2-40B4-BE49-F238E27FC236}">
                <a16:creationId xmlns:a16="http://schemas.microsoft.com/office/drawing/2014/main" id="{E6C72896-79E7-6D24-F60A-8882491B2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0246" y="2288916"/>
            <a:ext cx="5817869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4320" dirty="0">
                <a:solidFill>
                  <a:prstClr val="black"/>
                </a:solidFill>
                <a:latin typeface="Arial" panose="020B0604020202020204" pitchFamily="34" charset="0"/>
              </a:rPr>
              <a:t>г. Нижний Новгород</a:t>
            </a:r>
          </a:p>
        </p:txBody>
      </p:sp>
      <p:pic>
        <p:nvPicPr>
          <p:cNvPr id="33" name="Picture 12">
            <a:extLst>
              <a:ext uri="{FF2B5EF4-FFF2-40B4-BE49-F238E27FC236}">
                <a16:creationId xmlns:a16="http://schemas.microsoft.com/office/drawing/2014/main" id="{A8574838-F2CD-51DF-806B-ED2ECE6C8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5358" y="3525178"/>
            <a:ext cx="7776209" cy="5185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13">
            <a:extLst>
              <a:ext uri="{FF2B5EF4-FFF2-40B4-BE49-F238E27FC236}">
                <a16:creationId xmlns:a16="http://schemas.microsoft.com/office/drawing/2014/main" id="{CC180571-E060-C1D1-721A-878DDCF87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82659" y="2509896"/>
            <a:ext cx="1104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32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Box 14">
            <a:extLst>
              <a:ext uri="{FF2B5EF4-FFF2-40B4-BE49-F238E27FC236}">
                <a16:creationId xmlns:a16="http://schemas.microsoft.com/office/drawing/2014/main" id="{C27C9987-2EBD-1724-DA9B-E6594A430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47530" y="2506086"/>
            <a:ext cx="4842509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4320" dirty="0">
                <a:solidFill>
                  <a:prstClr val="black"/>
                </a:solidFill>
                <a:latin typeface="Arial" panose="020B0604020202020204" pitchFamily="34" charset="0"/>
              </a:rPr>
              <a:t>г. Владимир</a:t>
            </a:r>
          </a:p>
        </p:txBody>
      </p:sp>
      <p:sp>
        <p:nvSpPr>
          <p:cNvPr id="36" name="Скругленный прямоугольник 7">
            <a:extLst>
              <a:ext uri="{FF2B5EF4-FFF2-40B4-BE49-F238E27FC236}">
                <a16:creationId xmlns:a16="http://schemas.microsoft.com/office/drawing/2014/main" id="{F8E21E5B-F6AB-4F6B-F54F-A06E66DE75DD}"/>
              </a:ext>
            </a:extLst>
          </p:cNvPr>
          <p:cNvSpPr/>
          <p:nvPr/>
        </p:nvSpPr>
        <p:spPr>
          <a:xfrm>
            <a:off x="10669904" y="9715924"/>
            <a:ext cx="7920991" cy="5271979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Фармация СПО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(очно-заочная форма,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г. 3 мес., после 11 </a:t>
            </a:r>
            <a:r>
              <a:rPr kumimoji="0" lang="ru-RU" sz="4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кл</a:t>
            </a: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2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Фармация СПО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(очная форма,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г. 10 мес., после 9 </a:t>
            </a:r>
            <a:r>
              <a:rPr kumimoji="0" lang="ru-RU" sz="4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кл</a:t>
            </a: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.)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097280" marR="0" lvl="0" indent="-109728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14A8C8C6-C62A-270F-DEE1-CC1EE0E4088C}"/>
              </a:ext>
            </a:extLst>
          </p:cNvPr>
          <p:cNvCxnSpPr>
            <a:cxnSpLocks/>
          </p:cNvCxnSpPr>
          <p:nvPr/>
        </p:nvCxnSpPr>
        <p:spPr>
          <a:xfrm flipH="1">
            <a:off x="7643856" y="8665023"/>
            <a:ext cx="299496" cy="693022"/>
          </a:xfrm>
          <a:prstGeom prst="straightConnector1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85A06B36-6362-D069-A001-7CC966BCC6EE}"/>
              </a:ext>
            </a:extLst>
          </p:cNvPr>
          <p:cNvCxnSpPr>
            <a:cxnSpLocks/>
          </p:cNvCxnSpPr>
          <p:nvPr/>
        </p:nvCxnSpPr>
        <p:spPr>
          <a:xfrm>
            <a:off x="24146750" y="8770390"/>
            <a:ext cx="0" cy="1589323"/>
          </a:xfrm>
          <a:prstGeom prst="straightConnector1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847637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289498" y="776272"/>
            <a:ext cx="10133460" cy="1266275"/>
          </a:xfrm>
        </p:spPr>
        <p:txBody>
          <a:bodyPr>
            <a:normAutofit fontScale="90000"/>
          </a:bodyPr>
          <a:lstStyle/>
          <a:p>
            <a:r>
              <a:rPr lang="ru-RU" sz="56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Высшее образование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764F14C-2F08-3E7E-7501-E6B8FA17D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8116" y="218798"/>
            <a:ext cx="6629799" cy="4972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5" name="Объект 17">
            <a:extLst>
              <a:ext uri="{FF2B5EF4-FFF2-40B4-BE49-F238E27FC236}">
                <a16:creationId xmlns:a16="http://schemas.microsoft.com/office/drawing/2014/main" id="{30DA729C-154E-22F6-13F4-1D078BBE7CCD}"/>
              </a:ext>
            </a:extLst>
          </p:cNvPr>
          <p:cNvSpPr txBox="1">
            <a:spLocks/>
          </p:cNvSpPr>
          <p:nvPr/>
        </p:nvSpPr>
        <p:spPr bwMode="auto">
          <a:xfrm>
            <a:off x="8824256" y="3278256"/>
            <a:ext cx="8903305" cy="143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defTabSz="914400" eaLnBrk="1" fontAlgn="base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Clr>
                <a:srgbClr val="C00000"/>
              </a:buClr>
              <a:buSzTx/>
              <a:buFontTx/>
              <a:buChar char="•"/>
              <a:tabLst/>
              <a:defRPr/>
            </a:pPr>
            <a:r>
              <a:rPr kumimoji="0" lang="ru-RU" altLang="ru-RU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rPr>
              <a:t>Лечебное дело</a:t>
            </a:r>
          </a:p>
        </p:txBody>
      </p:sp>
      <p:sp>
        <p:nvSpPr>
          <p:cNvPr id="26" name="Объект 17">
            <a:extLst>
              <a:ext uri="{FF2B5EF4-FFF2-40B4-BE49-F238E27FC236}">
                <a16:creationId xmlns:a16="http://schemas.microsoft.com/office/drawing/2014/main" id="{EB22F607-D5BC-0B68-6F57-640C2CDC0B1D}"/>
              </a:ext>
            </a:extLst>
          </p:cNvPr>
          <p:cNvSpPr txBox="1">
            <a:spLocks/>
          </p:cNvSpPr>
          <p:nvPr/>
        </p:nvSpPr>
        <p:spPr bwMode="auto">
          <a:xfrm>
            <a:off x="8824256" y="4858105"/>
            <a:ext cx="16544390" cy="37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defTabSz="914400" eaLnBrk="1" fontAlgn="base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Clr>
                <a:srgbClr val="C00000"/>
              </a:buClr>
              <a:buSzTx/>
              <a:buFontTx/>
              <a:buChar char="•"/>
              <a:tabLst/>
              <a:defRPr/>
            </a:pPr>
            <a:r>
              <a:rPr kumimoji="0" lang="ru-RU" altLang="ru-RU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rPr>
              <a:t>Педиатрия</a:t>
            </a:r>
          </a:p>
        </p:txBody>
      </p:sp>
      <p:sp>
        <p:nvSpPr>
          <p:cNvPr id="27" name="Объект 17">
            <a:extLst>
              <a:ext uri="{FF2B5EF4-FFF2-40B4-BE49-F238E27FC236}">
                <a16:creationId xmlns:a16="http://schemas.microsoft.com/office/drawing/2014/main" id="{DF335086-0D6D-B56D-9600-AADDEFE64743}"/>
              </a:ext>
            </a:extLst>
          </p:cNvPr>
          <p:cNvSpPr txBox="1">
            <a:spLocks/>
          </p:cNvSpPr>
          <p:nvPr/>
        </p:nvSpPr>
        <p:spPr bwMode="auto">
          <a:xfrm>
            <a:off x="8824256" y="7434591"/>
            <a:ext cx="1357386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defTabSz="914400" eaLnBrk="1" fontAlgn="base" latinLnBrk="0" hangingPunct="1">
              <a:spcBef>
                <a:spcPts val="1000"/>
              </a:spcBef>
              <a:spcAft>
                <a:spcPts val="1000"/>
              </a:spcAft>
              <a:buClr>
                <a:srgbClr val="C00000"/>
              </a:buClr>
              <a:buSzTx/>
              <a:buFontTx/>
              <a:buChar char="•"/>
              <a:tabLst/>
              <a:defRPr/>
            </a:pPr>
            <a:r>
              <a:rPr kumimoji="0" lang="ru-RU" altLang="ru-RU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rPr>
              <a:t>Медико-профилактическое дело</a:t>
            </a:r>
            <a:endParaRPr kumimoji="0" lang="ru-RU" altLang="ru-RU" sz="8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8" name="Объект 17">
            <a:extLst>
              <a:ext uri="{FF2B5EF4-FFF2-40B4-BE49-F238E27FC236}">
                <a16:creationId xmlns:a16="http://schemas.microsoft.com/office/drawing/2014/main" id="{F0804F35-F3CA-EE76-F326-9054CCCC0433}"/>
              </a:ext>
            </a:extLst>
          </p:cNvPr>
          <p:cNvSpPr txBox="1">
            <a:spLocks/>
          </p:cNvSpPr>
          <p:nvPr/>
        </p:nvSpPr>
        <p:spPr bwMode="auto">
          <a:xfrm>
            <a:off x="8824256" y="6357314"/>
            <a:ext cx="7575231" cy="640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defTabSz="914400" eaLnBrk="1" fontAlgn="base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Clr>
                <a:srgbClr val="C00000"/>
              </a:buClr>
              <a:buSzTx/>
              <a:buFontTx/>
              <a:buChar char="•"/>
              <a:tabLst/>
              <a:defRPr/>
            </a:pPr>
            <a:r>
              <a:rPr kumimoji="0" lang="ru-RU" altLang="ru-RU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rPr>
              <a:t>Стоматология</a:t>
            </a:r>
            <a:endParaRPr kumimoji="0" lang="ru-RU" altLang="ru-RU" sz="8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9" name="Прямоугольник 4">
            <a:extLst>
              <a:ext uri="{FF2B5EF4-FFF2-40B4-BE49-F238E27FC236}">
                <a16:creationId xmlns:a16="http://schemas.microsoft.com/office/drawing/2014/main" id="{66CF5312-0D27-CD36-9933-82EF08F8B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4256" y="10005230"/>
            <a:ext cx="1106394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rPr>
              <a:t> Фармация</a:t>
            </a:r>
          </a:p>
        </p:txBody>
      </p:sp>
      <p:sp>
        <p:nvSpPr>
          <p:cNvPr id="30" name="Прямоугольник 4">
            <a:extLst>
              <a:ext uri="{FF2B5EF4-FFF2-40B4-BE49-F238E27FC236}">
                <a16:creationId xmlns:a16="http://schemas.microsoft.com/office/drawing/2014/main" id="{0ADE3DE3-DA97-F9CB-EC39-FD0980750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4256" y="11765514"/>
            <a:ext cx="1106394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rPr>
              <a:t> Клиническая психология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D969D1A-4DCB-5FAA-226D-BAECB3A78C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04"/>
          <a:stretch/>
        </p:blipFill>
        <p:spPr>
          <a:xfrm>
            <a:off x="22398115" y="5301793"/>
            <a:ext cx="6629799" cy="555081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F1680D54-6953-1D06-C064-BD5005F83E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61"/>
          <a:stretch/>
        </p:blipFill>
        <p:spPr>
          <a:xfrm>
            <a:off x="16134735" y="8935021"/>
            <a:ext cx="5686748" cy="702713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D0A8FCF-AE5A-5492-5F6B-4F563301A1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98114" y="11072457"/>
            <a:ext cx="6629799" cy="496963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4" name="Picture 6">
            <a:extLst>
              <a:ext uri="{FF2B5EF4-FFF2-40B4-BE49-F238E27FC236}">
                <a16:creationId xmlns:a16="http://schemas.microsoft.com/office/drawing/2014/main" id="{5A71C1A2-FBBB-23C0-FB9A-66E639B08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5" y="11719911"/>
            <a:ext cx="7660807" cy="4322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EAD43B7E-22BE-1F2E-11B8-F846A7ACA5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703" y="7375982"/>
            <a:ext cx="7779170" cy="426757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E6587667-FC98-1803-706C-5A6EC6143DA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70161" t="69547" r="2604" b="6878"/>
          <a:stretch/>
        </p:blipFill>
        <p:spPr>
          <a:xfrm>
            <a:off x="173703" y="2366683"/>
            <a:ext cx="8007864" cy="463404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65280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8CEA7-37B9-E913-0CC8-6349CF447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CE1DD7-0542-96E6-BDA3-BE2B48070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8</a:t>
            </a:fld>
            <a:endParaRPr lang="en-US" dirty="0"/>
          </a:p>
        </p:txBody>
      </p:sp>
      <p:sp>
        <p:nvSpPr>
          <p:cNvPr id="2" name="Заголовок 4">
            <a:extLst>
              <a:ext uri="{FF2B5EF4-FFF2-40B4-BE49-F238E27FC236}">
                <a16:creationId xmlns:a16="http://schemas.microsoft.com/office/drawing/2014/main" id="{B1C1720A-20E5-5E4F-873D-67445B316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3538" y="750175"/>
            <a:ext cx="18073110" cy="1818758"/>
          </a:xfrm>
        </p:spPr>
        <p:txBody>
          <a:bodyPr>
            <a:normAutofit fontScale="90000"/>
          </a:bodyPr>
          <a:lstStyle/>
          <a:p>
            <a:r>
              <a:rPr lang="ru-RU" sz="5600" b="1" cap="all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Программа высшего образования </a:t>
            </a:r>
            <a:br>
              <a:rPr lang="ru-RU" sz="5600" b="1" cap="all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</a:br>
            <a:r>
              <a:rPr lang="ru-RU" sz="5600" b="1" cap="all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по специальности подготовки </a:t>
            </a:r>
            <a:br>
              <a:rPr lang="ru-RU" sz="5600" b="1" cap="all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</a:br>
            <a:r>
              <a:rPr lang="ru-RU" sz="5600" b="1" cap="all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37.05.01 Клиническая психология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9ED8B4-62C2-6075-7896-FDA608631F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" b="5756"/>
          <a:stretch/>
        </p:blipFill>
        <p:spPr>
          <a:xfrm>
            <a:off x="23484569" y="327659"/>
            <a:ext cx="5561861" cy="3875518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1E0659E-C6A8-29C0-22F5-126A3D08A1B9}"/>
              </a:ext>
            </a:extLst>
          </p:cNvPr>
          <p:cNvSpPr txBox="1"/>
          <p:nvPr/>
        </p:nvSpPr>
        <p:spPr>
          <a:xfrm>
            <a:off x="1179873" y="2991449"/>
            <a:ext cx="8023121" cy="2862322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направленность (профиль): </a:t>
            </a:r>
            <a:b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«Клинико-психологическое консультирование и психотерапия»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квалификация выпускника: </a:t>
            </a:r>
            <a:b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клинический психолог (специалист)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C461D496-FFFA-512D-A8B9-BE6D969CA22E}"/>
              </a:ext>
            </a:extLst>
          </p:cNvPr>
          <p:cNvSpPr>
            <a:spLocks noGrp="1"/>
          </p:cNvSpPr>
          <p:nvPr/>
        </p:nvSpPr>
        <p:spPr>
          <a:xfrm>
            <a:off x="12866363" y="5853771"/>
            <a:ext cx="8830751" cy="87460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ТРУДОУСТРОЙСТВО ВЫПУСКНИКОВ:</a:t>
            </a:r>
            <a:endParaRPr lang="ru-RU" sz="36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лечебные и научно-исследовательские медицинские учреждения соматического и психоневрологического и профиля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консультативные, кризисные, реабилитационные центры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психотерапевтические кабинеты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ведомственные психологические службы правоохранительных органов (ФСБ, УВД, МЧС, ФСИН)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социальные службы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общеобразовательные, спортивные, специализированные школы, дома ребенка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телефоны доверия и службы онлайн-консультирования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0000" indent="0">
              <a:lnSpc>
                <a:spcPct val="120000"/>
              </a:lnSpc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A0D172A0-05B1-0046-1B50-9CEA98F89AEB}"/>
              </a:ext>
            </a:extLst>
          </p:cNvPr>
          <p:cNvSpPr txBox="1">
            <a:spLocks/>
          </p:cNvSpPr>
          <p:nvPr/>
        </p:nvSpPr>
        <p:spPr>
          <a:xfrm>
            <a:off x="22552823" y="9358921"/>
            <a:ext cx="6228360" cy="67726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3600" b="1" spc="-5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ВЫПУСКНИКА</a:t>
            </a:r>
            <a:r>
              <a:rPr lang="ru-RU" sz="36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соответствует требованиям профессиональных стандартов: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«Медицинский психолог»,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«Нейропсихолог»,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«Педагог-психолог (психолог в сфере образования)»,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«Психолог в социальной сфере».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98C9A52F-702F-8121-CC57-AD913E4A7033}"/>
              </a:ext>
            </a:extLst>
          </p:cNvPr>
          <p:cNvSpPr>
            <a:spLocks noGrp="1"/>
          </p:cNvSpPr>
          <p:nvPr/>
        </p:nvSpPr>
        <p:spPr>
          <a:xfrm>
            <a:off x="9852519" y="3161779"/>
            <a:ext cx="12811866" cy="2583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4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СВЕДЕНИЯ О ПРОГРАММЕ: </a:t>
            </a:r>
          </a:p>
          <a:p>
            <a:pPr marL="720000" indent="0">
              <a:lnSpc>
                <a:spcPct val="100000"/>
              </a:lnSpc>
              <a:buNone/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обучения – очная (дневная).</a:t>
            </a:r>
          </a:p>
          <a:p>
            <a:pPr marL="720000" indent="0">
              <a:lnSpc>
                <a:spcPct val="100000"/>
              </a:lnSpc>
              <a:buNone/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Продолжительность обучения – 5,5 лет.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77375E30-A1B2-AEFD-B68A-98C7CC8F4D08}"/>
              </a:ext>
            </a:extLst>
          </p:cNvPr>
          <p:cNvSpPr txBox="1">
            <a:spLocks/>
          </p:cNvSpPr>
          <p:nvPr/>
        </p:nvSpPr>
        <p:spPr>
          <a:xfrm>
            <a:off x="22346640" y="4203177"/>
            <a:ext cx="6914160" cy="44145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научно-исследовательское, психодиагностическое, консультативное, психотерапевтическое, экспертное, преподавательское.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5D75C114-7BCA-15A9-DE71-C7AE40C592E4}"/>
              </a:ext>
            </a:extLst>
          </p:cNvPr>
          <p:cNvSpPr txBox="1">
            <a:spLocks/>
          </p:cNvSpPr>
          <p:nvPr/>
        </p:nvSpPr>
        <p:spPr>
          <a:xfrm>
            <a:off x="6075169" y="6723512"/>
            <a:ext cx="6466432" cy="79801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ОБЛАСТИ ПРОФЕССИОНАЛЬНОЙ ДЕЯТЕЛЬНОСТИ ВЫПУСКНИКА:</a:t>
            </a:r>
          </a:p>
          <a:p>
            <a:pPr marL="0" indent="0">
              <a:lnSpc>
                <a:spcPct val="100000"/>
              </a:lnSpc>
              <a:buNone/>
            </a:pPr>
            <a:endParaRPr lang="ru-RU" sz="3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 и наука</a:t>
            </a: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здравоохранение</a:t>
            </a:r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социальное обслуживание</a:t>
            </a: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</a:t>
            </a: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</a:t>
            </a: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сервис</a:t>
            </a: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оказание услуг населению.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4024B9C-ACF0-EA57-BB9F-88D136F83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617" y="6410437"/>
            <a:ext cx="5270789" cy="849424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303060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A0C5A-E5D4-EAFD-0E95-C3DE62231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CDDF07-97B6-12EC-6297-858C7113F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9</a:t>
            </a:fld>
            <a:endParaRPr lang="en-US" dirty="0"/>
          </a:p>
        </p:txBody>
      </p:sp>
      <p:sp>
        <p:nvSpPr>
          <p:cNvPr id="2" name="Заголовок 4">
            <a:extLst>
              <a:ext uri="{FF2B5EF4-FFF2-40B4-BE49-F238E27FC236}">
                <a16:creationId xmlns:a16="http://schemas.microsoft.com/office/drawing/2014/main" id="{591AC682-BC30-5B1D-0A49-250767D0C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782" y="992111"/>
            <a:ext cx="16942119" cy="18187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6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Программа </a:t>
            </a:r>
            <a:r>
              <a:rPr lang="ru-RU" sz="5600" b="1" cap="all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СРЕДНЕго</a:t>
            </a:r>
            <a:r>
              <a:rPr lang="ru-RU" sz="56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 ПРОФЕССИОНАЛЬНОГО образования </a:t>
            </a:r>
            <a:br>
              <a:rPr lang="ru-RU" sz="56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</a:br>
            <a:r>
              <a:rPr lang="ru-RU" sz="56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по специальности подготовки </a:t>
            </a:r>
            <a:br>
              <a:rPr lang="ru-RU" sz="56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</a:br>
            <a:r>
              <a:rPr lang="ru-RU" sz="56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33.02.01 </a:t>
            </a:r>
            <a:r>
              <a:rPr lang="ru-RU" sz="5600" b="1" cap="all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itchFamily="34" charset="0"/>
              </a:rPr>
              <a:t>ФАРМАЦия</a:t>
            </a:r>
            <a:endParaRPr lang="ru-RU" sz="56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Calibri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0A0C2295-9B16-9913-5F7C-5B782DCF9A44}"/>
              </a:ext>
            </a:extLst>
          </p:cNvPr>
          <p:cNvSpPr txBox="1"/>
          <p:nvPr/>
        </p:nvSpPr>
        <p:spPr>
          <a:xfrm>
            <a:off x="1528497" y="4082765"/>
            <a:ext cx="8023121" cy="1323439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квалификация выпускника: </a:t>
            </a:r>
            <a:b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фармацевт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F2E8E596-C5ED-EF1E-AD49-52ABCB6A73F4}"/>
              </a:ext>
            </a:extLst>
          </p:cNvPr>
          <p:cNvSpPr>
            <a:spLocks noGrp="1"/>
          </p:cNvSpPr>
          <p:nvPr/>
        </p:nvSpPr>
        <p:spPr>
          <a:xfrm>
            <a:off x="10987897" y="8557038"/>
            <a:ext cx="7322165" cy="4110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4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ПЕРСПЕКТИВЫ ПОСЛЕ ОБУЧЕНИЯ</a:t>
            </a:r>
            <a:endParaRPr lang="ru-RU" sz="4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трудоустройство в аптечные сети;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возможность продолжить обучение на фармацевтическом факультете ПИМУ с индивидуальным сокращением срока обучения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B59EBDF9-8C9C-FAB0-52E3-168A35CD6A84}"/>
              </a:ext>
            </a:extLst>
          </p:cNvPr>
          <p:cNvSpPr>
            <a:spLocks noGrp="1"/>
          </p:cNvSpPr>
          <p:nvPr/>
        </p:nvSpPr>
        <p:spPr>
          <a:xfrm>
            <a:off x="10327253" y="4082765"/>
            <a:ext cx="14227075" cy="2583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4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СВЕДЕНИЯ О ПРОГРАММЕ: </a:t>
            </a:r>
          </a:p>
          <a:p>
            <a:pPr marL="720000" indent="0">
              <a:lnSpc>
                <a:spcPct val="100000"/>
              </a:lnSpc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обучения:</a:t>
            </a:r>
          </a:p>
          <a:p>
            <a:pPr marL="720000" indent="0">
              <a:lnSpc>
                <a:spcPct val="100000"/>
              </a:lnSpc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после 9 класса – очная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года 10 мес.);</a:t>
            </a:r>
            <a:endParaRPr lang="ru-RU" sz="4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0000" indent="0">
              <a:lnSpc>
                <a:spcPct val="100000"/>
              </a:lnSpc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после 11 класса – очно-заочная (2 года 3 мес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.).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CD16789A-9D7B-E031-5FD8-1F4AC5D1CAB6}"/>
              </a:ext>
            </a:extLst>
          </p:cNvPr>
          <p:cNvSpPr>
            <a:spLocks noGrp="1"/>
          </p:cNvSpPr>
          <p:nvPr/>
        </p:nvSpPr>
        <p:spPr>
          <a:xfrm>
            <a:off x="1186936" y="6554990"/>
            <a:ext cx="8333583" cy="6450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ru-RU" sz="4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СПЕЦИАЛЬНОСТЬ «Фармацевт»</a:t>
            </a: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входит в перечень наиболее перспективных и востребованных на рынке труда.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Фармацевт – специалист, который изготавливает лекарственные препараты, а также отпускает их потребителям.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Фармацевт знает всё о компонентах в составе лекарств, их применении, противопоказаниях и побочных эффектах, хорошо разбирается в аналогах препаратов.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B3C29E31-B9F1-C44E-08ED-FDF009B8F97F}"/>
              </a:ext>
            </a:extLst>
          </p:cNvPr>
          <p:cNvSpPr txBox="1">
            <a:spLocks/>
          </p:cNvSpPr>
          <p:nvPr/>
        </p:nvSpPr>
        <p:spPr>
          <a:xfrm>
            <a:off x="20516129" y="8557038"/>
            <a:ext cx="7322165" cy="6692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4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ПРОИЗВОДСТВЕННЫЕ ПРАКТИКИ: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Аптеки «</a:t>
            </a:r>
            <a:r>
              <a:rPr lang="ru-RU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Максавит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Farmani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«Ригла», «</a:t>
            </a:r>
            <a:r>
              <a:rPr lang="ru-RU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Госаптека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Еаптека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под руководством опытных наставников – представителей аптечных сетей Нижнего Новгорода.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F464A1-3378-5DA5-5228-BB0B9BEF24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900"/>
          <a:stretch/>
        </p:blipFill>
        <p:spPr>
          <a:xfrm>
            <a:off x="22656901" y="641997"/>
            <a:ext cx="6046890" cy="535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3347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ПИМУ">
      <a:dk1>
        <a:srgbClr val="000000"/>
      </a:dk1>
      <a:lt1>
        <a:sysClr val="window" lastClr="FFFFFF"/>
      </a:lt1>
      <a:dk2>
        <a:srgbClr val="3A3838"/>
      </a:dk2>
      <a:lt2>
        <a:srgbClr val="FFFFFF"/>
      </a:lt2>
      <a:accent1>
        <a:srgbClr val="ED2F3B"/>
      </a:accent1>
      <a:accent2>
        <a:srgbClr val="012548"/>
      </a:accent2>
      <a:accent3>
        <a:srgbClr val="A5A5A5"/>
      </a:accent3>
      <a:accent4>
        <a:srgbClr val="034A90"/>
      </a:accent4>
      <a:accent5>
        <a:srgbClr val="525252"/>
      </a:accent5>
      <a:accent6>
        <a:srgbClr val="C00000"/>
      </a:accent6>
      <a:hlink>
        <a:srgbClr val="0563C1"/>
      </a:hlink>
      <a:folHlink>
        <a:srgbClr val="954F72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7390</TotalTime>
  <Words>1959</Words>
  <Application>Microsoft Office PowerPoint</Application>
  <PresentationFormat>Произвольный</PresentationFormat>
  <Paragraphs>428</Paragraphs>
  <Slides>28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43" baseType="lpstr">
      <vt:lpstr>Arial</vt:lpstr>
      <vt:lpstr>Arial Black</vt:lpstr>
      <vt:lpstr>Arial Narrow</vt:lpstr>
      <vt:lpstr>Calibri</vt:lpstr>
      <vt:lpstr>Cambria</vt:lpstr>
      <vt:lpstr>Century Gothic</vt:lpstr>
      <vt:lpstr>Comic Sans MS</vt:lpstr>
      <vt:lpstr>Golos Text</vt:lpstr>
      <vt:lpstr>Inter Black</vt:lpstr>
      <vt:lpstr>Inter Regular</vt:lpstr>
      <vt:lpstr>Open Sans</vt:lpstr>
      <vt:lpstr>Times New Roman</vt:lpstr>
      <vt:lpstr>Verdana</vt:lpstr>
      <vt:lpstr>Wingdings</vt:lpstr>
      <vt:lpstr>Тема Office</vt:lpstr>
      <vt:lpstr>Приволжский исследовательский медицинский университет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Высшее образование</vt:lpstr>
      <vt:lpstr>Программа высшего образования  по специальности подготовки  37.05.01 Клиническая психология</vt:lpstr>
      <vt:lpstr>Программа СРЕДНЕго ПРОФЕССИОНАЛЬНОГО образования  по специальности подготовки  33.02.01 ФАРМАЦия</vt:lpstr>
      <vt:lpstr>ПРАКТИКО-ОРИЕНТИРОВАННОЕ ОБУЧЕНИЕ УЧЕБНЫЕ ЛАБОРАТОРИИ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ДОПОЛНИТЕЛЬНЫХ КОМПЕТЕНЦИЙ ОБУЧАЮЩИХСЯ - Профессиональная переподготовка </vt:lpstr>
      <vt:lpstr>Презентация PowerPoint</vt:lpstr>
      <vt:lpstr>ЦИФРОВЫЕ ТЕХНОЛОГИИ ОБРАЗОВАТЕЛЬНОГО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 карьеры и профессионального развития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Мазманян Наира Оганесовна</dc:creator>
  <cp:lastModifiedBy>Марина Пискунова</cp:lastModifiedBy>
  <cp:revision>255</cp:revision>
  <cp:lastPrinted>2022-11-18T07:34:28Z</cp:lastPrinted>
  <dcterms:created xsi:type="dcterms:W3CDTF">2022-11-17T06:05:52Z</dcterms:created>
  <dcterms:modified xsi:type="dcterms:W3CDTF">2025-02-26T05:40:59Z</dcterms:modified>
</cp:coreProperties>
</file>