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5" r:id="rId2"/>
    <p:sldId id="389" r:id="rId3"/>
    <p:sldId id="429" r:id="rId4"/>
    <p:sldId id="824" r:id="rId5"/>
    <p:sldId id="386" r:id="rId6"/>
    <p:sldId id="416" r:id="rId7"/>
    <p:sldId id="825" r:id="rId8"/>
    <p:sldId id="339" r:id="rId9"/>
  </p:sldIdLst>
  <p:sldSz cx="9144000" cy="5143500" type="screen16x9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FED"/>
    <a:srgbClr val="A3C6C0"/>
    <a:srgbClr val="C4DAD6"/>
    <a:srgbClr val="005664"/>
    <a:srgbClr val="003841"/>
    <a:srgbClr val="EAF2F0"/>
    <a:srgbClr val="33CCCC"/>
    <a:srgbClr val="000000"/>
    <a:srgbClr val="003399"/>
    <a:srgbClr val="05387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34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F1DF31-619D-4564-AD45-CD8395048735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14729-02B8-4B5B-9DAE-D35B770F00A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68953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9559F4-7DDD-462A-9B22-47D3E86CE72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A95A7-495D-41CB-A875-F7BECC5B7FD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35244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A95A7-495D-41CB-A875-F7BECC5B7FD0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35244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C291B9-943D-447A-8681-4655D0253AD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A95A7-495D-41CB-A875-F7BECC5B7FD0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B4D1404-0AC2-4BE6-8AF9-D6E8A2B349E0}" type="slidenum">
              <a:rPr lang="ru-RU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A0452-040F-49D7-9BAB-3BD1E7273F07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2196-7636-4A31-B238-A38A3E53CEE8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D036-B5CE-471A-8197-31D10B491578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B478-B141-4DB7-824C-E59A963DA9D6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F44A-8DEE-4B00-9C55-A38883AA275D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F56EE-893D-4560-A190-B5BA1C755171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C1BA-7B49-439D-A387-A708734859B2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D875-1705-455E-8902-6DD8ACC968C6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E6770-BDAD-4EE2-A5C7-E64EA44B5DA3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D544-340B-4C8C-AED3-69C93B25A7C0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F853D-C0AA-4CF1-9640-EDB89E0DAB32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8FCFA-DC9B-43A4-9FDB-AA1BD2ACD387}" type="datetime1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243C3-8D2B-4889-84E4-55FBB7E28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4" descr="фон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6"/>
          <p:cNvSpPr txBox="1">
            <a:spLocks noChangeArrowheads="1"/>
          </p:cNvSpPr>
          <p:nvPr/>
        </p:nvSpPr>
        <p:spPr bwMode="auto">
          <a:xfrm>
            <a:off x="107950" y="123825"/>
            <a:ext cx="79200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КОНТРОЛЬНЫЕ ЦИФРЫ ПРИЕМА</a:t>
            </a:r>
          </a:p>
        </p:txBody>
      </p:sp>
      <p:sp>
        <p:nvSpPr>
          <p:cNvPr id="17411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4803775"/>
            <a:ext cx="2133600" cy="274638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8EFBDA-1F33-40E5-A08C-6AE4D91D14D7}" type="slidenum">
              <a:rPr lang="ru-RU" smtClean="0">
                <a:solidFill>
                  <a:schemeClr val="bg1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37" name="Скругленный прямоугольник 4"/>
          <p:cNvSpPr/>
          <p:nvPr/>
        </p:nvSpPr>
        <p:spPr>
          <a:xfrm>
            <a:off x="55563" y="754063"/>
            <a:ext cx="1768475" cy="10175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3340" tIns="53340" rIns="53340" bIns="53340" spcCol="1270" anchor="ctr"/>
          <a:lstStyle/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1400" dirty="0">
              <a:solidFill>
                <a:srgbClr val="005664"/>
              </a:solidFill>
            </a:endParaRPr>
          </a:p>
        </p:txBody>
      </p:sp>
      <p:graphicFrame>
        <p:nvGraphicFramePr>
          <p:cNvPr id="17483" name="Group 75"/>
          <p:cNvGraphicFramePr>
            <a:graphicFrameLocks noGrp="1"/>
          </p:cNvGraphicFramePr>
          <p:nvPr/>
        </p:nvGraphicFramePr>
        <p:xfrm>
          <a:off x="179512" y="771550"/>
          <a:ext cx="8856663" cy="4046821"/>
        </p:xfrm>
        <a:graphic>
          <a:graphicData uri="http://schemas.openxmlformats.org/drawingml/2006/table">
            <a:tbl>
              <a:tblPr/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037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59288"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Направление подготовки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(специальность)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высшего образования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Контрольные цифры приема граждан за счет бюджетных ассигнований федерального бюджета на 2025/26 учебный год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FEFFED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FEFFED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 договорам об оказании платных образовательных услуг на 2025/2</a:t>
                      </a:r>
                      <a:r>
                        <a:rPr kumimoji="0" 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26 учебный год 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Итого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7486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FEFFED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из них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 договорам об оказании платных образовательных услуг,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 граждане РФ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80975" marR="0" lvl="0" indent="-1809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EFFED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 договорам об оказании платных образовательных услуг, иностранные граждане и ЛБГ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FEFFED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5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Общий конкурс</a:t>
                      </a:r>
                    </a:p>
                    <a:p>
                      <a:pPr algn="ctr"/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Квота для лиц, имеющих особое право</a:t>
                      </a:r>
                    </a:p>
                    <a:p>
                      <a:pPr algn="ctr"/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Отдельная</a:t>
                      </a:r>
                      <a:r>
                        <a:rPr lang="ru-RU" sz="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квота</a:t>
                      </a:r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Целевая квота</a:t>
                      </a:r>
                    </a:p>
                    <a:p>
                      <a:pPr algn="ctr"/>
                      <a:endParaRPr lang="ru-RU" sz="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84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3039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Педиатрия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585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46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59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59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200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815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039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Лечебное дело 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56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380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650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061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Стоматология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27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44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371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Медико-профилактическое  дело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35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97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0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Медицинская биофизика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039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Клиническая психология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40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127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1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Спец. (дефектологическое) образование 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(бакалавриат)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71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55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91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039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Сестринское дело 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(бакалавриат)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44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71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Общественное здравоохранение 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(магистратура)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0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0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466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Спец. (дефектологическое) образование 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(магистратура)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18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18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0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0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28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9124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Юриспруденция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 (магистратура)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3039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Всего: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944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752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96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96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850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473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84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2267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384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DA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4" descr="фон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1644219335_16-adonius-club-p-meditsinskie-foni-17.jpg"/>
          <p:cNvPicPr>
            <a:picLocks noChangeAspect="1"/>
          </p:cNvPicPr>
          <p:nvPr/>
        </p:nvPicPr>
        <p:blipFill>
          <a:blip r:embed="rId4" cstate="print">
            <a:lum bright="30000" contrast="-40000"/>
          </a:blip>
          <a:srcRect t="14499" b="15421"/>
          <a:stretch>
            <a:fillRect/>
          </a:stretch>
        </p:blipFill>
        <p:spPr>
          <a:xfrm>
            <a:off x="0" y="699542"/>
            <a:ext cx="9144000" cy="417646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8D64B7B-2501-719C-8914-F2E2F6D59D4F}"/>
              </a:ext>
            </a:extLst>
          </p:cNvPr>
          <p:cNvSpPr txBox="1"/>
          <p:nvPr/>
        </p:nvSpPr>
        <p:spPr>
          <a:xfrm>
            <a:off x="149280" y="2126817"/>
            <a:ext cx="2287539" cy="1384995"/>
          </a:xfrm>
          <a:prstGeom prst="rect">
            <a:avLst/>
          </a:prstGeom>
          <a:solidFill>
            <a:srgbClr val="FEFFED">
              <a:alpha val="69804"/>
            </a:srgbClr>
          </a:solidFill>
        </p:spPr>
        <p:txBody>
          <a:bodyPr wrap="square">
            <a:spAutoFit/>
          </a:bodyPr>
          <a:lstStyle/>
          <a:p>
            <a:pPr lvl="0" algn="ctr"/>
            <a:endParaRPr lang="ru-RU" sz="2800" b="1" baseline="300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baseline="30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ЗАЧИСЛЕНИЕ В ПРИОРИТЕТНЫЙ ЭТАП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DFC2A98-81B9-77A6-7243-673FA8673B62}"/>
              </a:ext>
            </a:extLst>
          </p:cNvPr>
          <p:cNvSpPr txBox="1"/>
          <p:nvPr/>
        </p:nvSpPr>
        <p:spPr>
          <a:xfrm>
            <a:off x="2123728" y="3496897"/>
            <a:ext cx="2664296" cy="1097736"/>
          </a:xfrm>
          <a:prstGeom prst="rect">
            <a:avLst/>
          </a:prstGeom>
          <a:solidFill>
            <a:srgbClr val="FEFFED">
              <a:alpha val="69804"/>
            </a:srgbClr>
          </a:solidFill>
        </p:spPr>
        <p:txBody>
          <a:bodyPr wrap="square">
            <a:spAutoFit/>
          </a:bodyPr>
          <a:lstStyle/>
          <a:p>
            <a:pPr lvl="0" algn="ctr"/>
            <a:endParaRPr lang="ru-RU" sz="2800" b="1" baseline="300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baseline="30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ГАРАНТИЯ</a:t>
            </a:r>
          </a:p>
          <a:p>
            <a:pPr lvl="0" algn="ctr"/>
            <a:r>
              <a:rPr lang="ru-RU" sz="2800" b="1" baseline="30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ТРУДОУСТРОЙСТВА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39DE22F-7F71-1F6C-2363-6196ED2B3A11}"/>
              </a:ext>
            </a:extLst>
          </p:cNvPr>
          <p:cNvSpPr txBox="1"/>
          <p:nvPr/>
        </p:nvSpPr>
        <p:spPr>
          <a:xfrm>
            <a:off x="4771994" y="2099621"/>
            <a:ext cx="2287539" cy="1097736"/>
          </a:xfrm>
          <a:prstGeom prst="rect">
            <a:avLst/>
          </a:prstGeom>
          <a:solidFill>
            <a:srgbClr val="FEFFED">
              <a:alpha val="69804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ctr"/>
            <a:endParaRPr lang="ru-RU" sz="2800" b="1" baseline="300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baseline="30000" dirty="0">
                <a:solidFill>
                  <a:srgbClr val="005664"/>
                </a:solidFill>
                <a:latin typeface="Arial" pitchFamily="34" charset="0"/>
                <a:cs typeface="Arial" pitchFamily="34" charset="0"/>
              </a:rPr>
              <a:t>ОТДЕЛЬНЫЙ КОНКУРС</a:t>
            </a:r>
            <a:endParaRPr lang="ru-RU" sz="2800" dirty="0">
              <a:solidFill>
                <a:srgbClr val="005664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F117DC5-1EB5-7F58-721F-B9A3B1D4874A}"/>
              </a:ext>
            </a:extLst>
          </p:cNvPr>
          <p:cNvSpPr txBox="1"/>
          <p:nvPr/>
        </p:nvSpPr>
        <p:spPr>
          <a:xfrm>
            <a:off x="6798492" y="3537857"/>
            <a:ext cx="2287539" cy="1097736"/>
          </a:xfrm>
          <a:prstGeom prst="rect">
            <a:avLst/>
          </a:prstGeom>
          <a:solidFill>
            <a:srgbClr val="FEFFED">
              <a:alpha val="69804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ctr"/>
            <a:endParaRPr lang="ru-RU" sz="2800" b="1" baseline="30000" dirty="0">
              <a:solidFill>
                <a:srgbClr val="005664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baseline="30000" dirty="0">
                <a:solidFill>
                  <a:srgbClr val="005664"/>
                </a:solidFill>
                <a:latin typeface="Arial" pitchFamily="34" charset="0"/>
                <a:cs typeface="Arial" pitchFamily="34" charset="0"/>
              </a:rPr>
              <a:t>МЕРЫ ПОДДЕРЖКИ</a:t>
            </a:r>
            <a:endParaRPr lang="ru-RU" sz="2800" dirty="0">
              <a:solidFill>
                <a:srgbClr val="005664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155D7AA6-B3FC-EAF9-3EAD-3F994A476BF4}"/>
              </a:ext>
            </a:extLst>
          </p:cNvPr>
          <p:cNvSpPr/>
          <p:nvPr/>
        </p:nvSpPr>
        <p:spPr>
          <a:xfrm>
            <a:off x="661677" y="1107521"/>
            <a:ext cx="1152128" cy="1152128"/>
          </a:xfrm>
          <a:prstGeom prst="ellipse">
            <a:avLst/>
          </a:prstGeom>
          <a:solidFill>
            <a:srgbClr val="003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6541A104-EEB5-7F50-7EF1-9179116DDB60}"/>
              </a:ext>
            </a:extLst>
          </p:cNvPr>
          <p:cNvSpPr/>
          <p:nvPr/>
        </p:nvSpPr>
        <p:spPr>
          <a:xfrm>
            <a:off x="2881393" y="2481359"/>
            <a:ext cx="1152128" cy="1152128"/>
          </a:xfrm>
          <a:prstGeom prst="ellipse">
            <a:avLst/>
          </a:prstGeom>
          <a:solidFill>
            <a:srgbClr val="00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518D957E-4D0D-D6B5-519A-7D806E3869A0}"/>
              </a:ext>
            </a:extLst>
          </p:cNvPr>
          <p:cNvSpPr/>
          <p:nvPr/>
        </p:nvSpPr>
        <p:spPr>
          <a:xfrm>
            <a:off x="5292080" y="1107521"/>
            <a:ext cx="1152128" cy="1152128"/>
          </a:xfrm>
          <a:prstGeom prst="ellipse">
            <a:avLst/>
          </a:prstGeom>
          <a:solidFill>
            <a:srgbClr val="A3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F44DB5DB-FAC2-DF6C-EFE6-A30F6271F9CB}"/>
              </a:ext>
            </a:extLst>
          </p:cNvPr>
          <p:cNvSpPr/>
          <p:nvPr/>
        </p:nvSpPr>
        <p:spPr>
          <a:xfrm>
            <a:off x="7366198" y="2571750"/>
            <a:ext cx="1152128" cy="1152128"/>
          </a:xfrm>
          <a:prstGeom prst="ellipse">
            <a:avLst/>
          </a:prstGeom>
          <a:solidFill>
            <a:srgbClr val="C4DA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88224" y="4803998"/>
            <a:ext cx="2133600" cy="273844"/>
          </a:xfrm>
        </p:spPr>
        <p:txBody>
          <a:bodyPr/>
          <a:lstStyle/>
          <a:p>
            <a:fld id="{D79AC8C0-1163-4D28-9714-33C8109C7BE6}" type="slidenum">
              <a:rPr lang="ru-RU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/>
              <a:t>2</a:t>
            </a:fld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utoShape 6">
            <a:extLst>
              <a:ext uri="{FF2B5EF4-FFF2-40B4-BE49-F238E27FC236}">
                <a16:creationId xmlns="" xmlns:a16="http://schemas.microsoft.com/office/drawing/2014/main" id="{36AED29C-61F1-D1C5-E782-9C33251062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107950" y="123825"/>
            <a:ext cx="7920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ПРЕИМУЩЕСТВА ЦЕЛЕВОГО ОБУЧЕНИЯ</a:t>
            </a:r>
          </a:p>
        </p:txBody>
      </p:sp>
      <p:pic>
        <p:nvPicPr>
          <p:cNvPr id="23" name="Рисунок 22" descr="Рисунок2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1275606"/>
            <a:ext cx="7588893" cy="23406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543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4" descr="фон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8D64B7B-2501-719C-8914-F2E2F6D59D4F}"/>
              </a:ext>
            </a:extLst>
          </p:cNvPr>
          <p:cNvSpPr txBox="1"/>
          <p:nvPr/>
        </p:nvSpPr>
        <p:spPr>
          <a:xfrm>
            <a:off x="1500166" y="785800"/>
            <a:ext cx="2287539" cy="1384995"/>
          </a:xfrm>
          <a:prstGeom prst="rect">
            <a:avLst/>
          </a:prstGeom>
          <a:solidFill>
            <a:srgbClr val="FEFFED">
              <a:alpha val="69804"/>
            </a:srgbClr>
          </a:solidFill>
        </p:spPr>
        <p:txBody>
          <a:bodyPr wrap="square">
            <a:spAutoFit/>
          </a:bodyPr>
          <a:lstStyle/>
          <a:p>
            <a:pPr lvl="0" algn="ctr"/>
            <a:endParaRPr lang="ru-RU" sz="2800" b="1" baseline="300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baseline="30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общие индивидуальные достижения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DFC2A98-81B9-77A6-7243-673FA8673B62}"/>
              </a:ext>
            </a:extLst>
          </p:cNvPr>
          <p:cNvSpPr txBox="1"/>
          <p:nvPr/>
        </p:nvSpPr>
        <p:spPr>
          <a:xfrm>
            <a:off x="1428728" y="2643188"/>
            <a:ext cx="2664296" cy="1384995"/>
          </a:xfrm>
          <a:prstGeom prst="rect">
            <a:avLst/>
          </a:prstGeom>
          <a:solidFill>
            <a:srgbClr val="FEFFED">
              <a:alpha val="69804"/>
            </a:srgbClr>
          </a:solidFill>
        </p:spPr>
        <p:txBody>
          <a:bodyPr wrap="square">
            <a:spAutoFit/>
          </a:bodyPr>
          <a:lstStyle/>
          <a:p>
            <a:pPr lvl="0" algn="ctr"/>
            <a:endParaRPr lang="ru-RU" sz="2800" b="1" baseline="300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baseline="30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целевые индивидуальные достижения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39DE22F-7F71-1F6C-2363-6196ED2B3A11}"/>
              </a:ext>
            </a:extLst>
          </p:cNvPr>
          <p:cNvSpPr txBox="1"/>
          <p:nvPr/>
        </p:nvSpPr>
        <p:spPr>
          <a:xfrm>
            <a:off x="5357818" y="1214428"/>
            <a:ext cx="2287539" cy="523220"/>
          </a:xfrm>
          <a:prstGeom prst="rect">
            <a:avLst/>
          </a:prstGeom>
          <a:solidFill>
            <a:srgbClr val="A3C6C0">
              <a:alpha val="69804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b="1" baseline="30000" dirty="0">
                <a:solidFill>
                  <a:srgbClr val="005664"/>
                </a:solidFill>
                <a:latin typeface="Arial" pitchFamily="34" charset="0"/>
                <a:cs typeface="Arial" pitchFamily="34" charset="0"/>
              </a:rPr>
              <a:t>10 баллов</a:t>
            </a:r>
            <a:endParaRPr lang="ru-RU" sz="2800" dirty="0">
              <a:solidFill>
                <a:srgbClr val="005664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155D7AA6-B3FC-EAF9-3EAD-3F994A476BF4}"/>
              </a:ext>
            </a:extLst>
          </p:cNvPr>
          <p:cNvSpPr/>
          <p:nvPr/>
        </p:nvSpPr>
        <p:spPr>
          <a:xfrm>
            <a:off x="357158" y="928676"/>
            <a:ext cx="1152128" cy="1152128"/>
          </a:xfrm>
          <a:prstGeom prst="ellipse">
            <a:avLst/>
          </a:prstGeom>
          <a:solidFill>
            <a:srgbClr val="003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518D957E-4D0D-D6B5-519A-7D806E3869A0}"/>
              </a:ext>
            </a:extLst>
          </p:cNvPr>
          <p:cNvSpPr/>
          <p:nvPr/>
        </p:nvSpPr>
        <p:spPr>
          <a:xfrm>
            <a:off x="357158" y="2786064"/>
            <a:ext cx="1152128" cy="1152128"/>
          </a:xfrm>
          <a:prstGeom prst="ellipse">
            <a:avLst/>
          </a:prstGeom>
          <a:solidFill>
            <a:srgbClr val="A3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88224" y="4803998"/>
            <a:ext cx="2133600" cy="273844"/>
          </a:xfrm>
        </p:spPr>
        <p:txBody>
          <a:bodyPr/>
          <a:lstStyle/>
          <a:p>
            <a:fld id="{D79AC8C0-1163-4D28-9714-33C8109C7BE6}" type="slidenum">
              <a:rPr lang="ru-RU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/>
              <a:t>3</a:t>
            </a:fld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utoShape 6">
            <a:extLst>
              <a:ext uri="{FF2B5EF4-FFF2-40B4-BE49-F238E27FC236}">
                <a16:creationId xmlns="" xmlns:a16="http://schemas.microsoft.com/office/drawing/2014/main" id="{36AED29C-61F1-D1C5-E782-9C33251062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107950" y="123825"/>
            <a:ext cx="7920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ИНДИВИДУАЛЬНЫЕ ДОСТИЖЕНИЯ</a:t>
            </a:r>
          </a:p>
        </p:txBody>
      </p:sp>
      <p:sp>
        <p:nvSpPr>
          <p:cNvPr id="22" name="Стрелка вправо 21"/>
          <p:cNvSpPr/>
          <p:nvPr/>
        </p:nvSpPr>
        <p:spPr>
          <a:xfrm>
            <a:off x="4143372" y="1214428"/>
            <a:ext cx="978408" cy="484632"/>
          </a:xfrm>
          <a:prstGeom prst="rightArrow">
            <a:avLst/>
          </a:prstGeom>
          <a:solidFill>
            <a:srgbClr val="A3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>
            <a:off x="4071934" y="3071816"/>
            <a:ext cx="978408" cy="484632"/>
          </a:xfrm>
          <a:prstGeom prst="rightArrow">
            <a:avLst/>
          </a:prstGeom>
          <a:solidFill>
            <a:srgbClr val="A3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A39DE22F-7F71-1F6C-2363-6196ED2B3A11}"/>
              </a:ext>
            </a:extLst>
          </p:cNvPr>
          <p:cNvSpPr txBox="1"/>
          <p:nvPr/>
        </p:nvSpPr>
        <p:spPr>
          <a:xfrm>
            <a:off x="5357818" y="3071816"/>
            <a:ext cx="2287539" cy="523220"/>
          </a:xfrm>
          <a:prstGeom prst="rect">
            <a:avLst/>
          </a:prstGeom>
          <a:solidFill>
            <a:srgbClr val="A3C6C0">
              <a:alpha val="69804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b="1" baseline="30000" dirty="0">
                <a:solidFill>
                  <a:srgbClr val="005664"/>
                </a:solidFill>
                <a:latin typeface="Arial" pitchFamily="34" charset="0"/>
                <a:cs typeface="Arial" pitchFamily="34" charset="0"/>
              </a:rPr>
              <a:t>5 баллов</a:t>
            </a:r>
            <a:endParaRPr lang="ru-RU" sz="2800" dirty="0">
              <a:solidFill>
                <a:srgbClr val="005664"/>
              </a:solidFill>
            </a:endParaRPr>
          </a:p>
        </p:txBody>
      </p:sp>
      <p:sp>
        <p:nvSpPr>
          <p:cNvPr id="28" name="Правая фигурная скобка 27"/>
          <p:cNvSpPr/>
          <p:nvPr/>
        </p:nvSpPr>
        <p:spPr>
          <a:xfrm>
            <a:off x="7858148" y="1142990"/>
            <a:ext cx="226886" cy="28575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8143900" y="1285866"/>
            <a:ext cx="535659" cy="2571768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ru-RU" sz="105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Индивидуальные   достижения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179543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4" descr="фон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-18118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6"/>
          <p:cNvSpPr txBox="1">
            <a:spLocks noChangeArrowheads="1"/>
          </p:cNvSpPr>
          <p:nvPr/>
        </p:nvSpPr>
        <p:spPr bwMode="auto">
          <a:xfrm>
            <a:off x="107950" y="123825"/>
            <a:ext cx="79200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 ИНДИВИДУАЛЬНЫХ ДОСТИЖЕНИЙ ПОСТУПАЮЩИХ</a:t>
            </a:r>
          </a:p>
        </p:txBody>
      </p:sp>
      <p:sp>
        <p:nvSpPr>
          <p:cNvPr id="21507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4803775"/>
            <a:ext cx="2133600" cy="274638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8C0198-F32E-4836-AB72-27B29A78B33D}" type="slidenum">
              <a:rPr lang="ru-RU" smtClean="0">
                <a:solidFill>
                  <a:schemeClr val="bg1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37" name="Скругленный прямоугольник 4"/>
          <p:cNvSpPr/>
          <p:nvPr/>
        </p:nvSpPr>
        <p:spPr>
          <a:xfrm>
            <a:off x="55563" y="754063"/>
            <a:ext cx="1768475" cy="10175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3340" tIns="53340" rIns="53340" bIns="53340" spcCol="1270" anchor="ctr"/>
          <a:lstStyle/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1400" dirty="0">
              <a:solidFill>
                <a:srgbClr val="005664"/>
              </a:solidFill>
            </a:endParaRPr>
          </a:p>
        </p:txBody>
      </p:sp>
      <p:grpSp>
        <p:nvGrpSpPr>
          <p:cNvPr id="23" name="Группа 25"/>
          <p:cNvGrpSpPr>
            <a:grpSpLocks/>
          </p:cNvGrpSpPr>
          <p:nvPr/>
        </p:nvGrpSpPr>
        <p:grpSpPr bwMode="auto">
          <a:xfrm>
            <a:off x="6948488" y="843558"/>
            <a:ext cx="2232025" cy="1081088"/>
            <a:chOff x="6948264" y="1779662"/>
            <a:chExt cx="2232248" cy="108012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6948264" y="1779662"/>
              <a:ext cx="2195731" cy="1080120"/>
            </a:xfrm>
            <a:prstGeom prst="rect">
              <a:avLst/>
            </a:prstGeom>
            <a:solidFill>
              <a:srgbClr val="DEE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5" name="TextBox 16"/>
            <p:cNvSpPr txBox="1">
              <a:spLocks noChangeArrowheads="1"/>
            </p:cNvSpPr>
            <p:nvPr/>
          </p:nvSpPr>
          <p:spPr bwMode="auto">
            <a:xfrm>
              <a:off x="6948264" y="1831925"/>
              <a:ext cx="223224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800" b="1" dirty="0">
                  <a:solidFill>
                    <a:srgbClr val="005664"/>
                  </a:solidFill>
                  <a:cs typeface="Arial" charset="0"/>
                </a:rPr>
                <a:t>5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948264" y="2552083"/>
              <a:ext cx="2195731" cy="3076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баллов</a:t>
              </a:r>
              <a:endPara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endParaRPr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6948488" y="843558"/>
            <a:ext cx="71437" cy="1081088"/>
          </a:xfrm>
          <a:prstGeom prst="rect">
            <a:avLst/>
          </a:prstGeom>
          <a:solidFill>
            <a:srgbClr val="00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Прямоугольник 12"/>
          <p:cNvSpPr>
            <a:spLocks noChangeArrowheads="1"/>
          </p:cNvSpPr>
          <p:nvPr/>
        </p:nvSpPr>
        <p:spPr bwMode="auto">
          <a:xfrm>
            <a:off x="2692099" y="927596"/>
            <a:ext cx="44640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5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проводимых заказчиком целевого обучения мероприятиях по профессиональной ориентации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5AF030E-6B0E-44BB-970E-01B3077091CD}"/>
              </a:ext>
            </a:extLst>
          </p:cNvPr>
          <p:cNvSpPr txBox="1"/>
          <p:nvPr/>
        </p:nvSpPr>
        <p:spPr>
          <a:xfrm>
            <a:off x="86257" y="813232"/>
            <a:ext cx="2605842" cy="3702733"/>
          </a:xfrm>
          <a:prstGeom prst="rect">
            <a:avLst/>
          </a:prstGeom>
          <a:solidFill>
            <a:srgbClr val="FEFFED">
              <a:alpha val="69804"/>
            </a:srgbClr>
          </a:solidFill>
        </p:spPr>
        <p:txBody>
          <a:bodyPr vert="vert270" wrap="square">
            <a:spAutoFit/>
          </a:bodyPr>
          <a:lstStyle/>
          <a:p>
            <a:pPr lvl="0" algn="ctr"/>
            <a:endParaRPr lang="ru-RU" sz="4800" b="1" baseline="300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4000" b="1" baseline="30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целевые</a:t>
            </a:r>
            <a:r>
              <a:rPr lang="ru-RU" sz="4800" b="1" baseline="30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baseline="30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индивидуальные достижения </a:t>
            </a:r>
          </a:p>
          <a:p>
            <a:pPr lvl="0" algn="ctr"/>
            <a:r>
              <a:rPr lang="ru-RU" sz="4000" b="1" baseline="30000" dirty="0">
                <a:solidFill>
                  <a:srgbClr val="003841"/>
                </a:solidFill>
                <a:latin typeface="Arial" pitchFamily="34" charset="0"/>
                <a:cs typeface="Arial" pitchFamily="34" charset="0"/>
              </a:rPr>
              <a:t>5 баллов</a:t>
            </a:r>
            <a:endParaRPr lang="ru-RU" sz="4000" dirty="0">
              <a:solidFill>
                <a:srgbClr val="003841"/>
              </a:solidFill>
            </a:endParaRPr>
          </a:p>
        </p:txBody>
      </p:sp>
      <p:sp>
        <p:nvSpPr>
          <p:cNvPr id="35" name="Прямоугольник 12">
            <a:extLst>
              <a:ext uri="{FF2B5EF4-FFF2-40B4-BE49-F238E27FC236}">
                <a16:creationId xmlns="" xmlns:a16="http://schemas.microsoft.com/office/drawing/2014/main" id="{580C52AF-6E6F-419B-9161-C4E68B8C2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3044" y="2821910"/>
            <a:ext cx="4296881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5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приеме на обучение на места в пределах целевой квоты в дополнение к баллам за общие индивидуальные достижения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328566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4" descr="фон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11560" y="843558"/>
            <a:ext cx="122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A3C6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245</a:t>
            </a:r>
            <a:endParaRPr lang="ru-RU" sz="4800" dirty="0">
              <a:solidFill>
                <a:srgbClr val="A3C6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771550"/>
            <a:ext cx="611560" cy="936104"/>
          </a:xfrm>
          <a:prstGeom prst="rect">
            <a:avLst/>
          </a:prstGeom>
          <a:solidFill>
            <a:srgbClr val="A3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9219" name="TextBox 6"/>
          <p:cNvSpPr txBox="1">
            <a:spLocks noChangeArrowheads="1"/>
          </p:cNvSpPr>
          <p:nvPr/>
        </p:nvSpPr>
        <p:spPr bwMode="auto">
          <a:xfrm>
            <a:off x="107950" y="123825"/>
            <a:ext cx="7920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ПРОХОДНЫЕ БАЛЛЫ В 2024 ГОДУ: ОБЩИЙ И ЦЕЛЕВОЙ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-124488" y="1144800"/>
            <a:ext cx="1152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>
                <a:solidFill>
                  <a:srgbClr val="FEFFED"/>
                </a:solidFill>
                <a:latin typeface="Arial" pitchFamily="34" charset="0"/>
                <a:cs typeface="Arial" pitchFamily="34" charset="0"/>
              </a:rPr>
              <a:t>ПЕДИАТРИЯ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67744" y="804649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5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148</a:t>
            </a:r>
            <a:endParaRPr lang="ru-RU" sz="4800" dirty="0">
              <a:solidFill>
                <a:srgbClr val="005664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1835696" y="915566"/>
            <a:ext cx="360040" cy="648072"/>
          </a:xfrm>
          <a:prstGeom prst="rightArrow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11560" y="1851670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A3C6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279</a:t>
            </a:r>
            <a:endParaRPr lang="ru-RU" sz="4800" dirty="0">
              <a:solidFill>
                <a:srgbClr val="A3C6C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1779663"/>
            <a:ext cx="611560" cy="936104"/>
          </a:xfrm>
          <a:prstGeom prst="rect">
            <a:avLst/>
          </a:prstGeom>
          <a:solidFill>
            <a:srgbClr val="A3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267744" y="1851670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5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163</a:t>
            </a:r>
            <a:endParaRPr lang="ru-RU" sz="4800" dirty="0">
              <a:solidFill>
                <a:srgbClr val="005664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-107941" y="2092082"/>
            <a:ext cx="10081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>
                <a:solidFill>
                  <a:srgbClr val="FEFFED"/>
                </a:solidFill>
                <a:latin typeface="Arial" pitchFamily="34" charset="0"/>
                <a:cs typeface="Arial" pitchFamily="34" charset="0"/>
              </a:rPr>
              <a:t>ЛЕЧЕБНОЕ ДЕЛО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0" y="2787774"/>
            <a:ext cx="611560" cy="936000"/>
          </a:xfrm>
          <a:prstGeom prst="rect">
            <a:avLst/>
          </a:prstGeom>
          <a:solidFill>
            <a:srgbClr val="A3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 rot="16200000">
            <a:off x="-98938" y="3040383"/>
            <a:ext cx="9361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>
                <a:solidFill>
                  <a:srgbClr val="FEFFED"/>
                </a:solidFill>
                <a:latin typeface="Arial" pitchFamily="34" charset="0"/>
                <a:cs typeface="Arial" pitchFamily="34" charset="0"/>
              </a:rPr>
              <a:t>СТОМАТО-ЛОГИЯ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0" y="3795886"/>
            <a:ext cx="611560" cy="936000"/>
          </a:xfrm>
          <a:prstGeom prst="rect">
            <a:avLst/>
          </a:prstGeom>
          <a:solidFill>
            <a:srgbClr val="A3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 rot="16200000">
            <a:off x="-98938" y="3963857"/>
            <a:ext cx="9361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>
                <a:solidFill>
                  <a:srgbClr val="FEFFED"/>
                </a:solidFill>
                <a:latin typeface="Arial" pitchFamily="34" charset="0"/>
                <a:cs typeface="Arial" pitchFamily="34" charset="0"/>
              </a:rPr>
              <a:t>МЕДИКО-ПРОФ. ДЕЛО</a:t>
            </a:r>
          </a:p>
        </p:txBody>
      </p:sp>
      <p:sp>
        <p:nvSpPr>
          <p:cNvPr id="46" name="Стрелка вправо 45"/>
          <p:cNvSpPr/>
          <p:nvPr/>
        </p:nvSpPr>
        <p:spPr>
          <a:xfrm>
            <a:off x="1835696" y="1923678"/>
            <a:ext cx="360040" cy="648072"/>
          </a:xfrm>
          <a:prstGeom prst="rightArrow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611560" y="2820873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A3C6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284</a:t>
            </a:r>
            <a:endParaRPr lang="ru-RU" sz="4800" dirty="0">
              <a:solidFill>
                <a:srgbClr val="A3C6C0"/>
              </a:solidFill>
            </a:endParaRPr>
          </a:p>
        </p:txBody>
      </p:sp>
      <p:sp>
        <p:nvSpPr>
          <p:cNvPr id="49" name="Стрелка вправо 48"/>
          <p:cNvSpPr/>
          <p:nvPr/>
        </p:nvSpPr>
        <p:spPr>
          <a:xfrm>
            <a:off x="1835696" y="2892881"/>
            <a:ext cx="360040" cy="648072"/>
          </a:xfrm>
          <a:prstGeom prst="rightArrow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611560" y="3828985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A3C6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ru-RU" sz="4800" dirty="0">
              <a:solidFill>
                <a:srgbClr val="A3C6C0"/>
              </a:solidFill>
            </a:endParaRPr>
          </a:p>
        </p:txBody>
      </p:sp>
      <p:sp>
        <p:nvSpPr>
          <p:cNvPr id="52" name="Стрелка вправо 51"/>
          <p:cNvSpPr/>
          <p:nvPr/>
        </p:nvSpPr>
        <p:spPr>
          <a:xfrm>
            <a:off x="1835696" y="3900993"/>
            <a:ext cx="360040" cy="648072"/>
          </a:xfrm>
          <a:prstGeom prst="rightArrow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067944" y="699542"/>
            <a:ext cx="5076056" cy="4176464"/>
          </a:xfrm>
          <a:prstGeom prst="rect">
            <a:avLst/>
          </a:prstGeom>
          <a:solidFill>
            <a:srgbClr val="C4DA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5399584" y="843559"/>
            <a:ext cx="122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EFF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169</a:t>
            </a:r>
            <a:endParaRPr lang="ru-RU" sz="4800" dirty="0">
              <a:solidFill>
                <a:srgbClr val="FEFFED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283968" y="771551"/>
            <a:ext cx="611560" cy="936104"/>
          </a:xfrm>
          <a:prstGeom prst="rect">
            <a:avLst/>
          </a:prstGeom>
          <a:solidFill>
            <a:srgbClr val="FEF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rgbClr val="FEFFED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 rot="16200000">
            <a:off x="4197907" y="939520"/>
            <a:ext cx="936104" cy="600164"/>
          </a:xfrm>
          <a:prstGeom prst="rect">
            <a:avLst/>
          </a:prstGeom>
          <a:solidFill>
            <a:srgbClr val="FEFFED"/>
          </a:solidFill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rgbClr val="A3C6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МЕД. БИОФИ-ЗИКА</a:t>
            </a:r>
          </a:p>
        </p:txBody>
      </p:sp>
      <p:sp>
        <p:nvSpPr>
          <p:cNvPr id="75" name="Стрелка вправо 74"/>
          <p:cNvSpPr/>
          <p:nvPr/>
        </p:nvSpPr>
        <p:spPr>
          <a:xfrm>
            <a:off x="6623720" y="915567"/>
            <a:ext cx="360040" cy="648072"/>
          </a:xfrm>
          <a:prstGeom prst="rightArrow">
            <a:avLst/>
          </a:prstGeom>
          <a:noFill/>
          <a:ln>
            <a:solidFill>
              <a:srgbClr val="FEFFE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EFFED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399584" y="1851671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EFF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245</a:t>
            </a:r>
            <a:endParaRPr lang="ru-RU" sz="4800" dirty="0">
              <a:solidFill>
                <a:srgbClr val="FEFFED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283968" y="1779664"/>
            <a:ext cx="611560" cy="936104"/>
          </a:xfrm>
          <a:prstGeom prst="rect">
            <a:avLst/>
          </a:prstGeom>
          <a:solidFill>
            <a:srgbClr val="FEF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EFFED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4176027" y="2068273"/>
            <a:ext cx="10081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>
                <a:solidFill>
                  <a:srgbClr val="A3C6C0"/>
                </a:solidFill>
                <a:latin typeface="Arial" pitchFamily="34" charset="0"/>
                <a:cs typeface="Arial" pitchFamily="34" charset="0"/>
              </a:rPr>
              <a:t>КЛИНИЧ. ПСИХОЛОГ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4283968" y="2787775"/>
            <a:ext cx="611560" cy="936000"/>
          </a:xfrm>
          <a:prstGeom prst="rect">
            <a:avLst/>
          </a:prstGeom>
          <a:solidFill>
            <a:srgbClr val="FEF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EFFED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 rot="16200000">
            <a:off x="4185030" y="3040384"/>
            <a:ext cx="9361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>
                <a:solidFill>
                  <a:srgbClr val="A3C6C0"/>
                </a:solidFill>
                <a:latin typeface="Arial" pitchFamily="34" charset="0"/>
                <a:cs typeface="Arial" pitchFamily="34" charset="0"/>
              </a:rPr>
              <a:t>СПЕЦ. ДЕФЕКТ.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4283968" y="3795887"/>
            <a:ext cx="611560" cy="936000"/>
          </a:xfrm>
          <a:prstGeom prst="rect">
            <a:avLst/>
          </a:prstGeom>
          <a:solidFill>
            <a:srgbClr val="FEF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EFFED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 rot="16200000">
            <a:off x="4185030" y="4048496"/>
            <a:ext cx="9361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>
                <a:solidFill>
                  <a:srgbClr val="A3C6C0"/>
                </a:solidFill>
                <a:latin typeface="Arial" pitchFamily="34" charset="0"/>
                <a:cs typeface="Arial" pitchFamily="34" charset="0"/>
              </a:rPr>
              <a:t>СЕСТРИН. ДЕЛО</a:t>
            </a:r>
          </a:p>
        </p:txBody>
      </p:sp>
      <p:sp>
        <p:nvSpPr>
          <p:cNvPr id="84" name="Стрелка вправо 83"/>
          <p:cNvSpPr/>
          <p:nvPr/>
        </p:nvSpPr>
        <p:spPr>
          <a:xfrm>
            <a:off x="6623720" y="1923679"/>
            <a:ext cx="360040" cy="648072"/>
          </a:xfrm>
          <a:prstGeom prst="rightArrow">
            <a:avLst/>
          </a:prstGeom>
          <a:noFill/>
          <a:ln>
            <a:solidFill>
              <a:srgbClr val="FEFFE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EFFED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399584" y="2820874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EFF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185</a:t>
            </a:r>
            <a:endParaRPr lang="ru-RU" sz="4800" dirty="0">
              <a:solidFill>
                <a:srgbClr val="FEFFED"/>
              </a:solidFill>
            </a:endParaRPr>
          </a:p>
        </p:txBody>
      </p:sp>
      <p:sp>
        <p:nvSpPr>
          <p:cNvPr id="87" name="Стрелка вправо 86"/>
          <p:cNvSpPr/>
          <p:nvPr/>
        </p:nvSpPr>
        <p:spPr>
          <a:xfrm>
            <a:off x="6623720" y="2892882"/>
            <a:ext cx="360040" cy="648072"/>
          </a:xfrm>
          <a:prstGeom prst="rightArrow">
            <a:avLst/>
          </a:prstGeom>
          <a:noFill/>
          <a:ln>
            <a:solidFill>
              <a:srgbClr val="FEFFE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EFFED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399584" y="3828986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EFF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149</a:t>
            </a:r>
            <a:endParaRPr lang="ru-RU" sz="4800" dirty="0">
              <a:solidFill>
                <a:srgbClr val="FEFFED"/>
              </a:solidFill>
            </a:endParaRPr>
          </a:p>
        </p:txBody>
      </p:sp>
      <p:sp>
        <p:nvSpPr>
          <p:cNvPr id="90" name="Стрелка вправо 89"/>
          <p:cNvSpPr/>
          <p:nvPr/>
        </p:nvSpPr>
        <p:spPr>
          <a:xfrm>
            <a:off x="6623720" y="3900994"/>
            <a:ext cx="360040" cy="648072"/>
          </a:xfrm>
          <a:prstGeom prst="rightArrow">
            <a:avLst/>
          </a:prstGeom>
          <a:noFill/>
          <a:ln>
            <a:solidFill>
              <a:srgbClr val="FEFFE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EFFED"/>
              </a:solidFill>
            </a:endParaRPr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>
            <a:off x="5292080" y="1779662"/>
            <a:ext cx="3600400" cy="0"/>
          </a:xfrm>
          <a:prstGeom prst="line">
            <a:avLst/>
          </a:prstGeom>
          <a:ln w="19050">
            <a:solidFill>
              <a:srgbClr val="FEFFE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5292080" y="2715766"/>
            <a:ext cx="3600400" cy="0"/>
          </a:xfrm>
          <a:prstGeom prst="line">
            <a:avLst/>
          </a:prstGeom>
          <a:ln w="19050">
            <a:solidFill>
              <a:srgbClr val="FEFFE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5292080" y="3723878"/>
            <a:ext cx="3600400" cy="0"/>
          </a:xfrm>
          <a:prstGeom prst="line">
            <a:avLst/>
          </a:prstGeom>
          <a:ln w="19050">
            <a:solidFill>
              <a:srgbClr val="FEFFE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Номер слайда 41"/>
          <p:cNvSpPr>
            <a:spLocks noGrp="1"/>
          </p:cNvSpPr>
          <p:nvPr>
            <p:ph type="sldNum" sz="quarter" idx="12"/>
          </p:nvPr>
        </p:nvSpPr>
        <p:spPr>
          <a:xfrm>
            <a:off x="6572264" y="4786328"/>
            <a:ext cx="2133600" cy="357172"/>
          </a:xfrm>
        </p:spPr>
        <p:txBody>
          <a:bodyPr/>
          <a:lstStyle/>
          <a:p>
            <a:fld id="{52B243C3-8D2B-4889-84E4-55FBB7E287EA}" type="slidenum">
              <a:rPr lang="ru-RU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/>
              <a:t>5</a:t>
            </a:fld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85984" y="2786064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5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204</a:t>
            </a:r>
            <a:endParaRPr lang="ru-RU" sz="4800" dirty="0">
              <a:solidFill>
                <a:srgbClr val="005664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85984" y="3786196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5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159</a:t>
            </a:r>
            <a:endParaRPr lang="ru-RU" sz="4800" dirty="0">
              <a:solidFill>
                <a:srgbClr val="005664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768" y="857238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5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223</a:t>
            </a:r>
            <a:endParaRPr lang="ru-RU" sz="4800" dirty="0">
              <a:solidFill>
                <a:srgbClr val="005664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43768" y="1857370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5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217</a:t>
            </a:r>
            <a:endParaRPr lang="ru-RU" sz="4800" dirty="0">
              <a:solidFill>
                <a:srgbClr val="005664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4" descr="фон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https://gpmu.org/image/infocat/8939/1725027071.jpg"/>
          <p:cNvPicPr>
            <a:picLocks noChangeAspect="1" noChangeArrowheads="1"/>
          </p:cNvPicPr>
          <p:nvPr/>
        </p:nvPicPr>
        <p:blipFill>
          <a:blip r:embed="rId4">
            <a:lum bright="21000" contrast="-42000"/>
          </a:blip>
          <a:srcRect/>
          <a:stretch>
            <a:fillRect/>
          </a:stretch>
        </p:blipFill>
        <p:spPr bwMode="auto">
          <a:xfrm>
            <a:off x="2714612" y="1357304"/>
            <a:ext cx="6215106" cy="3520132"/>
          </a:xfrm>
          <a:prstGeom prst="rect">
            <a:avLst/>
          </a:prstGeom>
          <a:noFill/>
        </p:spPr>
      </p:pic>
      <p:sp>
        <p:nvSpPr>
          <p:cNvPr id="27651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4803775"/>
            <a:ext cx="2133600" cy="274638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FAA781-2DE5-433F-9F8A-81455F210C0F}" type="slidenum">
              <a:rPr lang="ru-RU" smtClean="0">
                <a:solidFill>
                  <a:prstClr val="white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dirty="0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37" name="Скругленный прямоугольник 4"/>
          <p:cNvSpPr/>
          <p:nvPr/>
        </p:nvSpPr>
        <p:spPr>
          <a:xfrm>
            <a:off x="55563" y="754063"/>
            <a:ext cx="1768475" cy="10175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3340" tIns="53340" rIns="53340" bIns="53340" spcCol="1270" anchor="ctr"/>
          <a:lstStyle/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1400" dirty="0">
              <a:solidFill>
                <a:srgbClr val="005664"/>
              </a:solidFill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107950" y="123825"/>
            <a:ext cx="79200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СРЕДНЕЕ ПРОФЕССИОНАЛЬНОЕ ОБРАЗОВАНИЕ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A111E5F-6F0B-49F5-B822-38ADCFD46D20}"/>
              </a:ext>
            </a:extLst>
          </p:cNvPr>
          <p:cNvSpPr/>
          <p:nvPr/>
        </p:nvSpPr>
        <p:spPr>
          <a:xfrm>
            <a:off x="0" y="714362"/>
            <a:ext cx="2627784" cy="4176464"/>
          </a:xfrm>
          <a:prstGeom prst="rect">
            <a:avLst/>
          </a:prstGeom>
          <a:solidFill>
            <a:srgbClr val="C4DA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154AE99-3CFB-498C-83FC-5EEDFCFF0DD0}"/>
              </a:ext>
            </a:extLst>
          </p:cNvPr>
          <p:cNvSpPr txBox="1"/>
          <p:nvPr/>
        </p:nvSpPr>
        <p:spPr>
          <a:xfrm>
            <a:off x="0" y="1928808"/>
            <a:ext cx="265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rgbClr val="005664"/>
                  </a:solidFill>
                </a:ln>
                <a:noFill/>
                <a:latin typeface="Arial" pitchFamily="34" charset="0"/>
                <a:cs typeface="Arial" pitchFamily="34" charset="0"/>
              </a:rPr>
              <a:t>НОВОЕ!</a:t>
            </a:r>
            <a:r>
              <a:rPr lang="ru-RU" sz="3600" b="1" dirty="0">
                <a:ln>
                  <a:solidFill>
                    <a:srgbClr val="005664"/>
                  </a:solidFill>
                </a:ln>
                <a:noFill/>
                <a:latin typeface="Arial" pitchFamily="34" charset="0"/>
                <a:cs typeface="Arial" pitchFamily="34" charset="0"/>
              </a:rPr>
              <a:t> </a:t>
            </a:r>
            <a:endParaRPr lang="ru-RU" sz="2400" b="1" dirty="0">
              <a:ln>
                <a:solidFill>
                  <a:srgbClr val="005664"/>
                </a:solidFill>
              </a:ln>
              <a:noFill/>
              <a:latin typeface="Arial" pitchFamily="34" charset="0"/>
              <a:cs typeface="Arial" pitchFamily="34" charset="0"/>
            </a:endParaRPr>
          </a:p>
          <a:p>
            <a:r>
              <a:rPr lang="ru-RU" sz="2400" b="1" dirty="0">
                <a:solidFill>
                  <a:srgbClr val="FEFFED"/>
                </a:solidFill>
                <a:latin typeface="Arial" pitchFamily="34" charset="0"/>
                <a:cs typeface="Arial" pitchFamily="34" charset="0"/>
              </a:rPr>
              <a:t>С 2024 ГОДА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E1A74F2-0A7A-42B3-9B70-5FEC5C3A0FB1}"/>
              </a:ext>
            </a:extLst>
          </p:cNvPr>
          <p:cNvSpPr txBox="1"/>
          <p:nvPr/>
        </p:nvSpPr>
        <p:spPr>
          <a:xfrm>
            <a:off x="2643174" y="642924"/>
            <a:ext cx="6228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A3C6C0"/>
                </a:solidFill>
              </a:rPr>
              <a:t>ПЕРЕЧЕНЬ СПЕЦИАЛЬНОСТЕЙ ПО КОТОРЫМ ОБЪЯВЛЕН ПРИЕМ НА ОБУЧЕНИЕ</a:t>
            </a:r>
            <a:endParaRPr lang="ru-RU" sz="1400" dirty="0">
              <a:solidFill>
                <a:prstClr val="black"/>
              </a:solidFill>
            </a:endParaRPr>
          </a:p>
        </p:txBody>
      </p:sp>
      <p:graphicFrame>
        <p:nvGraphicFramePr>
          <p:cNvPr id="21" name="Таблица 20">
            <a:extLst>
              <a:ext uri="{FF2B5EF4-FFF2-40B4-BE49-F238E27FC236}">
                <a16:creationId xmlns="" xmlns:a16="http://schemas.microsoft.com/office/drawing/2014/main" id="{428F81C8-028C-4E7E-B6D9-B4A8ACE26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1078638"/>
              </p:ext>
            </p:extLst>
          </p:nvPr>
        </p:nvGraphicFramePr>
        <p:xfrm>
          <a:off x="2714612" y="928676"/>
          <a:ext cx="6215106" cy="18000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116998">
                  <a:extLst>
                    <a:ext uri="{9D8B030D-6E8A-4147-A177-3AD203B41FA5}">
                      <a16:colId xmlns="" xmlns:a16="http://schemas.microsoft.com/office/drawing/2014/main" val="1354743599"/>
                    </a:ext>
                  </a:extLst>
                </a:gridCol>
                <a:gridCol w="990555">
                  <a:extLst>
                    <a:ext uri="{9D8B030D-6E8A-4147-A177-3AD203B41FA5}">
                      <a16:colId xmlns="" xmlns:a16="http://schemas.microsoft.com/office/drawing/2014/main" val="1846710935"/>
                    </a:ext>
                  </a:extLst>
                </a:gridCol>
                <a:gridCol w="2075440">
                  <a:extLst>
                    <a:ext uri="{9D8B030D-6E8A-4147-A177-3AD203B41FA5}">
                      <a16:colId xmlns="" xmlns:a16="http://schemas.microsoft.com/office/drawing/2014/main" val="3436963786"/>
                    </a:ext>
                  </a:extLst>
                </a:gridCol>
                <a:gridCol w="1032113">
                  <a:extLst>
                    <a:ext uri="{9D8B030D-6E8A-4147-A177-3AD203B41FA5}">
                      <a16:colId xmlns="" xmlns:a16="http://schemas.microsoft.com/office/drawing/2014/main" val="248900088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ПРОГРАММА</a:t>
                      </a:r>
                      <a:endParaRPr lang="ru-RU" sz="900" b="0" dirty="0">
                        <a:solidFill>
                          <a:srgbClr val="00566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ОБУЧЕНИЕ</a:t>
                      </a:r>
                      <a:endParaRPr lang="ru-RU" sz="900" b="0" dirty="0">
                        <a:solidFill>
                          <a:srgbClr val="00566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ВСТУПИТЕЛЬНЫЕ ИСПЫТАНИЯ</a:t>
                      </a:r>
                      <a:endParaRPr lang="ru-RU" sz="900" b="0" dirty="0">
                        <a:solidFill>
                          <a:srgbClr val="00566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МЕСТ</a:t>
                      </a:r>
                      <a:endParaRPr lang="ru-RU" sz="900" b="0" dirty="0">
                        <a:solidFill>
                          <a:srgbClr val="00566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914291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34.02.01  </a:t>
                      </a:r>
                      <a:b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СЕСТРИНСКОЕ ДЕЛО </a:t>
                      </a:r>
                      <a:endParaRPr lang="ru-RU" sz="900" b="0" dirty="0">
                        <a:solidFill>
                          <a:srgbClr val="00566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00" algn="l" fontAlgn="ctr"/>
                      <a:r>
                        <a:rPr lang="ru-RU" sz="900" b="0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базе основного общего образования (после 9 класса)</a:t>
                      </a: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0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года, 10 мес. </a:t>
                      </a:r>
                    </a:p>
                    <a:p>
                      <a:pPr marL="36000" algn="l" fontAlgn="ctr"/>
                      <a:r>
                        <a:rPr lang="ru-RU" sz="900" b="0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очная</a:t>
                      </a: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0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Конкурс аттестатов, вступительное испытание – психологическое тестирование</a:t>
                      </a: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900" b="0" dirty="0" smtClean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 бюджет, </a:t>
                      </a:r>
                    </a:p>
                    <a:p>
                      <a:pPr marL="36000" algn="ctr" fontAlgn="ctr"/>
                      <a:r>
                        <a:rPr lang="ru-RU" sz="900" b="0" dirty="0" smtClean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коммерция</a:t>
                      </a:r>
                      <a:endParaRPr lang="ru-RU" sz="900" b="0" dirty="0">
                        <a:solidFill>
                          <a:srgbClr val="00566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255505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34.02.01 </a:t>
                      </a:r>
                      <a:b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900" b="1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СЕСТРИНСКОЕ ДЕЛО</a:t>
                      </a:r>
                      <a:endParaRPr lang="ru-RU" sz="900" b="0" dirty="0">
                        <a:solidFill>
                          <a:srgbClr val="00566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00" algn="l" fontAlgn="ctr"/>
                      <a:r>
                        <a:rPr lang="ru-RU" sz="900" b="0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базе среднего общего образования (после 11 класса)</a:t>
                      </a: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0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год, 10 мес.</a:t>
                      </a:r>
                    </a:p>
                    <a:p>
                      <a:pPr marL="36000" algn="l" fontAlgn="ctr"/>
                      <a:r>
                        <a:rPr lang="ru-RU" sz="900" b="0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очная</a:t>
                      </a: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900" b="0" dirty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Конкурс аттестатов, вступительное испытание – психологическое тестирование</a:t>
                      </a: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900" b="0" dirty="0" smtClean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бюджет</a:t>
                      </a:r>
                    </a:p>
                    <a:p>
                      <a:pPr marL="36000" algn="ctr" fontAlgn="ctr"/>
                      <a:r>
                        <a:rPr lang="ru-RU" sz="900" b="0" dirty="0" smtClean="0">
                          <a:solidFill>
                            <a:srgbClr val="0056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коммерция</a:t>
                      </a:r>
                      <a:endParaRPr lang="ru-RU" sz="900" b="0" dirty="0">
                        <a:solidFill>
                          <a:srgbClr val="00566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2627" marR="22627" marT="22627" marB="22627" anchor="ctr">
                    <a:lnL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C6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6C0">
                        <a:alpha val="7294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89146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67571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Северное сияние в Мурманске в 2025 году 💥: когда можно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8"/>
            <a:ext cx="8572560" cy="4214842"/>
          </a:xfrm>
          <a:prstGeom prst="rect">
            <a:avLst/>
          </a:prstGeom>
          <a:noFill/>
        </p:spPr>
      </p:pic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D9CE6160-2080-40AE-8A04-7DBB4D552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243C3-8D2B-4889-84E4-55FBB7E287EA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028" name="AutoShape 4" descr="Q:\%D0%A1%D0%9F%D0%91%D0%93%D0%9F%D0%9C%D0%A3\%D0%A6%D0%B5%D0%BD%D1%82%D1%80 %D1%81%D0%BE%D0%B4%D0%B5%D0%B9%D1%81%D1%82%D0%B2%D0%B8%D1%8F %D0%B8 %D1%82%D1%80%D1%83%D0%B4%D0%BE%D1%83%D1%81%D1%82%D1%80%D0%BE%D0%B9%D1%81%D1%82%D0%B2%D0%B0 %D0%B2%D1%8B%D0%BF%D1%83%D1%81%D0%BA%D0%BD%D0%B8%D0%BA%D0%BE%D0%B2\%D0%A6%D0%A1%D0%A2%D0%92\%D0%9A%D0%BE%D0%BC%D0%B0%D0%BD%D0%B4%D0%B8%D1%80%D0%BE%D0%B2%D0%BA%D0%B8\%D0%A0%D0%B5%D0%B3%D0%B8%D0%BE%D0%BD%D1%8B\%D0%9C%D1%83%D1%80%D0%BC%D0%B0%D0%BD%D1%81%D0%BA\%D0%9A%D1%8C%D0%B0%D1%80 %D0%BA%D0%BE%D0%B4 %D0%BD%D0%B0 %D1%81%D1%82%D1%80%D0%B0%D0%BD%D0%B8%D1%86%D1%83 %D0%A6%D0%9E %D0%9C%D1%83%D1%80%D0%BC%D0%B0%D0%BD%D1%81%D0%B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Q:\%D0%A1%D0%9F%D0%91%D0%93%D0%9F%D0%9C%D0%A3\%D0%A6%D0%B5%D0%BD%D1%82%D1%80 %D1%81%D0%BE%D0%B4%D0%B5%D0%B9%D1%81%D1%82%D0%B2%D0%B8%D1%8F %D0%B8 %D1%82%D1%80%D1%83%D0%B4%D0%BE%D1%83%D1%81%D1%82%D1%80%D0%BE%D0%B9%D1%81%D1%82%D0%B2%D0%B0 %D0%B2%D1%8B%D0%BF%D1%83%D1%81%D0%BA%D0%BD%D0%B8%D0%BA%D0%BE%D0%B2\%D0%A6%D0%A1%D0%A2%D0%92\%D0%9A%D0%BE%D0%BC%D0%B0%D0%BD%D0%B4%D0%B8%D1%80%D0%BE%D0%B2%D0%BA%D0%B8\%D0%A0%D0%B5%D0%B3%D0%B8%D0%BE%D0%BD%D1%8B\%D0%9C%D1%83%D1%80%D0%BC%D0%B0%D0%BD%D1%81%D0%BA\%D0%9A%D1%8C%D0%B0%D1%80 %D0%BA%D0%BE%D0%B4 %D0%BD%D0%B0 %D1%81%D1%82%D1%80%D0%B0%D0%BD%D0%B8%D1%86%D1%83 %D0%A6%D0%9E %D0%9C%D1%83%D1%80%D0%BC%D0%B0%D0%BD%D1%81%D0%B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Q:\%D0%A1%D0%9F%D0%91%D0%93%D0%9F%D0%9C%D0%A3\%D0%A6%D0%B5%D0%BD%D1%82%D1%80 %D1%81%D0%BE%D0%B4%D0%B5%D0%B9%D1%81%D1%82%D0%B2%D0%B8%D1%8F %D0%B8 %D1%82%D1%80%D1%83%D0%B4%D0%BE%D1%83%D1%81%D1%82%D1%80%D0%BE%D0%B9%D1%81%D1%82%D0%B2%D0%B0 %D0%B2%D1%8B%D0%BF%D1%83%D1%81%D0%BA%D0%BD%D0%B8%D0%BA%D0%BE%D0%B2\%D0%A6%D0%A1%D0%A2%D0%92\%D0%9A%D0%BE%D0%BC%D0%B0%D0%BD%D0%B4%D0%B8%D1%80%D0%BE%D0%B2%D0%BA%D0%B8\%D0%A0%D0%B5%D0%B3%D0%B8%D0%BE%D0%BD%D1%8B\%D0%9C%D1%83%D1%80%D0%BC%D0%B0%D0%BD%D1%81%D0%BA\%D0%9A%D1%8C%D0%B0%D1%80 %D0%BA%D0%BE%D0%B4 %D0%BD%D0%B0 %D1%81%D1%82%D1%80%D0%B0%D0%BD%D0%B8%D1%86%D1%83 %D0%A6%D0%9E %D0%9C%D1%83%D1%80%D0%BC%D0%B0%D0%BD%D1%81%D0%B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Q:\СПБГПМУ\Центр содействия и трудоустройства выпускников\ЦСТВ\Командировки\Регионы\Мурманск\qr-cod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42924"/>
            <a:ext cx="1866900" cy="186690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F9C8120-EA56-4538-8527-A9F6536B9F71}"/>
              </a:ext>
            </a:extLst>
          </p:cNvPr>
          <p:cNvSpPr txBox="1"/>
          <p:nvPr/>
        </p:nvSpPr>
        <p:spPr>
          <a:xfrm>
            <a:off x="4572000" y="571486"/>
            <a:ext cx="4116005" cy="769441"/>
          </a:xfrm>
          <a:prstGeom prst="rect">
            <a:avLst/>
          </a:prstGeom>
          <a:solidFill>
            <a:srgbClr val="C4DAD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8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Заказчик целевого обучения </a:t>
            </a:r>
            <a:r>
              <a:rPr lang="ru-RU" sz="2400" dirty="0">
                <a:solidFill>
                  <a:srgbClr val="0038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>
                <a:solidFill>
                  <a:srgbClr val="0038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Минздрав </a:t>
            </a:r>
            <a:r>
              <a:rPr lang="ru-RU" sz="2000" dirty="0" smtClean="0">
                <a:solidFill>
                  <a:srgbClr val="0038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Мурманской  </a:t>
            </a:r>
            <a:r>
              <a:rPr lang="ru-RU" sz="2000" dirty="0">
                <a:solidFill>
                  <a:srgbClr val="0038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142858"/>
            <a:ext cx="8572560" cy="400110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EFFED"/>
                </a:solidFill>
                <a:latin typeface="Arial" pitchFamily="34" charset="0"/>
                <a:cs typeface="Arial" pitchFamily="34" charset="0"/>
              </a:rPr>
              <a:t>НА СЕВЕРЕ – ЖИТЬ!</a:t>
            </a:r>
            <a:endParaRPr lang="ru-RU" sz="2000" dirty="0">
              <a:solidFill>
                <a:srgbClr val="FEFFE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5829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_спасибоза вним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3214692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8C0-1163-4D28-9714-33C8109C7BE6}" type="slidenum">
              <a:rPr lang="ru-RU" smtClean="0">
                <a:solidFill>
                  <a:srgbClr val="FEFFED"/>
                </a:solidFill>
                <a:latin typeface="Arial" pitchFamily="34" charset="0"/>
                <a:cs typeface="Arial" pitchFamily="34" charset="0"/>
              </a:rPr>
              <a:pPr/>
              <a:t>8</a:t>
            </a:fld>
            <a:endParaRPr lang="ru-RU" dirty="0">
              <a:solidFill>
                <a:srgbClr val="FEFFE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142844" y="1428742"/>
            <a:ext cx="6121400" cy="172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8775" indent="-285750">
              <a:lnSpc>
                <a:spcPct val="80000"/>
              </a:lnSpc>
              <a:spcBef>
                <a:spcPts val="400"/>
              </a:spcBef>
              <a:buClr>
                <a:schemeClr val="accent6"/>
              </a:buClr>
              <a:buSzPct val="120000"/>
              <a:buFont typeface="Wingdings" pitchFamily="2" charset="2"/>
              <a:buChar char="v"/>
            </a:pP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Сайт Педиатрического университета</a:t>
            </a:r>
            <a:b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www.gpmu.org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indent="-285750">
              <a:lnSpc>
                <a:spcPct val="80000"/>
              </a:lnSpc>
              <a:spcBef>
                <a:spcPts val="400"/>
              </a:spcBef>
              <a:buClr>
                <a:schemeClr val="accent6"/>
              </a:buClr>
              <a:buSzPct val="120000"/>
              <a:buFont typeface="Wingdings" pitchFamily="2" charset="2"/>
              <a:buChar char="v"/>
            </a:pP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58775" indent="-285750">
              <a:lnSpc>
                <a:spcPct val="80000"/>
              </a:lnSpc>
              <a:spcBef>
                <a:spcPts val="400"/>
              </a:spcBef>
              <a:buClr>
                <a:schemeClr val="accent6"/>
              </a:buClr>
              <a:buSzPct val="120000"/>
              <a:buFont typeface="Wingdings" pitchFamily="2" charset="2"/>
              <a:buChar char="v"/>
            </a:pP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Электронная почта по вопросам приема</a:t>
            </a:r>
            <a:b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priem@gpmu.org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indent="-285750">
              <a:lnSpc>
                <a:spcPct val="80000"/>
              </a:lnSpc>
              <a:spcBef>
                <a:spcPts val="400"/>
              </a:spcBef>
              <a:buClr>
                <a:srgbClr val="C00000"/>
              </a:buClr>
              <a:buSzPct val="120000"/>
            </a:pPr>
            <a:endParaRPr lang="ru-RU" sz="2000" b="1" dirty="0">
              <a:solidFill>
                <a:srgbClr val="005664"/>
              </a:solidFill>
              <a:cs typeface="Arial" charset="0"/>
            </a:endParaRPr>
          </a:p>
        </p:txBody>
      </p:sp>
      <p:pic>
        <p:nvPicPr>
          <p:cNvPr id="6" name="Picture 2" descr="http://qrcoder.ru/code/?https%3A%2F%2Fgpmu.org%2Feducation%2Fentrants%2F&amp;8&amp;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715140" y="1428742"/>
            <a:ext cx="1500198" cy="150019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929454" y="3143254"/>
            <a:ext cx="10715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rgbClr val="FEFFED"/>
                </a:solidFill>
                <a:latin typeface="Arial" pitchFamily="34" charset="0"/>
                <a:cs typeface="Arial" pitchFamily="34" charset="0"/>
              </a:rPr>
              <a:t>Страница абитуриента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12524</TotalTime>
  <Words>415</Words>
  <Application>Microsoft Office PowerPoint</Application>
  <PresentationFormat>Экран (16:9)</PresentationFormat>
  <Paragraphs>218</Paragraphs>
  <Slides>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press5</dc:creator>
  <cp:lastModifiedBy>Admin</cp:lastModifiedBy>
  <cp:revision>447</cp:revision>
  <dcterms:created xsi:type="dcterms:W3CDTF">2018-04-17T11:38:25Z</dcterms:created>
  <dcterms:modified xsi:type="dcterms:W3CDTF">2025-02-28T08:32:56Z</dcterms:modified>
</cp:coreProperties>
</file>