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81" r:id="rId3"/>
    <p:sldId id="284" r:id="rId4"/>
    <p:sldId id="285" r:id="rId5"/>
    <p:sldId id="286" r:id="rId6"/>
    <p:sldId id="282" r:id="rId7"/>
    <p:sldId id="280" r:id="rId8"/>
  </p:sldIdLst>
  <p:sldSz cx="3640138" cy="2730500"/>
  <p:notesSz cx="4876800" cy="27305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16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94660"/>
  </p:normalViewPr>
  <p:slideViewPr>
    <p:cSldViewPr>
      <p:cViewPr varScale="1">
        <p:scale>
          <a:sx n="193" d="100"/>
          <a:sy n="193" d="100"/>
        </p:scale>
        <p:origin x="1637" y="120"/>
      </p:cViewPr>
      <p:guideLst>
        <p:guide orient="horz" pos="2880"/>
        <p:guide pos="16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73011" y="846456"/>
            <a:ext cx="3094117" cy="330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50" b="1" i="0">
                <a:solidFill>
                  <a:srgbClr val="80B7D3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546021" y="1529081"/>
            <a:ext cx="2548097" cy="1154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0" b="0" i="0">
                <a:solidFill>
                  <a:srgbClr val="D2DEE4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50" b="1" i="0">
                <a:solidFill>
                  <a:srgbClr val="80B7D3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D2DEE4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50" b="1" i="0">
                <a:solidFill>
                  <a:srgbClr val="80B7D3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82007" y="628015"/>
            <a:ext cx="1583460" cy="1154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874671" y="628015"/>
            <a:ext cx="1583460" cy="1154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50" b="1" i="0">
                <a:solidFill>
                  <a:srgbClr val="80B7D3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3898" y="328487"/>
            <a:ext cx="2628199" cy="330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50" b="1" i="0">
                <a:solidFill>
                  <a:srgbClr val="80B7D3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34" y="1023201"/>
            <a:ext cx="1843768" cy="1154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0" b="0" i="0">
                <a:solidFill>
                  <a:srgbClr val="D2DEE4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237647" y="2539366"/>
            <a:ext cx="116484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82007" y="2539366"/>
            <a:ext cx="83723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620899" y="2539366"/>
            <a:ext cx="837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hyperlink" Target="mailto:priemkom@pspbgmu.ru" TargetMode="External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11" Type="http://schemas.openxmlformats.org/officeDocument/2006/relationships/image" Target="../media/image5.png"/><Relationship Id="rId5" Type="http://schemas.openxmlformats.org/officeDocument/2006/relationships/image" Target="../media/image9.pn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" y="0"/>
            <a:ext cx="3640139" cy="2730500"/>
          </a:xfrm>
          <a:custGeom>
            <a:avLst/>
            <a:gdLst/>
            <a:ahLst/>
            <a:cxnLst/>
            <a:rect l="l" t="t" r="r" b="b"/>
            <a:pathLst>
              <a:path w="4876800" h="2730500">
                <a:moveTo>
                  <a:pt x="4876800" y="0"/>
                </a:moveTo>
                <a:lnTo>
                  <a:pt x="0" y="0"/>
                </a:lnTo>
                <a:lnTo>
                  <a:pt x="0" y="2730500"/>
                </a:lnTo>
                <a:lnTo>
                  <a:pt x="4876800" y="2730500"/>
                </a:lnTo>
                <a:lnTo>
                  <a:pt x="4876800" y="0"/>
                </a:lnTo>
                <a:close/>
              </a:path>
            </a:pathLst>
          </a:custGeom>
          <a:solidFill>
            <a:srgbClr val="00427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4373" y="908050"/>
            <a:ext cx="1853999" cy="360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9031" y="222251"/>
            <a:ext cx="564682" cy="572551"/>
          </a:xfrm>
          <a:prstGeom prst="rect">
            <a:avLst/>
          </a:prstGeom>
        </p:spPr>
      </p:pic>
      <p:sp>
        <p:nvSpPr>
          <p:cNvPr id="5" name="Google Shape;90;p1"/>
          <p:cNvSpPr txBox="1">
            <a:spLocks/>
          </p:cNvSpPr>
          <p:nvPr/>
        </p:nvSpPr>
        <p:spPr>
          <a:xfrm>
            <a:off x="696946" y="1729556"/>
            <a:ext cx="2228850" cy="52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 rtl="0"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 smtClean="0">
                <a:solidFill>
                  <a:schemeClr val="bg1"/>
                </a:solidFill>
              </a:rPr>
              <a:t>Правила приема на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2025 год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3640139" cy="273050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09308" y="187131"/>
            <a:ext cx="4057812" cy="269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975"/>
              </a:lnSpc>
              <a:spcBef>
                <a:spcPts val="100"/>
              </a:spcBef>
            </a:pPr>
            <a:r>
              <a:rPr lang="ru-RU" sz="1400" dirty="0">
                <a:solidFill>
                  <a:srgbClr val="80BBD7"/>
                </a:solidFill>
              </a:rPr>
              <a:t>КОЛИЧЕСТВО МЕСТ ДЛЯ ПРИЕМА</a:t>
            </a:r>
            <a:r>
              <a:rPr sz="1800" dirty="0">
                <a:solidFill>
                  <a:srgbClr val="80BBD7"/>
                </a:solidFill>
              </a:rPr>
              <a:t>	</a:t>
            </a:r>
            <a:endParaRPr sz="700" dirty="0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01150"/>
              </p:ext>
            </p:extLst>
          </p:nvPr>
        </p:nvGraphicFramePr>
        <p:xfrm>
          <a:off x="143669" y="493870"/>
          <a:ext cx="3259593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3593">
                  <a:extLst>
                    <a:ext uri="{9D8B030D-6E8A-4147-A177-3AD203B41FA5}">
                      <a16:colId xmlns:a16="http://schemas.microsoft.com/office/drawing/2014/main" val="649778065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1338705146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1941946420"/>
                    </a:ext>
                  </a:extLst>
                </a:gridCol>
              </a:tblGrid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Специальность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Бюджет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Контракт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6045749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31.05.01 Лечебное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дело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440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225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639728401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31.05.02 Педиатрия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65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50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233951753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31.05.03 Стоматология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175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210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283871972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R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31.05.03 Аддитивная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стоматология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R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R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20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618490391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37.05.01 Клиническая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психология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10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881881175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30.05.01 Медицинская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биохимия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15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324699135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30.05.03 Медицинская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кибернетика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15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05813039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ea typeface="+mn-ea"/>
                          <a:cs typeface="Tahoma"/>
                        </a:rPr>
                        <a:t>34.03.01 Сестринское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ea typeface="+mn-ea"/>
                          <a:cs typeface="Tahoma"/>
                        </a:rPr>
                        <a:t>дело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10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20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92976145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lvl="0" indent="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ea typeface="+mn-ea"/>
                          <a:cs typeface="Tahoma"/>
                          <a:sym typeface="Arial"/>
                        </a:rPr>
                        <a:t>49.03.02 Адаптивная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ea typeface="+mn-ea"/>
                          <a:cs typeface="Tahoma"/>
                          <a:sym typeface="Arial"/>
                        </a:rPr>
                        <a:t>физическая культура</a:t>
                      </a:r>
                      <a:endParaRPr sz="700" spc="-10" dirty="0">
                        <a:solidFill>
                          <a:srgbClr val="D6E2E8"/>
                        </a:solidFill>
                        <a:latin typeface="Tahoma"/>
                        <a:ea typeface="+mn-ea"/>
                        <a:cs typeface="Tahoma"/>
                        <a:sym typeface="Arial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ea typeface="+mn-ea"/>
                          <a:cs typeface="Tahoma"/>
                          <a:sym typeface="Arial"/>
                        </a:rPr>
                        <a:t>3</a:t>
                      </a:r>
                      <a:endParaRPr sz="700" spc="-10" dirty="0">
                        <a:solidFill>
                          <a:srgbClr val="D6E2E8"/>
                        </a:solidFill>
                        <a:latin typeface="Tahoma"/>
                        <a:ea typeface="+mn-ea"/>
                        <a:cs typeface="Tahoma"/>
                        <a:sym typeface="Arial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ea typeface="+mn-ea"/>
                          <a:cs typeface="Tahoma"/>
                          <a:sym typeface="Arial"/>
                        </a:rPr>
                        <a:t>10</a:t>
                      </a:r>
                      <a:endParaRPr sz="700" spc="-10" dirty="0">
                        <a:solidFill>
                          <a:srgbClr val="D6E2E8"/>
                        </a:solidFill>
                        <a:latin typeface="Tahoma"/>
                        <a:ea typeface="+mn-ea"/>
                        <a:cs typeface="Tahoma"/>
                        <a:sym typeface="Arial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88678689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3640139" cy="273050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09308" y="187131"/>
            <a:ext cx="4057812" cy="247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975"/>
              </a:lnSpc>
              <a:spcBef>
                <a:spcPts val="100"/>
              </a:spcBef>
            </a:pPr>
            <a:r>
              <a:rPr lang="ru-RU" sz="1400" dirty="0" smtClean="0">
                <a:solidFill>
                  <a:srgbClr val="80BBD7"/>
                </a:solidFill>
              </a:rPr>
              <a:t>ВСТУПИТЕЛЬНЫЕ ИСПЫТАНИЯ</a:t>
            </a:r>
            <a:r>
              <a:rPr sz="1400" dirty="0">
                <a:solidFill>
                  <a:srgbClr val="80BBD7"/>
                </a:solidFill>
              </a:rPr>
              <a:t>	</a:t>
            </a:r>
            <a:endParaRPr sz="5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87822" y="638198"/>
            <a:ext cx="756000" cy="14400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ХИМИЯ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27822" y="643504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45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85242" y="842948"/>
            <a:ext cx="756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БИОЛОГИЯ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23299" y="842774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45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99463" y="1052442"/>
            <a:ext cx="936000" cy="144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РУССКИЙ ЯЗЫК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23249" y="1056258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45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14224" y="636319"/>
            <a:ext cx="129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ИНФОРМАТИКА/БИОЛОГИЯ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784" y="597233"/>
            <a:ext cx="8797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ЛЕЧЕБНОЕ ДЕЛО</a:t>
            </a:r>
          </a:p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ПЕДИАТРИЯ</a:t>
            </a:r>
          </a:p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СТОМАТОЛОГИЯ</a:t>
            </a:r>
          </a:p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МЕД. БИОХИМИЯ</a:t>
            </a:r>
            <a:endParaRPr lang="ru-RU" sz="7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02224" y="636319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45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61110" y="822109"/>
            <a:ext cx="720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МАТЕМАТИКА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199581" y="822492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45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70632" y="1008665"/>
            <a:ext cx="936000" cy="144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РУССКИЙ ЯЗЫК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00951" y="1009048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45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73633" y="775180"/>
            <a:ext cx="856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МЕДИЦИНСКАЯ КИБЕРНЕТИКА</a:t>
            </a:r>
            <a:endParaRPr lang="ru-RU" sz="8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979463" y="1289415"/>
            <a:ext cx="75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БИОЛОГИЯ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23403" y="1285825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45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92988" y="1489685"/>
            <a:ext cx="936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РУССКИЙ ЯЗЫК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519463" y="1489685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45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783" y="1251315"/>
            <a:ext cx="876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АДДИТИВНАЯ СТОМАТОЛОГИЯ</a:t>
            </a:r>
            <a:endParaRPr lang="ru-RU" sz="8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5822" y="1689955"/>
            <a:ext cx="1224000" cy="144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ОСНОВЫ СТОМАТОЛОГИИ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519463" y="1689955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45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863" y="1944320"/>
            <a:ext cx="846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КЛИНИЧЕСКАЯ ПСИХОЛОГИЯ</a:t>
            </a:r>
            <a:endParaRPr lang="ru-RU" sz="8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970669" y="1947978"/>
            <a:ext cx="75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БИОЛОГИЯ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514609" y="1944388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45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84194" y="2148248"/>
            <a:ext cx="936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МАТЕМАТИКА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510669" y="2148248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40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84194" y="2351447"/>
            <a:ext cx="936000" cy="144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РУССКИЙ ЯЗЫК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510669" y="2351447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45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772424" y="1297253"/>
            <a:ext cx="7825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АДАПТИВНАЯ ФИЗИЧЕСКАЯ КУЛЬТУРА</a:t>
            </a:r>
            <a:endParaRPr lang="ru-RU" sz="8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661988" y="1296722"/>
            <a:ext cx="75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БИОЛОГИЯ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200082" y="1296722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40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464917" y="1493402"/>
            <a:ext cx="936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РУССКИЙ ЯЗЫК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201988" y="1496992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40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102337" y="1697262"/>
            <a:ext cx="1296000" cy="144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ФИЗИЧЕСКАЯ КУЛЬТУРА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201988" y="1697262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40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772424" y="1954209"/>
            <a:ext cx="782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СЕСТРИНСКОЕ ДЕЛО</a:t>
            </a:r>
            <a:endParaRPr lang="ru-RU" sz="8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651392" y="1957799"/>
            <a:ext cx="75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>
                <a:solidFill>
                  <a:srgbClr val="D6E2E8"/>
                </a:solidFill>
                <a:latin typeface="Tahoma"/>
                <a:cs typeface="Tahoma"/>
              </a:rPr>
              <a:t>ХИМИЯ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191392" y="1964097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40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642337" y="2158069"/>
            <a:ext cx="756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БИОЛОГИЯ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191392" y="2158069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40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464917" y="2361268"/>
            <a:ext cx="936000" cy="144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РУССКИЙ ЯЗЫК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191392" y="2361268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40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45104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3640139" cy="273050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09308" y="187131"/>
            <a:ext cx="4057812" cy="269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975"/>
              </a:lnSpc>
              <a:spcBef>
                <a:spcPts val="100"/>
              </a:spcBef>
            </a:pPr>
            <a:r>
              <a:rPr lang="ru-RU" sz="1400" dirty="0" smtClean="0">
                <a:solidFill>
                  <a:srgbClr val="80BBD7"/>
                </a:solidFill>
              </a:rPr>
              <a:t>ИНДИВИДУАЛЬНЫЕ ДОСТИЖЕНИЯ</a:t>
            </a:r>
            <a:r>
              <a:rPr sz="1400" dirty="0">
                <a:solidFill>
                  <a:srgbClr val="80BBD7"/>
                </a:solidFill>
              </a:rPr>
              <a:t>	</a:t>
            </a:r>
            <a:endParaRPr sz="5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9822" y="638162"/>
            <a:ext cx="1584000" cy="14400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АТТЕСТАТ С ОТЛИЧИЕМ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22901" y="631648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10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7822" y="843087"/>
            <a:ext cx="1476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ДИПЛОМ С ОТЛИЧИЕМ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23299" y="842774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10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14224" y="636319"/>
            <a:ext cx="129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ЗОЛОТОЙ ЗНАК ГТО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02224" y="636319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2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02337" y="818467"/>
            <a:ext cx="1224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СЕРЕБРЯНЫЙ ЗНАК ГТО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199581" y="822492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2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74337" y="1011934"/>
            <a:ext cx="1116000" cy="144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БРОНЗОВЫЙ ЗНАК ГТО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196432" y="1012411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2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2040" y="1421417"/>
            <a:ext cx="1332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ПОБЕДИТЕЛЬ 1 УРОВНЯ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18636" y="1421417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10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2040" y="1627980"/>
            <a:ext cx="1296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ПРИЗЕР 1 УРОВНЯ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511659" y="1628072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5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2677" y="2011559"/>
            <a:ext cx="1224000" cy="144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ПРИЗЕР 2/3 УРОВНЯ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511659" y="2011651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4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-17388" y="1127060"/>
            <a:ext cx="222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ОЛИМПИАДЫ ПО ПРЕДМЕТАМ ВСТУПИТЕЛЬНЫХ ИСПЫТАНИЙ ЗА 11 КЛАСС</a:t>
            </a:r>
            <a:endParaRPr lang="ru-RU" sz="8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72040" y="1818688"/>
            <a:ext cx="1296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ПОБЕДИТЕЛЬ 2/3 УРОВНЯ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511659" y="1818688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8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978224" y="1421544"/>
            <a:ext cx="1368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ВОЛОНТЕРСТВО 200 ЧАСОВ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211361" y="1421417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5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116825" y="1633801"/>
            <a:ext cx="1188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ВОЕННАЯ СЛУЖБА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212725" y="1628072"/>
            <a:ext cx="21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5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5791" y="2298012"/>
            <a:ext cx="782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ОСОБЫЕ ПРАВА</a:t>
            </a:r>
            <a:endParaRPr lang="ru-RU" sz="8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6337" y="2295943"/>
            <a:ext cx="2952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ЗАКЛЮЧИТЕЛЬНЫЙ ЭТАП РСОШ ПО ПРОФИЛЬНОМУ ПРЕДМЕТУ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626337" y="2488128"/>
            <a:ext cx="2952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ПОБЕДИТЕЛЬ 1 УРОВНЯ ПО ПРОФИЛЬНОМУ ПРЕДМЕТУ И 75+ ПО ЕГЭ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72045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1" y="577"/>
            <a:ext cx="3640139" cy="273050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09308" y="187131"/>
            <a:ext cx="4057812" cy="269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975"/>
              </a:lnSpc>
              <a:spcBef>
                <a:spcPts val="100"/>
              </a:spcBef>
            </a:pPr>
            <a:r>
              <a:rPr lang="ru-RU" sz="1400" dirty="0" smtClean="0">
                <a:solidFill>
                  <a:srgbClr val="80BBD7"/>
                </a:solidFill>
              </a:rPr>
              <a:t>СТОИМОСТЬ </a:t>
            </a:r>
            <a:r>
              <a:rPr lang="ru-RU" sz="1400" dirty="0" smtClean="0">
                <a:solidFill>
                  <a:srgbClr val="80BBD7"/>
                </a:solidFill>
              </a:rPr>
              <a:t>ОБУЧЕНИЯ 2024</a:t>
            </a:r>
            <a:endParaRPr sz="500" dirty="0"/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829270"/>
              </p:ext>
            </p:extLst>
          </p:nvPr>
        </p:nvGraphicFramePr>
        <p:xfrm>
          <a:off x="143669" y="493870"/>
          <a:ext cx="3276600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64977806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338705146"/>
                    </a:ext>
                  </a:extLst>
                </a:gridCol>
              </a:tblGrid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Специальность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СТОИМОСТЬ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6045749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31.05.01 Лечебное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дело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330 000 ₽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639728401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31.05.02 Педиатрия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320 000 ₽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233951753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31.05.03 Стоматология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330 000 ₽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283871972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R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31.05.03 Аддитивная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стоматология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330 000 ₽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618490391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37.05.01 Клиническая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психология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250 000 ₽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881881175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30.05.01 Медицинская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биохимия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300 000 ₽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324699135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30.05.03 Медицинская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кибернетика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300 000 ₽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05813039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ea typeface="+mn-ea"/>
                          <a:cs typeface="Tahoma"/>
                        </a:rPr>
                        <a:t>34.03.01 Сестринское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ea typeface="+mn-ea"/>
                          <a:cs typeface="Tahoma"/>
                        </a:rPr>
                        <a:t>дело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250 000 ₽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92976145"/>
                  </a:ext>
                </a:extLst>
              </a:tr>
              <a:tr h="148000">
                <a:tc>
                  <a:txBody>
                    <a:bodyPr/>
                    <a:lstStyle/>
                    <a:p>
                      <a:pPr marL="0" marR="0" lvl="0" indent="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ea typeface="+mn-ea"/>
                          <a:cs typeface="Tahoma"/>
                          <a:sym typeface="Arial"/>
                        </a:rPr>
                        <a:t>49.03.02 Адаптивная </a:t>
                      </a:r>
                      <a:r>
                        <a:rPr lang="ru-RU" sz="700" spc="-10" dirty="0">
                          <a:solidFill>
                            <a:srgbClr val="D6E2E8"/>
                          </a:solidFill>
                          <a:latin typeface="Tahoma"/>
                          <a:ea typeface="+mn-ea"/>
                          <a:cs typeface="Tahoma"/>
                          <a:sym typeface="Arial"/>
                        </a:rPr>
                        <a:t>физическая культура</a:t>
                      </a:r>
                      <a:endParaRPr sz="700" spc="-10" dirty="0">
                        <a:solidFill>
                          <a:srgbClr val="D6E2E8"/>
                        </a:solidFill>
                        <a:latin typeface="Tahoma"/>
                        <a:ea typeface="+mn-ea"/>
                        <a:cs typeface="Tahoma"/>
                        <a:sym typeface="Arial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spc="-10" dirty="0" smtClean="0">
                          <a:solidFill>
                            <a:srgbClr val="D6E2E8"/>
                          </a:solidFill>
                          <a:latin typeface="Tahoma"/>
                          <a:cs typeface="Tahoma"/>
                        </a:rPr>
                        <a:t>70 000 ₽</a:t>
                      </a:r>
                      <a:endParaRPr lang="ru-RU" sz="700" spc="-10" dirty="0">
                        <a:solidFill>
                          <a:srgbClr val="D6E2E8"/>
                        </a:solidFill>
                        <a:latin typeface="Tahoma"/>
                        <a:cs typeface="Tahoma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886786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05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3640139" cy="2730500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14455" y="112847"/>
            <a:ext cx="260096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400" dirty="0">
                <a:solidFill>
                  <a:srgbClr val="80BBD7"/>
                </a:solidFill>
              </a:rPr>
              <a:t>КВОТЫ ДЛЯ ПОСТУПЛЕНИЯ</a:t>
            </a:r>
            <a:endParaRPr sz="1400" dirty="0">
              <a:solidFill>
                <a:srgbClr val="80BBD7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1869" y="1603426"/>
            <a:ext cx="24384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ЦЕЛЕВАЯ КВОТА</a:t>
            </a:r>
          </a:p>
          <a:p>
            <a:endParaRPr lang="ru-RU" sz="7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 smtClean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 smtClean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 smtClean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ПРИМЕРНО 70-80 % ОТ БЮДЖЕТНЫХ МЕСТ</a:t>
            </a:r>
          </a:p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ПОСТУПЛЕНИЕ ПО ЗАЯВКЕ НА ЦЕЛЕВОЕ ОБУЧЕНИЕ</a:t>
            </a:r>
            <a:endParaRPr lang="ru-RU" sz="8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9469" y="1802643"/>
            <a:ext cx="129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БОЛЕЕ 40 ЗАКАЗЧИКОВ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81869" y="2012743"/>
            <a:ext cx="1296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БОЛЕЕ 30 РЕГИОНОВ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134269" y="2219777"/>
            <a:ext cx="1260000" cy="144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БОЛЕЕ 70 РАБОТОДАТЕЛЕЙ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469" y="418702"/>
            <a:ext cx="178329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ОСОБАЯ КВОТА</a:t>
            </a:r>
          </a:p>
          <a:p>
            <a:endParaRPr lang="ru-RU" sz="7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 smtClean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 smtClean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 smtClean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10 % ОТ БЮДЖЕТНЫХ МЕСТ</a:t>
            </a:r>
          </a:p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ПОСТУПЛЕНИЕ ПО ПОДТВЕРЖДАЮЩИМ ДОКУМЕНТАМ</a:t>
            </a:r>
            <a:endParaRPr lang="ru-RU" sz="8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0976" y="615817"/>
            <a:ext cx="129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ИНВАЛИДЫ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33376" y="825917"/>
            <a:ext cx="1296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СИРОТЫ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85776" y="1032951"/>
            <a:ext cx="1368000" cy="144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ВЕТЕРАНЫ БОЕВЫХ ДЕЙСТВИЙ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23783" y="418702"/>
            <a:ext cx="174704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ОТДЕЛЬНАЯ КВОТА</a:t>
            </a:r>
          </a:p>
          <a:p>
            <a:endParaRPr lang="ru-RU" sz="7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 smtClean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 smtClean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endParaRPr lang="ru-RU" sz="700" spc="-10" dirty="0" smtClean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10 % ОТ БЮДЖЕТНЫХ МЕСТ</a:t>
            </a:r>
          </a:p>
          <a:p>
            <a:r>
              <a:rPr lang="ru-RU" sz="700" spc="-10" dirty="0" smtClean="0">
                <a:solidFill>
                  <a:srgbClr val="D6E2E8"/>
                </a:solidFill>
                <a:latin typeface="Tahoma"/>
                <a:ea typeface="+mn-ea"/>
                <a:cs typeface="Tahoma"/>
              </a:rPr>
              <a:t>ПОСТУПЛЕНИЕ ПО ПОДТВЕРЖДАЮЩИМ ДОКУМЕНТАМ</a:t>
            </a:r>
            <a:endParaRPr lang="ru-RU" sz="800" spc="-10" dirty="0">
              <a:solidFill>
                <a:srgbClr val="D6E2E8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836270" y="625447"/>
            <a:ext cx="1296000" cy="14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УЧАСТНИКИ СВО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988670" y="835547"/>
            <a:ext cx="1332000" cy="1440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ДЕТИ УЧАСТНИКОВ СВО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141070" y="1042581"/>
            <a:ext cx="1404000" cy="144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ДЕТИ ПОГИБШИХ ОТ </a:t>
            </a:r>
            <a:r>
              <a:rPr lang="ru-RU" sz="700" spc="-10" dirty="0" smtClean="0">
                <a:solidFill>
                  <a:srgbClr val="D6E2E8"/>
                </a:solidFill>
                <a:latin typeface="Tahoma"/>
                <a:cs typeface="Tahoma"/>
              </a:rPr>
              <a:t>КОВИД-19</a:t>
            </a:r>
            <a:endParaRPr lang="ru-RU" sz="700" spc="-10" dirty="0">
              <a:solidFill>
                <a:srgbClr val="D6E2E8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688" y="444870"/>
            <a:ext cx="3572669" cy="2207329"/>
            <a:chOff x="70333" y="487960"/>
            <a:chExt cx="4875174" cy="2833119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333" y="1154002"/>
              <a:ext cx="4875174" cy="216707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6930" y="487960"/>
              <a:ext cx="841629" cy="410071"/>
            </a:xfrm>
            <a:prstGeom prst="rect">
              <a:avLst/>
            </a:prstGeom>
          </p:spPr>
        </p:pic>
      </p:grpSp>
      <p:sp>
        <p:nvSpPr>
          <p:cNvPr id="6" name="Google Shape;100;p2"/>
          <p:cNvSpPr txBox="1">
            <a:spLocks/>
          </p:cNvSpPr>
          <p:nvPr/>
        </p:nvSpPr>
        <p:spPr>
          <a:xfrm>
            <a:off x="219869" y="498090"/>
            <a:ext cx="3498934" cy="1117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 rtl="0">
              <a:buClr>
                <a:schemeClr val="dk1"/>
              </a:buClr>
              <a:buSzPts val="3200"/>
            </a:pPr>
            <a:r>
              <a:rPr lang="ru-RU" sz="700" dirty="0" smtClean="0">
                <a:solidFill>
                  <a:schemeClr val="tx1"/>
                </a:solidFill>
                <a:latin typeface="Tahoma"/>
                <a:ea typeface="Calibri"/>
                <a:cs typeface="Tahoma"/>
                <a:sym typeface="Calibri"/>
              </a:rPr>
              <a:t>	</a:t>
            </a:r>
            <a:r>
              <a:rPr lang="ru-RU" sz="800" dirty="0" smtClean="0">
                <a:solidFill>
                  <a:schemeClr val="tx1"/>
                </a:solidFill>
                <a:latin typeface="Tahoma"/>
                <a:ea typeface="Calibri"/>
                <a:cs typeface="Tahoma"/>
                <a:sym typeface="Calibri"/>
              </a:rPr>
              <a:t>Сайт </a:t>
            </a:r>
            <a:r>
              <a:rPr lang="ru-RU" sz="800" dirty="0">
                <a:solidFill>
                  <a:schemeClr val="tx1"/>
                </a:solidFill>
                <a:latin typeface="Tahoma"/>
                <a:ea typeface="Calibri"/>
                <a:cs typeface="Tahoma"/>
                <a:sym typeface="Calibri"/>
              </a:rPr>
              <a:t>приемной комиссии</a:t>
            </a:r>
          </a:p>
          <a:p>
            <a:pPr algn="l" rtl="0">
              <a:spcBef>
                <a:spcPts val="640"/>
              </a:spcBef>
              <a:buClr>
                <a:schemeClr val="dk1"/>
              </a:buClr>
              <a:buSzPts val="3200"/>
            </a:pPr>
            <a:endParaRPr lang="ru-RU" sz="700" dirty="0">
              <a:solidFill>
                <a:schemeClr val="tx1"/>
              </a:solidFill>
              <a:latin typeface="Tahoma"/>
              <a:ea typeface="Calibri"/>
              <a:cs typeface="Tahoma"/>
              <a:sym typeface="Calibri"/>
            </a:endParaRPr>
          </a:p>
          <a:p>
            <a:pPr algn="l" rtl="0">
              <a:spcBef>
                <a:spcPts val="640"/>
              </a:spcBef>
              <a:buClr>
                <a:schemeClr val="dk1"/>
              </a:buClr>
              <a:buSzPts val="3200"/>
            </a:pPr>
            <a:endParaRPr lang="ru-RU" sz="700" dirty="0">
              <a:solidFill>
                <a:schemeClr val="tx1"/>
              </a:solidFill>
              <a:latin typeface="Tahoma"/>
              <a:ea typeface="Calibri"/>
              <a:cs typeface="Tahoma"/>
              <a:sym typeface="Calibri"/>
            </a:endParaRPr>
          </a:p>
          <a:p>
            <a:pPr algn="l" rtl="0">
              <a:spcBef>
                <a:spcPts val="640"/>
              </a:spcBef>
              <a:buClr>
                <a:schemeClr val="dk1"/>
              </a:buClr>
              <a:buSzPts val="3200"/>
            </a:pPr>
            <a:r>
              <a:rPr lang="ru-RU" sz="700" dirty="0">
                <a:solidFill>
                  <a:schemeClr val="tx1"/>
                </a:solidFill>
                <a:latin typeface="Tahoma"/>
                <a:ea typeface="Calibri"/>
                <a:cs typeface="Tahoma"/>
                <a:sym typeface="Calibri"/>
              </a:rPr>
              <a:t>			</a:t>
            </a:r>
          </a:p>
          <a:p>
            <a:pPr algn="l" rtl="0">
              <a:spcBef>
                <a:spcPts val="640"/>
              </a:spcBef>
              <a:buClr>
                <a:schemeClr val="dk1"/>
              </a:buClr>
              <a:buSzPts val="3200"/>
            </a:pPr>
            <a:r>
              <a:rPr lang="ru-RU" sz="800" dirty="0" smtClean="0">
                <a:solidFill>
                  <a:schemeClr val="tx1"/>
                </a:solidFill>
                <a:latin typeface="Tahoma"/>
                <a:ea typeface="Calibri"/>
                <a:cs typeface="Tahoma"/>
                <a:sym typeface="Calibri"/>
              </a:rPr>
              <a:t>	</a:t>
            </a:r>
            <a:r>
              <a:rPr lang="ru-RU" sz="800" dirty="0" err="1" smtClean="0">
                <a:solidFill>
                  <a:schemeClr val="tx1"/>
                </a:solidFill>
                <a:latin typeface="Tahoma"/>
                <a:ea typeface="Calibri"/>
                <a:cs typeface="Tahoma"/>
                <a:sym typeface="Calibri"/>
              </a:rPr>
              <a:t>Telegram</a:t>
            </a:r>
            <a:r>
              <a:rPr lang="ru-RU" sz="800" dirty="0" smtClean="0">
                <a:solidFill>
                  <a:schemeClr val="tx1"/>
                </a:solidFill>
                <a:latin typeface="Tahoma"/>
                <a:ea typeface="Calibri"/>
                <a:cs typeface="Tahoma"/>
                <a:sym typeface="Calibri"/>
              </a:rPr>
              <a:t>-канал</a:t>
            </a:r>
            <a:endParaRPr lang="ru-RU" sz="800" dirty="0">
              <a:solidFill>
                <a:schemeClr val="tx1"/>
              </a:solidFill>
              <a:latin typeface="Tahoma"/>
              <a:ea typeface="Calibri"/>
              <a:cs typeface="Tahoma"/>
              <a:sym typeface="Calibri"/>
            </a:endParaRPr>
          </a:p>
          <a:p>
            <a:pPr algn="l" rtl="0">
              <a:spcBef>
                <a:spcPts val="640"/>
              </a:spcBef>
              <a:buClr>
                <a:schemeClr val="dk1"/>
              </a:buClr>
              <a:buSzPts val="3200"/>
            </a:pPr>
            <a:endParaRPr lang="ru-RU" sz="800" dirty="0" smtClean="0">
              <a:solidFill>
                <a:schemeClr val="tx1"/>
              </a:solidFill>
              <a:latin typeface="Tahoma"/>
              <a:ea typeface="Calibri"/>
              <a:cs typeface="Tahoma"/>
              <a:sym typeface="Calibri"/>
            </a:endParaRPr>
          </a:p>
          <a:p>
            <a:pPr algn="l" rtl="0">
              <a:spcBef>
                <a:spcPts val="640"/>
              </a:spcBef>
              <a:buClr>
                <a:schemeClr val="dk1"/>
              </a:buClr>
              <a:buSzPts val="3200"/>
            </a:pPr>
            <a:r>
              <a:rPr lang="ru-RU" sz="800" dirty="0" err="1" smtClean="0">
                <a:solidFill>
                  <a:schemeClr val="tx1"/>
                </a:solidFill>
                <a:latin typeface="Tahoma"/>
                <a:ea typeface="Calibri"/>
                <a:cs typeface="Tahoma"/>
                <a:sym typeface="Calibri"/>
              </a:rPr>
              <a:t>Telegram</a:t>
            </a:r>
            <a:r>
              <a:rPr lang="ru-RU" sz="800" dirty="0" smtClean="0">
                <a:solidFill>
                  <a:schemeClr val="tx1"/>
                </a:solidFill>
                <a:latin typeface="Tahoma"/>
                <a:ea typeface="Calibri"/>
                <a:cs typeface="Tahoma"/>
                <a:sym typeface="Calibri"/>
              </a:rPr>
              <a:t>-бот </a:t>
            </a:r>
            <a:r>
              <a:rPr lang="ru-RU" sz="800" dirty="0">
                <a:solidFill>
                  <a:schemeClr val="tx1"/>
                </a:solidFill>
                <a:latin typeface="Tahoma"/>
                <a:ea typeface="Calibri"/>
                <a:cs typeface="Tahoma"/>
                <a:sym typeface="Calibri"/>
              </a:rPr>
              <a:t>@</a:t>
            </a:r>
            <a:r>
              <a:rPr lang="ru-RU" sz="800" dirty="0" err="1">
                <a:solidFill>
                  <a:schemeClr val="tx1"/>
                </a:solidFill>
                <a:latin typeface="Tahoma"/>
                <a:ea typeface="Calibri"/>
                <a:cs typeface="Tahoma"/>
                <a:sym typeface="Calibri"/>
              </a:rPr>
              <a:t>pspbgmu_ac_bot</a:t>
            </a:r>
            <a:endParaRPr lang="ru-RU" sz="800" dirty="0">
              <a:solidFill>
                <a:schemeClr val="tx1"/>
              </a:solidFill>
              <a:latin typeface="Tahoma"/>
              <a:ea typeface="Calibri"/>
              <a:cs typeface="Tahoma"/>
              <a:sym typeface="Calibri"/>
            </a:endParaRPr>
          </a:p>
        </p:txBody>
      </p:sp>
      <p:pic>
        <p:nvPicPr>
          <p:cNvPr id="9" name="Google Shape;103;p2"/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9734" y="1233939"/>
            <a:ext cx="144000" cy="14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4;p2"/>
          <p:cNvPicPr preferRelativeResize="0">
            <a:picLocks noChangeAspect="1"/>
          </p:cNvPicPr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427268" y="519777"/>
            <a:ext cx="131782" cy="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260;p16"/>
          <p:cNvSpPr txBox="1">
            <a:spLocks/>
          </p:cNvSpPr>
          <p:nvPr/>
        </p:nvSpPr>
        <p:spPr>
          <a:xfrm>
            <a:off x="1123483" y="792535"/>
            <a:ext cx="2284544" cy="553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170000"/>
              </a:lnSpc>
              <a:spcBef>
                <a:spcPts val="0"/>
              </a:spcBef>
              <a:buSzPct val="100000"/>
              <a:buNone/>
            </a:pPr>
            <a:r>
              <a:rPr lang="ru-RU" sz="800" dirty="0">
                <a:solidFill>
                  <a:schemeClr val="tx1"/>
                </a:solidFill>
                <a:latin typeface="Tahoma"/>
                <a:cs typeface="Tahoma"/>
              </a:rPr>
              <a:t>Телефон: 8 (812) 338 71 12 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SzPct val="100000"/>
              <a:buFont typeface="Arial"/>
              <a:buNone/>
            </a:pPr>
            <a:r>
              <a:rPr lang="ru-RU" sz="800" dirty="0" smtClean="0">
                <a:solidFill>
                  <a:schemeClr val="tx1"/>
                </a:solidFill>
                <a:latin typeface="Tahoma"/>
                <a:cs typeface="Tahoma"/>
              </a:rPr>
              <a:t>Электронная </a:t>
            </a:r>
            <a:r>
              <a:rPr lang="ru-RU" sz="800" dirty="0">
                <a:solidFill>
                  <a:schemeClr val="tx1"/>
                </a:solidFill>
                <a:latin typeface="Tahoma"/>
                <a:cs typeface="Tahoma"/>
              </a:rPr>
              <a:t>почта: </a:t>
            </a:r>
            <a:r>
              <a:rPr lang="ru-RU" sz="800" dirty="0">
                <a:solidFill>
                  <a:schemeClr val="tx1"/>
                </a:solidFill>
                <a:latin typeface="Tahoma"/>
                <a:cs typeface="Tahoma"/>
                <a:hlinkClick r:id="rId7"/>
              </a:rPr>
              <a:t>priemkom@pspbgmu.ru</a:t>
            </a:r>
            <a:endParaRPr lang="ru-RU" sz="800" dirty="0">
              <a:solidFill>
                <a:schemeClr val="tx1"/>
              </a:solidFill>
              <a:latin typeface="Tahoma"/>
              <a:cs typeface="Tahoma"/>
            </a:endParaRPr>
          </a:p>
          <a:p>
            <a:pPr marL="0" indent="0">
              <a:lnSpc>
                <a:spcPct val="170000"/>
              </a:lnSpc>
              <a:spcBef>
                <a:spcPts val="400"/>
              </a:spcBef>
              <a:buSzPct val="100000"/>
              <a:buFont typeface="Arial"/>
              <a:buNone/>
            </a:pPr>
            <a:endParaRPr lang="ru-RU" sz="65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pic>
        <p:nvPicPr>
          <p:cNvPr id="12" name="Google Shape;261;p16" descr="Динамик телефона  со сплошной заливкой"/>
          <p:cNvPicPr preferRelativeResize="0">
            <a:picLocks noChangeAspect="1"/>
          </p:cNvPicPr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25890" y="872255"/>
            <a:ext cx="144000" cy="14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62;p16" descr="Электронная почта со сплошной заливкой"/>
          <p:cNvPicPr preferRelativeResize="0">
            <a:picLocks noChangeAspect="1"/>
          </p:cNvPicPr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025890" y="1044971"/>
            <a:ext cx="144000" cy="144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" name="Google Shape;102;p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853158"/>
              </p:ext>
            </p:extLst>
          </p:nvPr>
        </p:nvGraphicFramePr>
        <p:xfrm>
          <a:off x="296069" y="830840"/>
          <a:ext cx="612000" cy="61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r:id="rId10" imgW="1948780" imgH="1948780" progId="Acrobat.Document.DC">
                  <p:embed/>
                </p:oleObj>
              </mc:Choice>
              <mc:Fallback>
                <p:oleObj r:id="rId10" imgW="1948780" imgH="1948780" progId="Acrobat.Document.DC">
                  <p:embed/>
                  <p:pic>
                    <p:nvPicPr>
                      <p:cNvPr id="102" name="Google Shape;102;p2"/>
                      <p:cNvPicPr/>
                      <p:nvPr/>
                    </p:nvPicPr>
                    <p:blipFill rotWithShape="1">
                      <a:blip r:embed="rId11">
                        <a:alphaModFix/>
                      </a:blip>
                      <a:srcRect/>
                      <a:stretch/>
                    </p:blipFill>
                    <p:spPr>
                      <a:xfrm>
                        <a:off x="296069" y="830840"/>
                        <a:ext cx="612000" cy="61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Google Shape;101;p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001296"/>
              </p:ext>
            </p:extLst>
          </p:nvPr>
        </p:nvGraphicFramePr>
        <p:xfrm>
          <a:off x="2796027" y="476581"/>
          <a:ext cx="612000" cy="61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12" imgW="1954560" imgH="1954560" progId="Acrobat.Document.DC">
                  <p:embed/>
                </p:oleObj>
              </mc:Choice>
              <mc:Fallback>
                <p:oleObj r:id="rId12" imgW="1954560" imgH="1954560" progId="Acrobat.Document.DC">
                  <p:embed/>
                  <p:pic>
                    <p:nvPicPr>
                      <p:cNvPr id="101" name="Google Shape;101;p2"/>
                      <p:cNvPicPr/>
                      <p:nvPr/>
                    </p:nvPicPr>
                    <p:blipFill rotWithShape="1">
                      <a:blip r:embed="rId13">
                        <a:alphaModFix/>
                      </a:blip>
                      <a:srcRect/>
                      <a:stretch/>
                    </p:blipFill>
                    <p:spPr>
                      <a:xfrm>
                        <a:off x="2796027" y="476581"/>
                        <a:ext cx="612000" cy="61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bject 11"/>
          <p:cNvSpPr txBox="1">
            <a:spLocks/>
          </p:cNvSpPr>
          <p:nvPr/>
        </p:nvSpPr>
        <p:spPr>
          <a:xfrm>
            <a:off x="109308" y="187131"/>
            <a:ext cx="4057812" cy="2420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ts val="1975"/>
              </a:lnSpc>
              <a:spcBef>
                <a:spcPts val="100"/>
              </a:spcBef>
            </a:pPr>
            <a:r>
              <a:rPr lang="ru-RU" sz="1400" b="1" dirty="0" smtClean="0">
                <a:solidFill>
                  <a:srgbClr val="80BBD7"/>
                </a:solidFill>
                <a:latin typeface="Tahoma"/>
                <a:cs typeface="Tahoma"/>
              </a:rPr>
              <a:t>КОНТАКТЫ</a:t>
            </a:r>
            <a:endParaRPr lang="ru-RU" sz="1400" b="1" dirty="0">
              <a:solidFill>
                <a:srgbClr val="80BBD7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279A9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</TotalTime>
  <Words>324</Words>
  <Application>Microsoft Office PowerPoint</Application>
  <PresentationFormat>Произвольный</PresentationFormat>
  <Paragraphs>173</Paragraphs>
  <Slides>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Tahoma</vt:lpstr>
      <vt:lpstr>Office Theme</vt:lpstr>
      <vt:lpstr>Документ Adobe Acrobat</vt:lpstr>
      <vt:lpstr>Презентация PowerPoint</vt:lpstr>
      <vt:lpstr>КОЛИЧЕСТВО МЕСТ ДЛЯ ПРИЕМА </vt:lpstr>
      <vt:lpstr>ВСТУПИТЕЛЬНЫЕ ИСПЫТАНИЯ </vt:lpstr>
      <vt:lpstr>ИНДИВИДУАЛЬНЫЕ ДОСТИЖЕНИЯ </vt:lpstr>
      <vt:lpstr>СТОИМОСТЬ ОБУЧЕНИЯ 2024</vt:lpstr>
      <vt:lpstr>КВОТЫ ДЛЯ ПОСТУПЛЕНИЯ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1spgmgu_presentation_2</dc:title>
  <cp:lastModifiedBy>Пименова</cp:lastModifiedBy>
  <cp:revision>22</cp:revision>
  <dcterms:created xsi:type="dcterms:W3CDTF">2025-02-10T11:31:42Z</dcterms:created>
  <dcterms:modified xsi:type="dcterms:W3CDTF">2025-02-10T14:47:11Z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2025-02-10T00:00:00Z</vt:filetime>
  </property>
  <property fmtid="{D5CDD505-2E9C-101B-9397-08002B2CF9AE}" pid="3" name="Creator">
    <vt:lpwstr>Adobe Illustrator 29.2 (Windows)</vt:lpwstr>
  </property>
  <property fmtid="{D5CDD505-2E9C-101B-9397-08002B2CF9AE}" pid="4" name="LastSaved">
    <vt:filetime>2025-02-10T00:00:00Z</vt:filetime>
  </property>
  <property fmtid="{D5CDD505-2E9C-101B-9397-08002B2CF9AE}" pid="5" name="Producer">
    <vt:lpwstr>Adobe PDF library 17.00</vt:lpwstr>
  </property>
</Properties>
</file>