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3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96" r:id="rId2"/>
    <p:sldMasterId id="2147483703" r:id="rId3"/>
    <p:sldMasterId id="2147483735" r:id="rId4"/>
  </p:sldMasterIdLst>
  <p:notesMasterIdLst>
    <p:notesMasterId r:id="rId28"/>
  </p:notesMasterIdLst>
  <p:sldIdLst>
    <p:sldId id="256" r:id="rId5"/>
    <p:sldId id="280" r:id="rId6"/>
    <p:sldId id="260" r:id="rId7"/>
    <p:sldId id="261" r:id="rId8"/>
    <p:sldId id="263" r:id="rId9"/>
    <p:sldId id="282" r:id="rId10"/>
    <p:sldId id="283" r:id="rId11"/>
    <p:sldId id="266" r:id="rId12"/>
    <p:sldId id="293" r:id="rId13"/>
    <p:sldId id="294" r:id="rId14"/>
    <p:sldId id="279" r:id="rId15"/>
    <p:sldId id="276" r:id="rId16"/>
    <p:sldId id="451" r:id="rId17"/>
    <p:sldId id="452" r:id="rId18"/>
    <p:sldId id="453" r:id="rId19"/>
    <p:sldId id="438" r:id="rId20"/>
    <p:sldId id="439" r:id="rId21"/>
    <p:sldId id="434" r:id="rId22"/>
    <p:sldId id="403" r:id="rId23"/>
    <p:sldId id="413" r:id="rId24"/>
    <p:sldId id="416" r:id="rId25"/>
    <p:sldId id="426" r:id="rId26"/>
    <p:sldId id="427" r:id="rId27"/>
  </p:sldIdLst>
  <p:sldSz cx="12192000" cy="6858000"/>
  <p:notesSz cx="6797675" cy="9926638"/>
  <p:embeddedFontLst>
    <p:embeddedFont>
      <p:font typeface="Montserrat SemiBold" panose="020B0604020202020204" charset="-52"/>
      <p:regular r:id="rId29"/>
      <p:bold r:id="rId30"/>
      <p:italic r:id="rId31"/>
      <p:boldItalic r:id="rId32"/>
    </p:embeddedFont>
    <p:embeddedFont>
      <p:font typeface="Raleway" panose="020B0604020202020204" charset="-52"/>
      <p:regular r:id="rId33"/>
      <p:bold r:id="rId34"/>
      <p:italic r:id="rId35"/>
      <p:boldItalic r:id="rId36"/>
    </p:embeddedFont>
    <p:embeddedFont>
      <p:font typeface="Montserrat ExtraBold" panose="020B0604020202020204" charset="-52"/>
      <p:bold r:id="rId37"/>
      <p:boldItalic r:id="rId38"/>
    </p:embeddedFont>
    <p:embeddedFont>
      <p:font typeface="Arial Black" panose="020B0A04020102020204" pitchFamily="34" charset="0"/>
      <p:bold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Montserrat Black" panose="020B0604020202020204" charset="-52"/>
      <p:bold r:id="rId44"/>
      <p:boldItalic r:id="rId45"/>
    </p:embeddedFont>
    <p:embeddedFont>
      <p:font typeface="Lato" panose="020B0604020202020204" charset="0"/>
      <p:regular r:id="rId46"/>
      <p:bold r:id="rId47"/>
      <p:italic r:id="rId48"/>
      <p:boldItalic r:id="rId49"/>
    </p:embeddedFont>
    <p:embeddedFont>
      <p:font typeface="Montserrat Medium" panose="020B0604020202020204" charset="-52"/>
      <p:regular r:id="rId50"/>
      <p:bold r:id="rId51"/>
      <p:italic r:id="rId52"/>
      <p:boldItalic r:id="rId53"/>
    </p:embeddedFont>
    <p:embeddedFont>
      <p:font typeface="Montserrat Light" panose="020B0604020202020204" charset="-52"/>
      <p:regular r:id="rId54"/>
      <p:italic r:id="rId55"/>
    </p:embeddedFont>
    <p:embeddedFont>
      <p:font typeface="Dela Gothic One" panose="00000500000000000000" pitchFamily="2" charset="-128"/>
      <p:regular r:id="rId56"/>
    </p:embeddedFont>
    <p:embeddedFont>
      <p:font typeface="Montserrat" panose="00000500000000000000" pitchFamily="2" charset="-52"/>
      <p:regular r:id="rId57"/>
      <p:bold r:id="rId58"/>
      <p:italic r:id="rId59"/>
      <p:boldItalic r:id="rId6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802">
          <p15:clr>
            <a:srgbClr val="000000"/>
          </p15:clr>
        </p15:guide>
        <p15:guide id="2" pos="349">
          <p15:clr>
            <a:srgbClr val="000000"/>
          </p15:clr>
        </p15:guide>
        <p15:guide id="3" pos="3620">
          <p15:clr>
            <a:srgbClr val="747775"/>
          </p15:clr>
        </p15:guide>
        <p15:guide id="4" orient="horz" pos="401">
          <p15:clr>
            <a:srgbClr val="747775"/>
          </p15:clr>
        </p15:guide>
        <p15:guide id="5" orient="horz" pos="1100">
          <p15:clr>
            <a:srgbClr val="747775"/>
          </p15:clr>
        </p15:guide>
        <p15:guide id="6" pos="433">
          <p15:clr>
            <a:srgbClr val="747775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4" roundtripDataSignature="AMtx7mju3Z8CEwSm2D+XefjRpkb4u2Oo5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3CBA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6F852E8-17E1-40EA-8705-9FBBE75FE618}">
  <a:tblStyle styleId="{C6F852E8-17E1-40EA-8705-9FBBE75FE618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55ACB991-24E5-477B-98A6-6921E972AF1B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D92FA6CE-CF95-48C1-B3E1-2F049A3ED945}" styleName="Table_2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08"/>
      </p:cViewPr>
      <p:guideLst>
        <p:guide orient="horz" pos="802"/>
        <p:guide pos="349"/>
        <p:guide pos="3620"/>
        <p:guide orient="horz" pos="401"/>
        <p:guide orient="horz" pos="1100"/>
        <p:guide pos="4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font" Target="fonts/font22.fntdata"/><Relationship Id="rId55" Type="http://schemas.openxmlformats.org/officeDocument/2006/relationships/font" Target="fonts/font27.fntdata"/><Relationship Id="rId84" Type="http://customschemas.google.com/relationships/presentationmetadata" Target="metadata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font" Target="fonts/font1.fntdata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font" Target="fonts/font25.fntdata"/><Relationship Id="rId58" Type="http://schemas.openxmlformats.org/officeDocument/2006/relationships/font" Target="fonts/font30.fntdata"/><Relationship Id="rId87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56" Type="http://schemas.openxmlformats.org/officeDocument/2006/relationships/font" Target="fonts/font28.fntdata"/><Relationship Id="rId8" Type="http://schemas.openxmlformats.org/officeDocument/2006/relationships/slide" Target="slides/slide4.xml"/><Relationship Id="rId51" Type="http://schemas.openxmlformats.org/officeDocument/2006/relationships/font" Target="fonts/font23.fntdata"/><Relationship Id="rId85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59" Type="http://schemas.openxmlformats.org/officeDocument/2006/relationships/font" Target="fonts/font31.fntdata"/><Relationship Id="rId20" Type="http://schemas.openxmlformats.org/officeDocument/2006/relationships/slide" Target="slides/slide16.xml"/><Relationship Id="rId41" Type="http://schemas.openxmlformats.org/officeDocument/2006/relationships/font" Target="fonts/font13.fntdata"/><Relationship Id="rId54" Type="http://schemas.openxmlformats.org/officeDocument/2006/relationships/font" Target="fonts/font26.fnt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font" Target="fonts/font21.fntdata"/><Relationship Id="rId57" Type="http://schemas.openxmlformats.org/officeDocument/2006/relationships/font" Target="fonts/font29.fntdata"/><Relationship Id="rId10" Type="http://schemas.openxmlformats.org/officeDocument/2006/relationships/slide" Target="slides/slide6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font" Target="fonts/font24.fntdata"/><Relationship Id="rId60" Type="http://schemas.openxmlformats.org/officeDocument/2006/relationships/font" Target="fonts/font32.fntdata"/><Relationship Id="rId86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font" Target="fonts/font11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2e74f6026a6_0_0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30" name="Google Shape;730;g2e74f6026a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Google Shape;1239;g2e74f6026a6_0_15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40" name="Google Shape;1240;g2e74f6026a6_0_1541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Фотография входной группы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134370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Google Shape;1204;g2e74f6026a6_0_14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05" name="Google Shape;1205;g2e74f6026a6_0_1497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ДАННЫЙ СЛАЙД МОЖНО ОФОРМИТЬ В ПРОИЗВОЛЬНОЙ ФОРМЕ.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Департамент экономического развития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/>
              <a:t>Основные параметры прогноза социально-экономического развития области на 2009-2011 г.г</a:t>
            </a:r>
          </a:p>
        </p:txBody>
      </p:sp>
      <p:sp>
        <p:nvSpPr>
          <p:cNvPr id="1434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/>
              <a:t>С.Семенов</a:t>
            </a:r>
          </a:p>
        </p:txBody>
      </p:sp>
      <p:sp>
        <p:nvSpPr>
          <p:cNvPr id="1434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6516" indent="-287122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8486" indent="-22969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7881" indent="-22969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7276" indent="-229697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6670" indent="-2296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6065" indent="-2296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5459" indent="-2296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4854" indent="-2296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C996A0F-A294-4D25-8FBB-29B67914A60B}" type="slidenum">
              <a:rPr lang="ru-RU">
                <a:latin typeface="Calibri" panose="020F0502020204030204" pitchFamily="34" charset="0"/>
              </a:rPr>
              <a:pPr eaLnBrk="1" hangingPunct="1"/>
              <a:t>19</a:t>
            </a:fld>
            <a:endParaRPr lang="ru-RU">
              <a:latin typeface="Calibri" panose="020F0502020204030204" pitchFamily="34" charset="0"/>
            </a:endParaRPr>
          </a:p>
        </p:txBody>
      </p:sp>
      <p:sp>
        <p:nvSpPr>
          <p:cNvPr id="163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276475" y="519113"/>
            <a:ext cx="4608513" cy="25923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21734" y="3284858"/>
            <a:ext cx="6719541" cy="31150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071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2e74f6026a6_0_65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98" name="Google Shape;798;g2e74f6026a6_0_6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g2e74f6026a6_0_673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Партнеры обсуждают состояние каждого параметра друг у друга и оценивают его по 5-балльной шкале друг для друга, вместе формулируют преимущества кластера, дефициты, риски  и амбициозные цели для развития </a:t>
            </a:r>
            <a:endParaRPr/>
          </a:p>
        </p:txBody>
      </p:sp>
      <p:sp>
        <p:nvSpPr>
          <p:cNvPr id="823" name="Google Shape;823;g2e74f6026a6_0_6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g2e74f6026a6_0_698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На этом слайде мы формулируем ключевые приоритеты. Будет здорово, если в дизайне слайда вы подчеркнете совпадения и расхождения.</a:t>
            </a:r>
            <a:endParaRPr/>
          </a:p>
        </p:txBody>
      </p:sp>
      <p:sp>
        <p:nvSpPr>
          <p:cNvPr id="914" name="Google Shape;914;g2e74f6026a6_0_6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g2e74f6026a6_0_8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3" name="Google Shape;953;g2e74f6026a6_0_8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/>
              <a:t>Опишите, к</a:t>
            </a: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каким результатам приведет решение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Описание устойчивости и успешности решения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 работает решение, в чем его суть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Какие ресурсы необходимы для реализации решения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g2e74f6026a6_0_8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3" name="Google Shape;953;g2e74f6026a6_0_8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/>
              <a:t>Опишите, к</a:t>
            </a: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каким результатам приведет решение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Описание устойчивости и успешности решения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 работает решение, в чем его суть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Какие ресурсы необходимы для реализации решения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Google Shape;983;g2e74f6026a6_0_8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4" name="Google Shape;984;g2e74f6026a6_0_87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/>
              <a:t>Опишите, к</a:t>
            </a: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каким результатам приведет решение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Описание устойчивости и успешности решения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 работает решение, в чем его суть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Какие ресурсы необходимы для реализации решения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Google Shape;1101;g2e74f6026a6_0_14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2" name="Google Shape;1102;g2e74f6026a6_0_141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/>
              <a:t>Опишите, к</a:t>
            </a: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каким результатам приведет решение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Описание устойчивости и успешности решения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 работает решение, в чем его суть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Какие ресурсы необходимы для реализации решения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58409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Google Shape;1101;g2e74f6026a6_0_14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2" name="Google Shape;1102;g2e74f6026a6_0_141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/>
              <a:t>Опишите, к</a:t>
            </a: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каким результатам приведет решение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Описание устойчивости и успешности решения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 работает решение, в чем его суть</a:t>
            </a:r>
            <a:endParaRPr/>
          </a:p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Какие ресурсы необходимы для реализации решения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09998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jp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jp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jpg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11" name="Google Shape;11;p24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12" name="Google Shape;12;p2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4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 1">
  <p:cSld name="Только заголовок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3"/>
          <p:cNvSpPr txBox="1">
            <a:spLocks noGrp="1"/>
          </p:cNvSpPr>
          <p:nvPr>
            <p:ph type="title"/>
          </p:nvPr>
        </p:nvSpPr>
        <p:spPr>
          <a:xfrm>
            <a:off x="622743" y="4860863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ela Gothic One"/>
              <a:buNone/>
              <a:defRPr sz="3600" b="1" i="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3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45"/>
          <p:cNvSpPr txBox="1">
            <a:spLocks noGrp="1"/>
          </p:cNvSpPr>
          <p:nvPr>
            <p:ph type="title"/>
          </p:nvPr>
        </p:nvSpPr>
        <p:spPr>
          <a:xfrm>
            <a:off x="565185" y="466507"/>
            <a:ext cx="45624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Montserrat"/>
              <a:buNone/>
              <a:defRPr sz="27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45"/>
          <p:cNvSpPr txBox="1">
            <a:spLocks noGrp="1"/>
          </p:cNvSpPr>
          <p:nvPr>
            <p:ph type="body" idx="1"/>
          </p:nvPr>
        </p:nvSpPr>
        <p:spPr>
          <a:xfrm>
            <a:off x="587943" y="193310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 b="0" i="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900" b="0" i="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 b="0" i="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0" i="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0" i="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45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45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9" name="Google Shape;99;p4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76355" y="153757"/>
            <a:ext cx="4247986" cy="421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45"/>
          <p:cNvPicPr preferRelativeResize="0"/>
          <p:nvPr/>
        </p:nvPicPr>
        <p:blipFill rotWithShape="1">
          <a:blip r:embed="rId3">
            <a:alphaModFix/>
          </a:blip>
          <a:srcRect b="6015"/>
          <a:stretch/>
        </p:blipFill>
        <p:spPr>
          <a:xfrm rot="10800000">
            <a:off x="9582612" y="-7432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45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Заголовок раздела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6"/>
          <p:cNvSpPr txBox="1">
            <a:spLocks noGrp="1"/>
          </p:cNvSpPr>
          <p:nvPr>
            <p:ph type="title"/>
          </p:nvPr>
        </p:nvSpPr>
        <p:spPr>
          <a:xfrm>
            <a:off x="7279307" y="2160972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Dela Gothic One"/>
              <a:buNone/>
              <a:defRPr sz="2700"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46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" name="Google Shape;105;p46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06" name="Google Shape;106;p46"/>
          <p:cNvPicPr preferRelativeResize="0"/>
          <p:nvPr/>
        </p:nvPicPr>
        <p:blipFill rotWithShape="1">
          <a:blip r:embed="rId2">
            <a:alphaModFix/>
          </a:blip>
          <a:srcRect l="48890" t="6479" r="10007" b="5368"/>
          <a:stretch/>
        </p:blipFill>
        <p:spPr>
          <a:xfrm>
            <a:off x="441019" y="1079500"/>
            <a:ext cx="704849" cy="453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2147" y="5925131"/>
            <a:ext cx="5974760" cy="691111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46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1">
  <p:cSld name="Титульный слайд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7"/>
          <p:cNvPicPr preferRelativeResize="0"/>
          <p:nvPr/>
        </p:nvPicPr>
        <p:blipFill rotWithShape="1">
          <a:blip r:embed="rId2">
            <a:alphaModFix/>
          </a:blip>
          <a:srcRect b="6015"/>
          <a:stretch/>
        </p:blipFill>
        <p:spPr>
          <a:xfrm rot="10800000">
            <a:off x="9582612" y="-7432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7"/>
          <p:cNvSpPr txBox="1">
            <a:spLocks noGrp="1"/>
          </p:cNvSpPr>
          <p:nvPr>
            <p:ph type="subTitle" idx="1"/>
          </p:nvPr>
        </p:nvSpPr>
        <p:spPr>
          <a:xfrm>
            <a:off x="645881" y="1585111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2" name="Google Shape;112;p47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3" name="Google Shape;113;p47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14" name="Google Shape;114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5" y="153757"/>
            <a:ext cx="4247986" cy="421056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47"/>
          <p:cNvSpPr txBox="1">
            <a:spLocks noGrp="1"/>
          </p:cNvSpPr>
          <p:nvPr>
            <p:ph type="title"/>
          </p:nvPr>
        </p:nvSpPr>
        <p:spPr>
          <a:xfrm>
            <a:off x="645673" y="420209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Montserrat"/>
              <a:buNone/>
              <a:defRPr sz="27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47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8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48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0" name="Google Shape;120;p48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48"/>
          <p:cNvSpPr txBox="1"/>
          <p:nvPr/>
        </p:nvSpPr>
        <p:spPr>
          <a:xfrm>
            <a:off x="609600" y="304800"/>
            <a:ext cx="2004000" cy="15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900" b="1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ПРОФЕССИОНАЛИТЕТ 2023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9"/>
          <p:cNvSpPr/>
          <p:nvPr/>
        </p:nvSpPr>
        <p:spPr>
          <a:xfrm rot="10800000" flipH="1">
            <a:off x="8269723" y="0"/>
            <a:ext cx="3921900" cy="6858000"/>
          </a:xfrm>
          <a:prstGeom prst="triangle">
            <a:avLst>
              <a:gd name="adj" fmla="val 10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4" name="Google Shape;124;p49" descr="Учащиеся, выполняющие задание под присмотром преподавателя"/>
          <p:cNvPicPr preferRelativeResize="0"/>
          <p:nvPr/>
        </p:nvPicPr>
        <p:blipFill rotWithShape="1">
          <a:blip r:embed="rId2">
            <a:alphaModFix amt="50000"/>
          </a:blip>
          <a:srcRect l="16402" r="40937"/>
          <a:stretch/>
        </p:blipFill>
        <p:spPr>
          <a:xfrm>
            <a:off x="7802880" y="0"/>
            <a:ext cx="4389115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49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6" name="Google Shape;126;p49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7" name="Google Shape;127;p49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49"/>
          <p:cNvSpPr/>
          <p:nvPr/>
        </p:nvSpPr>
        <p:spPr>
          <a:xfrm rot="10800000" flipH="1">
            <a:off x="5840963" y="104"/>
            <a:ext cx="3921900" cy="69288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9" name="Google Shape;129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81580" y="0"/>
            <a:ext cx="4381231" cy="1309607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49"/>
          <p:cNvSpPr txBox="1"/>
          <p:nvPr/>
        </p:nvSpPr>
        <p:spPr>
          <a:xfrm>
            <a:off x="609600" y="304800"/>
            <a:ext cx="2004000" cy="15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900" b="1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ПРОФЕССИОНАЛИТЕТ 2023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льзовательский макет">
  <p:cSld name="Пользовательский макет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5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28293" y="1175068"/>
            <a:ext cx="384841" cy="4419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0796" cy="3552094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50"/>
          <p:cNvSpPr txBox="1"/>
          <p:nvPr/>
        </p:nvSpPr>
        <p:spPr>
          <a:xfrm>
            <a:off x="628293" y="5943600"/>
            <a:ext cx="6096000" cy="461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2400" b="1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2023 ПРОФЕССИОНАЛИТЕТ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1 1">
  <p:cSld name="Титульный слайд_1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51"/>
          <p:cNvPicPr preferRelativeResize="0"/>
          <p:nvPr/>
        </p:nvPicPr>
        <p:blipFill rotWithShape="1">
          <a:blip r:embed="rId2">
            <a:alphaModFix/>
          </a:blip>
          <a:srcRect b="6015"/>
          <a:stretch/>
        </p:blipFill>
        <p:spPr>
          <a:xfrm rot="10800000">
            <a:off x="9582612" y="-7432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51"/>
          <p:cNvSpPr txBox="1">
            <a:spLocks noGrp="1"/>
          </p:cNvSpPr>
          <p:nvPr>
            <p:ph type="subTitle" idx="1"/>
          </p:nvPr>
        </p:nvSpPr>
        <p:spPr>
          <a:xfrm>
            <a:off x="645881" y="1585111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8" name="Google Shape;138;p51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9" name="Google Shape;139;p51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40" name="Google Shape;140;p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5" y="153759"/>
            <a:ext cx="4247986" cy="421056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51"/>
          <p:cNvSpPr txBox="1">
            <a:spLocks noGrp="1"/>
          </p:cNvSpPr>
          <p:nvPr>
            <p:ph type="title"/>
          </p:nvPr>
        </p:nvSpPr>
        <p:spPr>
          <a:xfrm>
            <a:off x="645673" y="420209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None/>
              <a:defRPr sz="25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51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2">
  <p:cSld name="1_Титульный слайд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52"/>
          <p:cNvPicPr preferRelativeResize="0"/>
          <p:nvPr/>
        </p:nvPicPr>
        <p:blipFill rotWithShape="1">
          <a:blip r:embed="rId2">
            <a:alphaModFix/>
          </a:blip>
          <a:srcRect b="6015"/>
          <a:stretch/>
        </p:blipFill>
        <p:spPr>
          <a:xfrm rot="10800000">
            <a:off x="9582615" y="-7431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52"/>
          <p:cNvSpPr txBox="1">
            <a:spLocks noGrp="1"/>
          </p:cNvSpPr>
          <p:nvPr>
            <p:ph type="subTitle" idx="1"/>
          </p:nvPr>
        </p:nvSpPr>
        <p:spPr>
          <a:xfrm>
            <a:off x="645881" y="1585109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2pPr>
            <a:lvl3pPr lvl="2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4pPr>
            <a:lvl5pPr lvl="4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5pPr>
            <a:lvl6pPr lvl="5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6pPr>
            <a:lvl7pPr lvl="6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7pPr>
            <a:lvl8pPr lvl="7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8pPr>
            <a:lvl9pPr lvl="8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46" name="Google Shape;146;p52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7" name="Google Shape;147;p52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48" name="Google Shape;148;p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9" y="153760"/>
            <a:ext cx="4247986" cy="421056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52"/>
          <p:cNvSpPr txBox="1">
            <a:spLocks noGrp="1"/>
          </p:cNvSpPr>
          <p:nvPr>
            <p:ph type="title"/>
          </p:nvPr>
        </p:nvSpPr>
        <p:spPr>
          <a:xfrm>
            <a:off x="645673" y="420211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52"/>
          <p:cNvSpPr txBox="1">
            <a:spLocks noGrp="1"/>
          </p:cNvSpPr>
          <p:nvPr>
            <p:ph type="sldNum" idx="12"/>
          </p:nvPr>
        </p:nvSpPr>
        <p:spPr>
          <a:xfrm>
            <a:off x="9279987" y="190716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3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льзовательский макет 1">
  <p:cSld name="Пользовательский макет_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53"/>
          <p:cNvSpPr txBox="1">
            <a:spLocks noGrp="1"/>
          </p:cNvSpPr>
          <p:nvPr>
            <p:ph type="title"/>
          </p:nvPr>
        </p:nvSpPr>
        <p:spPr>
          <a:xfrm>
            <a:off x="629540" y="136525"/>
            <a:ext cx="8031600" cy="62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2400"/>
              <a:buFont typeface="Raleway"/>
              <a:buNone/>
              <a:defRPr sz="2400" b="1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53"/>
          <p:cNvSpPr txBox="1">
            <a:spLocks noGrp="1"/>
          </p:cNvSpPr>
          <p:nvPr>
            <p:ph type="sldNum" idx="12"/>
          </p:nvPr>
        </p:nvSpPr>
        <p:spPr>
          <a:xfrm>
            <a:off x="9448800" y="6356349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154" name="Google Shape;154;p53"/>
          <p:cNvCxnSpPr/>
          <p:nvPr/>
        </p:nvCxnSpPr>
        <p:spPr>
          <a:xfrm>
            <a:off x="0" y="427683"/>
            <a:ext cx="509100" cy="0"/>
          </a:xfrm>
          <a:prstGeom prst="straightConnector1">
            <a:avLst/>
          </a:prstGeom>
          <a:noFill/>
          <a:ln w="57150" cap="flat" cmpd="sng">
            <a:solidFill>
              <a:srgbClr val="213A7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">
  <p:cSld name="Custom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>
  <p:cSld name="Только заголовок"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8"/>
          <p:cNvSpPr txBox="1">
            <a:spLocks noGrp="1"/>
          </p:cNvSpPr>
          <p:nvPr>
            <p:ph type="title"/>
          </p:nvPr>
        </p:nvSpPr>
        <p:spPr>
          <a:xfrm>
            <a:off x="622742" y="486086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ela Gothic One"/>
              <a:buNone/>
              <a:defRPr sz="3600" b="1" i="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" name="Google Shape;315;p28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>
  <p:cSld name="Титульный слайд"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Google Shape;325;p78"/>
          <p:cNvPicPr preferRelativeResize="0"/>
          <p:nvPr/>
        </p:nvPicPr>
        <p:blipFill rotWithShape="1">
          <a:blip r:embed="rId2">
            <a:alphaModFix/>
          </a:blip>
          <a:srcRect b="6015"/>
          <a:stretch/>
        </p:blipFill>
        <p:spPr>
          <a:xfrm rot="10800000">
            <a:off x="9582614" y="-7434"/>
            <a:ext cx="2609385" cy="713563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78"/>
          <p:cNvSpPr txBox="1">
            <a:spLocks noGrp="1"/>
          </p:cNvSpPr>
          <p:nvPr>
            <p:ph type="subTitle" idx="1"/>
          </p:nvPr>
        </p:nvSpPr>
        <p:spPr>
          <a:xfrm>
            <a:off x="645881" y="1585110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27" name="Google Shape;327;p7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28" name="Google Shape;328;p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pic>
        <p:nvPicPr>
          <p:cNvPr id="329" name="Google Shape;329;p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5" y="153758"/>
            <a:ext cx="4248404" cy="421097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78"/>
          <p:cNvSpPr txBox="1">
            <a:spLocks noGrp="1"/>
          </p:cNvSpPr>
          <p:nvPr>
            <p:ph type="title"/>
          </p:nvPr>
        </p:nvSpPr>
        <p:spPr>
          <a:xfrm>
            <a:off x="645673" y="42020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  <a:defRPr sz="26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1" name="Google Shape;331;p78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Заголовок раздела"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80"/>
          <p:cNvSpPr txBox="1">
            <a:spLocks noGrp="1"/>
          </p:cNvSpPr>
          <p:nvPr>
            <p:ph type="title"/>
          </p:nvPr>
        </p:nvSpPr>
        <p:spPr>
          <a:xfrm>
            <a:off x="7279306" y="2160972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Dela Gothic One"/>
              <a:buNone/>
              <a:defRPr sz="2600"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9" name="Google Shape;339;p8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40" name="Google Shape;340;p8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pic>
        <p:nvPicPr>
          <p:cNvPr id="341" name="Google Shape;341;p80"/>
          <p:cNvPicPr preferRelativeResize="0"/>
          <p:nvPr/>
        </p:nvPicPr>
        <p:blipFill rotWithShape="1">
          <a:blip r:embed="rId2">
            <a:alphaModFix/>
          </a:blip>
          <a:srcRect l="48889" t="6481" r="10009" b="5362"/>
          <a:stretch/>
        </p:blipFill>
        <p:spPr>
          <a:xfrm>
            <a:off x="441019" y="1079500"/>
            <a:ext cx="704850" cy="453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8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2147" y="5925131"/>
            <a:ext cx="5975350" cy="691179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80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Пустой слайд">
  <p:cSld name="1_Пустой слайд"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8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46" name="Google Shape;346;p8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47" name="Google Shape;347;p81"/>
          <p:cNvSpPr/>
          <p:nvPr/>
        </p:nvSpPr>
        <p:spPr>
          <a:xfrm>
            <a:off x="0" y="1842868"/>
            <a:ext cx="12192000" cy="5015132"/>
          </a:xfrm>
          <a:prstGeom prst="rect">
            <a:avLst/>
          </a:prstGeom>
          <a:solidFill>
            <a:srgbClr val="0C0C0C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81"/>
          <p:cNvSpPr txBox="1">
            <a:spLocks noGrp="1"/>
          </p:cNvSpPr>
          <p:nvPr>
            <p:ph type="sldNum" idx="12"/>
          </p:nvPr>
        </p:nvSpPr>
        <p:spPr>
          <a:xfrm>
            <a:off x="9279987" y="19071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86B17B-C649-4B09-81AB-25BAFFE0AFDD}" type="datetime1">
              <a:rPr lang="ru-RU" smtClean="0"/>
              <a:t>06.02.2025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D5576A-1FCC-4F21-8ECB-DA35F72D74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655335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232824-A5F3-4762-BEF1-6F296E53FCF1}" type="datetime1">
              <a:rPr lang="ru-RU" smtClean="0"/>
              <a:t>06.02.2025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330A49-82A8-4EE6-8CA5-2CA90784AC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122694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0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endParaRPr/>
          </a:p>
        </p:txBody>
      </p:sp>
      <p:sp>
        <p:nvSpPr>
          <p:cNvPr id="355" name="Google Shape;355;p30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>
            <a:endParaRPr/>
          </a:p>
        </p:txBody>
      </p:sp>
      <p:sp>
        <p:nvSpPr>
          <p:cNvPr id="356" name="Google Shape;356;p3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82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59" name="Google Shape;359;p8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3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3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8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362" name="Google Shape;362;p83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363" name="Google Shape;363;p8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8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366" name="Google Shape;366;p8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67" name="Google Shape;367;p84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68" name="Google Shape;368;p8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8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371" name="Google Shape;371;p8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86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374" name="Google Shape;374;p86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75" name="Google Shape;375;p8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87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>
            <a:endParaRPr/>
          </a:p>
        </p:txBody>
      </p:sp>
      <p:sp>
        <p:nvSpPr>
          <p:cNvPr id="378" name="Google Shape;378;p8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88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88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endParaRPr/>
          </a:p>
        </p:txBody>
      </p:sp>
      <p:sp>
        <p:nvSpPr>
          <p:cNvPr id="382" name="Google Shape;382;p88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83" name="Google Shape;383;p88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384" name="Google Shape;384;p8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89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>
            <a:endParaRPr/>
          </a:p>
        </p:txBody>
      </p:sp>
      <p:sp>
        <p:nvSpPr>
          <p:cNvPr id="387" name="Google Shape;387;p8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90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90" name="Google Shape;390;p90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391" name="Google Shape;391;p9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9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Blank"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93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9" name="Google Shape;399;p93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0" name="Google Shape;400;p93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01" name="Google Shape;401;p93"/>
          <p:cNvGrpSpPr/>
          <p:nvPr/>
        </p:nvGrpSpPr>
        <p:grpSpPr>
          <a:xfrm>
            <a:off x="-12700" y="1797853"/>
            <a:ext cx="12204700" cy="5064504"/>
            <a:chOff x="-6350" y="1799843"/>
            <a:chExt cx="12204700" cy="5064504"/>
          </a:xfrm>
        </p:grpSpPr>
        <p:pic>
          <p:nvPicPr>
            <p:cNvPr id="402" name="Google Shape;402;p93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-6350" y="1799844"/>
              <a:ext cx="12204700" cy="506450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03" name="Google Shape;403;p93"/>
            <p:cNvSpPr/>
            <p:nvPr/>
          </p:nvSpPr>
          <p:spPr>
            <a:xfrm>
              <a:off x="0" y="1799843"/>
              <a:ext cx="12192000" cy="5058409"/>
            </a:xfrm>
            <a:custGeom>
              <a:avLst/>
              <a:gdLst/>
              <a:ahLst/>
              <a:cxnLst/>
              <a:rect l="l" t="t" r="r" b="b"/>
              <a:pathLst>
                <a:path w="12192000" h="5058409" extrusionOk="0">
                  <a:moveTo>
                    <a:pt x="12192000" y="0"/>
                  </a:moveTo>
                  <a:lnTo>
                    <a:pt x="0" y="0"/>
                  </a:lnTo>
                  <a:lnTo>
                    <a:pt x="0" y="5058156"/>
                  </a:lnTo>
                  <a:lnTo>
                    <a:pt x="12192000" y="5058156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4471C4">
                <a:alpha val="48235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93"/>
            <p:cNvSpPr/>
            <p:nvPr/>
          </p:nvSpPr>
          <p:spPr>
            <a:xfrm>
              <a:off x="0" y="1799843"/>
              <a:ext cx="12192000" cy="5058409"/>
            </a:xfrm>
            <a:custGeom>
              <a:avLst/>
              <a:gdLst/>
              <a:ahLst/>
              <a:cxnLst/>
              <a:rect l="l" t="t" r="r" b="b"/>
              <a:pathLst>
                <a:path w="12192000" h="5058409" extrusionOk="0">
                  <a:moveTo>
                    <a:pt x="12192000" y="0"/>
                  </a:moveTo>
                  <a:lnTo>
                    <a:pt x="0" y="0"/>
                  </a:lnTo>
                  <a:lnTo>
                    <a:pt x="0" y="5058156"/>
                  </a:lnTo>
                  <a:lnTo>
                    <a:pt x="12192000" y="5058156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000000">
                <a:alpha val="48235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5" name="Google Shape;405;p93"/>
          <p:cNvGrpSpPr/>
          <p:nvPr/>
        </p:nvGrpSpPr>
        <p:grpSpPr>
          <a:xfrm>
            <a:off x="681487" y="1067786"/>
            <a:ext cx="10841728" cy="380013"/>
            <a:chOff x="968644" y="1215876"/>
            <a:chExt cx="10841728" cy="380013"/>
          </a:xfrm>
        </p:grpSpPr>
        <p:pic>
          <p:nvPicPr>
            <p:cNvPr id="406" name="Google Shape;406;p9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449452" y="1261275"/>
              <a:ext cx="360920" cy="2892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7" name="Google Shape;407;p9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9240559" y="1219195"/>
              <a:ext cx="265793" cy="373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8" name="Google Shape;408;p93"/>
            <p:cNvPicPr preferRelativeResize="0"/>
            <p:nvPr/>
          </p:nvPicPr>
          <p:blipFill rotWithShape="1">
            <a:blip r:embed="rId5">
              <a:alphaModFix/>
            </a:blip>
            <a:srcRect t="9786"/>
            <a:stretch/>
          </p:blipFill>
          <p:spPr>
            <a:xfrm>
              <a:off x="968644" y="1244135"/>
              <a:ext cx="383774" cy="303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9" name="Google Shape;409;p93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676400" y="1264115"/>
              <a:ext cx="383728" cy="2835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0" name="Google Shape;410;p93"/>
            <p:cNvSpPr/>
            <p:nvPr/>
          </p:nvSpPr>
          <p:spPr>
            <a:xfrm>
              <a:off x="3048000" y="1273104"/>
              <a:ext cx="379942" cy="273934"/>
            </a:xfrm>
            <a:custGeom>
              <a:avLst/>
              <a:gdLst/>
              <a:ahLst/>
              <a:cxnLst/>
              <a:rect l="l" t="t" r="r" b="b"/>
              <a:pathLst>
                <a:path w="448309" h="368935" extrusionOk="0">
                  <a:moveTo>
                    <a:pt x="447967" y="0"/>
                  </a:moveTo>
                  <a:lnTo>
                    <a:pt x="230504" y="0"/>
                  </a:lnTo>
                  <a:lnTo>
                    <a:pt x="0" y="368871"/>
                  </a:lnTo>
                  <a:lnTo>
                    <a:pt x="217474" y="368871"/>
                  </a:lnTo>
                  <a:lnTo>
                    <a:pt x="447967" y="0"/>
                  </a:lnTo>
                  <a:close/>
                </a:path>
              </a:pathLst>
            </a:custGeom>
            <a:solidFill>
              <a:srgbClr val="EF442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endPara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11" name="Google Shape;411;p93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753252" y="1217578"/>
              <a:ext cx="520539" cy="376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2" name="Google Shape;412;p93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4515252" y="1215876"/>
              <a:ext cx="451997" cy="3800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3" name="Google Shape;413;p93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5353452" y="1264115"/>
              <a:ext cx="448228" cy="2835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4" name="Google Shape;414;p93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877452" y="1255367"/>
              <a:ext cx="403269" cy="3010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5" name="Google Shape;415;p93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8401452" y="1234200"/>
              <a:ext cx="378317" cy="3433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6" name="Google Shape;416;p93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9925452" y="1231020"/>
              <a:ext cx="351635" cy="3497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7" name="Google Shape;417;p93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10687452" y="1231617"/>
              <a:ext cx="335124" cy="3485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8" name="Google Shape;418;p93" descr="https://downloader.disk.yandex.ru/preview/285bda6c5835fbd9a03ded5afe27588848301e1e2f2ce03a1ce52729dbd97e82/63b697f8/oF1ccO_nxhoCQgsperR-6dOlo9_MeLYRWxe0Vc4JdbGitdSwAeaZA8b9TBtMDF5kqWuXdKQqlWMI02V8JbwHqA%3D%3D?uid=0&amp;filename=%D0%BB%D0%B5%D1%81%D0%BD%D0%B0%D1%8F%20%D0%BE%D1%82%D1%80%D0%B0%D1%81%D0%BB%D1%8C%20%D1%86%D0%B2%D0%B5%D1%82%D0%BD%D0%BE%D0%B8%CC%86.png&amp;disposition=inline&amp;hash=&amp;limit=0&amp;content_type=image%2Fpng&amp;owner_uid=0&amp;tknv=v2&amp;size=1920x937"/>
            <p:cNvPicPr preferRelativeResize="0"/>
            <p:nvPr/>
          </p:nvPicPr>
          <p:blipFill rotWithShape="1">
            <a:blip r:embed="rId14">
              <a:alphaModFix/>
            </a:blip>
            <a:srcRect l="50393" t="19971" r="23566" b="57808"/>
            <a:stretch/>
          </p:blipFill>
          <p:spPr>
            <a:xfrm>
              <a:off x="7639452" y="1255876"/>
              <a:ext cx="364398" cy="3000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9" name="Google Shape;419;p93" descr="https://downloader.disk.yandex.ru/preview/cec60a94dabc10c1700214b50d7389f16fb040556f9dd20b498a48788ab2a572/63b6981c/n52WogMnZO6VYPIyFiMFE823wZos1G9fSXW5qNBd7oFUSjzThClt2AMfYfiCxu7xgNnIQNK8E-ukmp1nRtqIAg%3D%3D?uid=0&amp;filename=%D1%8D%D0%BB%D0%B5%D0%BA%D1%82%D1%80%D0%BE%D1%82%D0%B5%D1%85%D0%BD%D0%B8%D1%87%D0%B5%D1%81%D0%BA%D0%B0%D1%8F%20%D0%BE%D1%82%D1%80%D0%B0%D1%81%D0%BB%D1%8C_%D1%86%D0%B2%D0%B5%D1%82%D0%BD%D0%BE%D0%B8%CC%86.png&amp;disposition=inline&amp;hash=&amp;limit=0&amp;content_type=image%2Fpng&amp;owner_uid=0&amp;tknv=v2&amp;size=1920x937"/>
            <p:cNvPicPr preferRelativeResize="0"/>
            <p:nvPr/>
          </p:nvPicPr>
          <p:blipFill rotWithShape="1">
            <a:blip r:embed="rId15">
              <a:alphaModFix/>
            </a:blip>
            <a:srcRect l="40214" t="37592" r="40304" b="42724"/>
            <a:stretch/>
          </p:blipFill>
          <p:spPr>
            <a:xfrm>
              <a:off x="6115452" y="1241826"/>
              <a:ext cx="336524" cy="32811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420" name="Google Shape;420;p93"/>
            <p:cNvCxnSpPr/>
            <p:nvPr/>
          </p:nvCxnSpPr>
          <p:spPr>
            <a:xfrm>
              <a:off x="1504818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21" name="Google Shape;421;p93"/>
            <p:cNvCxnSpPr/>
            <p:nvPr/>
          </p:nvCxnSpPr>
          <p:spPr>
            <a:xfrm>
              <a:off x="2209800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22" name="Google Shape;422;p93"/>
            <p:cNvCxnSpPr/>
            <p:nvPr/>
          </p:nvCxnSpPr>
          <p:spPr>
            <a:xfrm>
              <a:off x="3600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23" name="Google Shape;423;p93"/>
            <p:cNvCxnSpPr/>
            <p:nvPr/>
          </p:nvCxnSpPr>
          <p:spPr>
            <a:xfrm>
              <a:off x="4362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24" name="Google Shape;424;p93"/>
            <p:cNvCxnSpPr/>
            <p:nvPr/>
          </p:nvCxnSpPr>
          <p:spPr>
            <a:xfrm>
              <a:off x="5124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25" name="Google Shape;425;p93"/>
            <p:cNvCxnSpPr/>
            <p:nvPr/>
          </p:nvCxnSpPr>
          <p:spPr>
            <a:xfrm>
              <a:off x="5886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26" name="Google Shape;426;p93"/>
            <p:cNvCxnSpPr/>
            <p:nvPr/>
          </p:nvCxnSpPr>
          <p:spPr>
            <a:xfrm>
              <a:off x="6648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27" name="Google Shape;427;p93"/>
            <p:cNvCxnSpPr/>
            <p:nvPr/>
          </p:nvCxnSpPr>
          <p:spPr>
            <a:xfrm>
              <a:off x="7410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28" name="Google Shape;428;p93"/>
            <p:cNvCxnSpPr/>
            <p:nvPr/>
          </p:nvCxnSpPr>
          <p:spPr>
            <a:xfrm>
              <a:off x="8172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29" name="Google Shape;429;p93"/>
            <p:cNvCxnSpPr/>
            <p:nvPr/>
          </p:nvCxnSpPr>
          <p:spPr>
            <a:xfrm>
              <a:off x="8934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0" name="Google Shape;430;p93"/>
            <p:cNvCxnSpPr/>
            <p:nvPr/>
          </p:nvCxnSpPr>
          <p:spPr>
            <a:xfrm>
              <a:off x="9696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1" name="Google Shape;431;p93"/>
            <p:cNvCxnSpPr/>
            <p:nvPr/>
          </p:nvCxnSpPr>
          <p:spPr>
            <a:xfrm>
              <a:off x="10458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2" name="Google Shape;432;p93"/>
            <p:cNvCxnSpPr/>
            <p:nvPr/>
          </p:nvCxnSpPr>
          <p:spPr>
            <a:xfrm>
              <a:off x="11220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grpSp>
          <p:nvGrpSpPr>
            <p:cNvPr id="433" name="Google Shape;433;p93"/>
            <p:cNvGrpSpPr/>
            <p:nvPr/>
          </p:nvGrpSpPr>
          <p:grpSpPr>
            <a:xfrm>
              <a:off x="2362214" y="1251459"/>
              <a:ext cx="323457" cy="303130"/>
              <a:chOff x="332231" y="2855976"/>
              <a:chExt cx="258724" cy="229870"/>
            </a:xfrm>
          </p:grpSpPr>
          <p:pic>
            <p:nvPicPr>
              <p:cNvPr id="434" name="Google Shape;434;p93"/>
              <p:cNvPicPr preferRelativeResize="0"/>
              <p:nvPr/>
            </p:nvPicPr>
            <p:blipFill rotWithShape="1">
              <a:blip r:embed="rId16">
                <a:alphaModFix/>
              </a:blip>
              <a:srcRect/>
              <a:stretch/>
            </p:blipFill>
            <p:spPr>
              <a:xfrm>
                <a:off x="332231" y="2855976"/>
                <a:ext cx="258724" cy="22987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35" name="Google Shape;435;p93"/>
              <p:cNvPicPr preferRelativeResize="0"/>
              <p:nvPr/>
            </p:nvPicPr>
            <p:blipFill rotWithShape="1">
              <a:blip r:embed="rId17">
                <a:alphaModFix/>
              </a:blip>
              <a:srcRect/>
              <a:stretch/>
            </p:blipFill>
            <p:spPr>
              <a:xfrm>
                <a:off x="429767" y="2942844"/>
                <a:ext cx="62484" cy="5638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436" name="Google Shape;436;p93"/>
            <p:cNvCxnSpPr/>
            <p:nvPr/>
          </p:nvCxnSpPr>
          <p:spPr>
            <a:xfrm>
              <a:off x="2819400" y="1261275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437" name="Google Shape;437;p93"/>
          <p:cNvSpPr txBox="1"/>
          <p:nvPr/>
        </p:nvSpPr>
        <p:spPr>
          <a:xfrm>
            <a:off x="0" y="381000"/>
            <a:ext cx="12204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2400" b="1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ПРОФЕССИОНАЛИТЕТ 2023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94"/>
          <p:cNvSpPr txBox="1">
            <a:spLocks noGrp="1"/>
          </p:cNvSpPr>
          <p:nvPr>
            <p:ph type="title"/>
          </p:nvPr>
        </p:nvSpPr>
        <p:spPr>
          <a:xfrm>
            <a:off x="565185" y="466507"/>
            <a:ext cx="45624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Montserrat"/>
              <a:buNone/>
              <a:defRPr sz="27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40" name="Google Shape;440;p94"/>
          <p:cNvSpPr txBox="1">
            <a:spLocks noGrp="1"/>
          </p:cNvSpPr>
          <p:nvPr>
            <p:ph type="body" idx="1"/>
          </p:nvPr>
        </p:nvSpPr>
        <p:spPr>
          <a:xfrm>
            <a:off x="587943" y="193310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 b="0" i="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900" b="0" i="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 b="0" i="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0" i="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0" i="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6pPr>
            <a:lvl7pPr marL="3200400" lvl="6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7pPr>
            <a:lvl8pPr marL="3657600" lvl="7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8pPr>
            <a:lvl9pPr marL="4114800" lvl="8" indent="-3492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/>
            </a:lvl9pPr>
          </a:lstStyle>
          <a:p>
            <a:endParaRPr/>
          </a:p>
        </p:txBody>
      </p:sp>
      <p:sp>
        <p:nvSpPr>
          <p:cNvPr id="441" name="Google Shape;441;p94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2" name="Google Shape;442;p94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43" name="Google Shape;443;p9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76355" y="153757"/>
            <a:ext cx="4247986" cy="421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" name="Google Shape;444;p94"/>
          <p:cNvPicPr preferRelativeResize="0"/>
          <p:nvPr/>
        </p:nvPicPr>
        <p:blipFill rotWithShape="1">
          <a:blip r:embed="rId3">
            <a:alphaModFix/>
          </a:blip>
          <a:srcRect b="6015"/>
          <a:stretch/>
        </p:blipFill>
        <p:spPr>
          <a:xfrm rot="10800000">
            <a:off x="9582612" y="-7432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445" name="Google Shape;445;p94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>
  <p:cSld name="Заголовок раздела"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95"/>
          <p:cNvSpPr txBox="1">
            <a:spLocks noGrp="1"/>
          </p:cNvSpPr>
          <p:nvPr>
            <p:ph type="title"/>
          </p:nvPr>
        </p:nvSpPr>
        <p:spPr>
          <a:xfrm>
            <a:off x="7279307" y="2160972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Dela Gothic One"/>
              <a:buNone/>
              <a:defRPr sz="2700"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48" name="Google Shape;448;p95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9" name="Google Shape;449;p95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50" name="Google Shape;450;p95"/>
          <p:cNvPicPr preferRelativeResize="0"/>
          <p:nvPr/>
        </p:nvPicPr>
        <p:blipFill rotWithShape="1">
          <a:blip r:embed="rId2">
            <a:alphaModFix/>
          </a:blip>
          <a:srcRect l="48890" t="6479" r="10007" b="5368"/>
          <a:stretch/>
        </p:blipFill>
        <p:spPr>
          <a:xfrm>
            <a:off x="441019" y="1079500"/>
            <a:ext cx="704849" cy="453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2147" y="5925131"/>
            <a:ext cx="5974760" cy="691111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p95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1">
  <p:cSld name="Титульный слайд"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Google Shape;454;p96"/>
          <p:cNvPicPr preferRelativeResize="0"/>
          <p:nvPr/>
        </p:nvPicPr>
        <p:blipFill rotWithShape="1">
          <a:blip r:embed="rId2">
            <a:alphaModFix/>
          </a:blip>
          <a:srcRect b="6015"/>
          <a:stretch/>
        </p:blipFill>
        <p:spPr>
          <a:xfrm rot="10800000">
            <a:off x="9582612" y="-7432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455" name="Google Shape;455;p96"/>
          <p:cNvSpPr txBox="1">
            <a:spLocks noGrp="1"/>
          </p:cNvSpPr>
          <p:nvPr>
            <p:ph type="subTitle" idx="1"/>
          </p:nvPr>
        </p:nvSpPr>
        <p:spPr>
          <a:xfrm>
            <a:off x="645881" y="1585111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56" name="Google Shape;456;p96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7" name="Google Shape;457;p96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58" name="Google Shape;458;p9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5" y="153757"/>
            <a:ext cx="4247986" cy="421056"/>
          </a:xfrm>
          <a:prstGeom prst="rect">
            <a:avLst/>
          </a:prstGeom>
          <a:noFill/>
          <a:ln>
            <a:noFill/>
          </a:ln>
        </p:spPr>
      </p:pic>
      <p:sp>
        <p:nvSpPr>
          <p:cNvPr id="459" name="Google Shape;459;p96"/>
          <p:cNvSpPr txBox="1">
            <a:spLocks noGrp="1"/>
          </p:cNvSpPr>
          <p:nvPr>
            <p:ph type="title"/>
          </p:nvPr>
        </p:nvSpPr>
        <p:spPr>
          <a:xfrm>
            <a:off x="645673" y="420209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Montserrat"/>
              <a:buNone/>
              <a:defRPr sz="27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sp>
        <p:nvSpPr>
          <p:cNvPr id="460" name="Google Shape;460;p96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97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3" name="Google Shape;463;p97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4" name="Google Shape;464;p97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p97"/>
          <p:cNvSpPr txBox="1"/>
          <p:nvPr/>
        </p:nvSpPr>
        <p:spPr>
          <a:xfrm>
            <a:off x="609600" y="304800"/>
            <a:ext cx="2004000" cy="15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900" b="1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ПРОФЕССИОНАЛИТЕТ 2023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98"/>
          <p:cNvSpPr/>
          <p:nvPr/>
        </p:nvSpPr>
        <p:spPr>
          <a:xfrm rot="10800000" flipH="1">
            <a:off x="8269723" y="0"/>
            <a:ext cx="3921900" cy="6858000"/>
          </a:xfrm>
          <a:prstGeom prst="triangle">
            <a:avLst>
              <a:gd name="adj" fmla="val 10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8" name="Google Shape;468;p98" descr="Учащиеся, выполняющие задание под присмотром преподавателя"/>
          <p:cNvPicPr preferRelativeResize="0"/>
          <p:nvPr/>
        </p:nvPicPr>
        <p:blipFill rotWithShape="1">
          <a:blip r:embed="rId2">
            <a:alphaModFix amt="50000"/>
          </a:blip>
          <a:srcRect l="16402" r="40937"/>
          <a:stretch/>
        </p:blipFill>
        <p:spPr>
          <a:xfrm>
            <a:off x="7802880" y="0"/>
            <a:ext cx="4389115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p98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0" name="Google Shape;470;p98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1" name="Google Shape;471;p98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98"/>
          <p:cNvSpPr/>
          <p:nvPr/>
        </p:nvSpPr>
        <p:spPr>
          <a:xfrm rot="10800000" flipH="1">
            <a:off x="5840963" y="104"/>
            <a:ext cx="3921900" cy="6928800"/>
          </a:xfrm>
          <a:prstGeom prst="triangle">
            <a:avLst>
              <a:gd name="adj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3" name="Google Shape;473;p9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81580" y="0"/>
            <a:ext cx="4381231" cy="1309607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98"/>
          <p:cNvSpPr txBox="1"/>
          <p:nvPr/>
        </p:nvSpPr>
        <p:spPr>
          <a:xfrm>
            <a:off x="609600" y="304800"/>
            <a:ext cx="2004000" cy="15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900" b="1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ПРОФЕССИОНАЛИТЕТ 2023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льзовательский макет">
  <p:cSld name="Пользовательский макет"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6" name="Google Shape;476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28293" y="1175068"/>
            <a:ext cx="384841" cy="4419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9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0796" cy="3552094"/>
          </a:xfrm>
          <a:prstGeom prst="rect">
            <a:avLst/>
          </a:prstGeom>
          <a:noFill/>
          <a:ln>
            <a:noFill/>
          </a:ln>
        </p:spPr>
      </p:pic>
      <p:sp>
        <p:nvSpPr>
          <p:cNvPr id="478" name="Google Shape;478;p99"/>
          <p:cNvSpPr txBox="1"/>
          <p:nvPr/>
        </p:nvSpPr>
        <p:spPr>
          <a:xfrm>
            <a:off x="628293" y="5943600"/>
            <a:ext cx="6096000" cy="461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2400" b="1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2023 ПРОФЕССИОНАЛИТЕТ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1 1">
  <p:cSld name="Титульный слайд_1"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0" name="Google Shape;480;p100"/>
          <p:cNvPicPr preferRelativeResize="0"/>
          <p:nvPr/>
        </p:nvPicPr>
        <p:blipFill rotWithShape="1">
          <a:blip r:embed="rId2">
            <a:alphaModFix/>
          </a:blip>
          <a:srcRect b="6015"/>
          <a:stretch/>
        </p:blipFill>
        <p:spPr>
          <a:xfrm rot="10800000">
            <a:off x="9582612" y="-7432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481" name="Google Shape;481;p100"/>
          <p:cNvSpPr txBox="1">
            <a:spLocks noGrp="1"/>
          </p:cNvSpPr>
          <p:nvPr>
            <p:ph type="subTitle" idx="1"/>
          </p:nvPr>
        </p:nvSpPr>
        <p:spPr>
          <a:xfrm>
            <a:off x="645881" y="1585111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82" name="Google Shape;482;p100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3" name="Google Shape;483;p100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84" name="Google Shape;484;p10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5" y="153759"/>
            <a:ext cx="4247986" cy="421056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100"/>
          <p:cNvSpPr txBox="1">
            <a:spLocks noGrp="1"/>
          </p:cNvSpPr>
          <p:nvPr>
            <p:ph type="title"/>
          </p:nvPr>
        </p:nvSpPr>
        <p:spPr>
          <a:xfrm>
            <a:off x="645673" y="420209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"/>
              <a:buNone/>
              <a:defRPr sz="25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>
            <a:endParaRPr/>
          </a:p>
        </p:txBody>
      </p:sp>
      <p:sp>
        <p:nvSpPr>
          <p:cNvPr id="486" name="Google Shape;486;p100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2">
  <p:cSld name="1_Титульный слайд"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8" name="Google Shape;488;p101"/>
          <p:cNvPicPr preferRelativeResize="0"/>
          <p:nvPr/>
        </p:nvPicPr>
        <p:blipFill rotWithShape="1">
          <a:blip r:embed="rId2">
            <a:alphaModFix/>
          </a:blip>
          <a:srcRect b="6015"/>
          <a:stretch/>
        </p:blipFill>
        <p:spPr>
          <a:xfrm rot="10800000">
            <a:off x="9582615" y="-7431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101"/>
          <p:cNvSpPr txBox="1">
            <a:spLocks noGrp="1"/>
          </p:cNvSpPr>
          <p:nvPr>
            <p:ph type="subTitle" idx="1"/>
          </p:nvPr>
        </p:nvSpPr>
        <p:spPr>
          <a:xfrm>
            <a:off x="645881" y="1585109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0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2pPr>
            <a:lvl3pPr lvl="2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3pPr>
            <a:lvl4pPr lvl="3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4pPr>
            <a:lvl5pPr lvl="4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5pPr>
            <a:lvl6pPr lvl="5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6pPr>
            <a:lvl7pPr lvl="6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7pPr>
            <a:lvl8pPr lvl="7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8pPr>
            <a:lvl9pPr lvl="8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90" name="Google Shape;490;p101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1" name="Google Shape;491;p101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  <a:def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92" name="Google Shape;492;p10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9" y="153760"/>
            <a:ext cx="4247986" cy="421056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p101"/>
          <p:cNvSpPr txBox="1">
            <a:spLocks noGrp="1"/>
          </p:cNvSpPr>
          <p:nvPr>
            <p:ph type="title"/>
          </p:nvPr>
        </p:nvSpPr>
        <p:spPr>
          <a:xfrm>
            <a:off x="645673" y="420211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Montserrat"/>
              <a:buNone/>
              <a:defRPr sz="3500" b="1" i="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494" name="Google Shape;494;p101"/>
          <p:cNvSpPr txBox="1">
            <a:spLocks noGrp="1"/>
          </p:cNvSpPr>
          <p:nvPr>
            <p:ph type="sldNum" idx="12"/>
          </p:nvPr>
        </p:nvSpPr>
        <p:spPr>
          <a:xfrm>
            <a:off x="9279987" y="190716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Calibri"/>
              <a:buNone/>
              <a:defRPr sz="1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ользовательский макет 1">
  <p:cSld name="Пользовательский макет_1"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102"/>
          <p:cNvSpPr txBox="1">
            <a:spLocks noGrp="1"/>
          </p:cNvSpPr>
          <p:nvPr>
            <p:ph type="title"/>
          </p:nvPr>
        </p:nvSpPr>
        <p:spPr>
          <a:xfrm>
            <a:off x="629540" y="136525"/>
            <a:ext cx="8031600" cy="62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03864"/>
              </a:buClr>
              <a:buSzPts val="2400"/>
              <a:buFont typeface="Raleway"/>
              <a:buNone/>
              <a:defRPr sz="2400" b="1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497" name="Google Shape;497;p102"/>
          <p:cNvSpPr txBox="1">
            <a:spLocks noGrp="1"/>
          </p:cNvSpPr>
          <p:nvPr>
            <p:ph type="sldNum" idx="12"/>
          </p:nvPr>
        </p:nvSpPr>
        <p:spPr>
          <a:xfrm>
            <a:off x="9448800" y="6356349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203864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498" name="Google Shape;498;p102"/>
          <p:cNvCxnSpPr/>
          <p:nvPr/>
        </p:nvCxnSpPr>
        <p:spPr>
          <a:xfrm>
            <a:off x="0" y="427683"/>
            <a:ext cx="509100" cy="0"/>
          </a:xfrm>
          <a:prstGeom prst="straightConnector1">
            <a:avLst/>
          </a:prstGeom>
          <a:noFill/>
          <a:ln w="57150" cap="flat" cmpd="sng">
            <a:solidFill>
              <a:srgbClr val="213A7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">
  <p:cSld name="Custom"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3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3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2e74f6026a6_0_12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558" name="Google Shape;558;g2e74f6026a6_0_12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655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  <a:defRPr/>
            </a:lvl1pPr>
            <a:lvl2pPr marL="914400" lvl="1" indent="-3365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700"/>
              <a:buChar char="○"/>
              <a:defRPr/>
            </a:lvl2pPr>
            <a:lvl3pPr marL="1371600" lvl="2" indent="-3365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700"/>
              <a:buChar char="■"/>
              <a:defRPr/>
            </a:lvl3pPr>
            <a:lvl4pPr marL="1828800" lvl="3" indent="-3365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  <a:defRPr/>
            </a:lvl4pPr>
            <a:lvl5pPr marL="2286000" lvl="4" indent="-3365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700"/>
              <a:buChar char="○"/>
              <a:defRPr/>
            </a:lvl5pPr>
            <a:lvl6pPr marL="2743200" lvl="5" indent="-3365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700"/>
              <a:buChar char="■"/>
              <a:defRPr/>
            </a:lvl6pPr>
            <a:lvl7pPr marL="3200400" lvl="6" indent="-3365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  <a:defRPr/>
            </a:lvl7pPr>
            <a:lvl8pPr marL="3657600" lvl="7" indent="-33655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700"/>
              <a:buChar char="○"/>
              <a:defRPr/>
            </a:lvl8pPr>
            <a:lvl9pPr marL="4114800" lvl="8" indent="-336550" algn="l" rtl="0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700"/>
              <a:buChar char="■"/>
              <a:defRPr/>
            </a:lvl9pPr>
          </a:lstStyle>
          <a:p>
            <a:endParaRPr/>
          </a:p>
        </p:txBody>
      </p:sp>
      <p:sp>
        <p:nvSpPr>
          <p:cNvPr id="559" name="Google Shape;559;g2e74f6026a6_0_1215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0" name="Google Shape;560;g2e74f6026a6_0_1215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1" name="Google Shape;561;g2e74f6026a6_0_1215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 1">
  <p:cSld name="Титульный слайд"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6" name="Google Shape;566;g2e74f6026a6_0_1224"/>
          <p:cNvPicPr preferRelativeResize="0"/>
          <p:nvPr/>
        </p:nvPicPr>
        <p:blipFill rotWithShape="1">
          <a:blip r:embed="rId2">
            <a:alphaModFix/>
          </a:blip>
          <a:srcRect b="6015"/>
          <a:stretch/>
        </p:blipFill>
        <p:spPr>
          <a:xfrm rot="10800000">
            <a:off x="9582612" y="-7432"/>
            <a:ext cx="2609387" cy="713562"/>
          </a:xfrm>
          <a:prstGeom prst="rect">
            <a:avLst/>
          </a:prstGeom>
          <a:noFill/>
          <a:ln>
            <a:noFill/>
          </a:ln>
        </p:spPr>
      </p:pic>
      <p:sp>
        <p:nvSpPr>
          <p:cNvPr id="567" name="Google Shape;567;g2e74f6026a6_0_1224"/>
          <p:cNvSpPr txBox="1">
            <a:spLocks noGrp="1"/>
          </p:cNvSpPr>
          <p:nvPr>
            <p:ph type="subTitle" idx="1"/>
          </p:nvPr>
        </p:nvSpPr>
        <p:spPr>
          <a:xfrm>
            <a:off x="645881" y="1585111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ctr" rtl="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568" name="Google Shape;568;g2e74f6026a6_0_1224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569" name="Google Shape;569;g2e74f6026a6_0_1224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pic>
        <p:nvPicPr>
          <p:cNvPr id="570" name="Google Shape;570;g2e74f6026a6_0_12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355" y="153759"/>
            <a:ext cx="3185677" cy="315761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g2e74f6026a6_0_1224"/>
          <p:cNvSpPr txBox="1">
            <a:spLocks noGrp="1"/>
          </p:cNvSpPr>
          <p:nvPr>
            <p:ph type="title"/>
          </p:nvPr>
        </p:nvSpPr>
        <p:spPr>
          <a:xfrm>
            <a:off x="645673" y="420209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None/>
              <a:defRPr sz="20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3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3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3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3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3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3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3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300"/>
            </a:lvl9pPr>
          </a:lstStyle>
          <a:p>
            <a:endParaRPr/>
          </a:p>
        </p:txBody>
      </p:sp>
      <p:sp>
        <p:nvSpPr>
          <p:cNvPr id="572" name="Google Shape;572;g2e74f6026a6_0_1224"/>
          <p:cNvSpPr txBox="1">
            <a:spLocks noGrp="1"/>
          </p:cNvSpPr>
          <p:nvPr>
            <p:ph type="sldNum" idx="12"/>
          </p:nvPr>
        </p:nvSpPr>
        <p:spPr>
          <a:xfrm>
            <a:off x="9279987" y="190715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8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g2e74f6026a6_0_1232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575" name="Google Shape;575;g2e74f6026a6_0_123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g2e74f6026a6_0_123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578" name="Google Shape;578;g2e74f6026a6_0_123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579" name="Google Shape;579;g2e74f6026a6_0_123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2e74f6026a6_0_123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582" name="Google Shape;582;g2e74f6026a6_0_123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83" name="Google Shape;583;g2e74f6026a6_0_1239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84" name="Google Shape;584;g2e74f6026a6_0_123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2e74f6026a6_0_124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587" name="Google Shape;587;g2e74f6026a6_0_124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g2e74f6026a6_0_124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590" name="Google Shape;590;g2e74f6026a6_0_124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91" name="Google Shape;591;g2e74f6026a6_0_124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2e74f6026a6_0_1251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>
            <a:endParaRPr/>
          </a:p>
        </p:txBody>
      </p:sp>
      <p:sp>
        <p:nvSpPr>
          <p:cNvPr id="594" name="Google Shape;594;g2e74f6026a6_0_125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2e74f6026a6_0_1254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7" name="Google Shape;597;g2e74f6026a6_0_1254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endParaRPr/>
          </a:p>
        </p:txBody>
      </p:sp>
      <p:sp>
        <p:nvSpPr>
          <p:cNvPr id="598" name="Google Shape;598;g2e74f6026a6_0_1254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599" name="Google Shape;599;g2e74f6026a6_0_1254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600" name="Google Shape;600;g2e74f6026a6_0_125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g2e74f6026a6_0_126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>
            <a:endParaRPr/>
          </a:p>
        </p:txBody>
      </p:sp>
      <p:sp>
        <p:nvSpPr>
          <p:cNvPr id="603" name="Google Shape;603;g2e74f6026a6_0_126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3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g2e74f6026a6_0_1263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606" name="Google Shape;606;g2e74f6026a6_0_1263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607" name="Google Shape;607;g2e74f6026a6_0_126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2e74f6026a6_0_126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g2e74f6026a6_0_1269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2" name="Google Shape;612;g2e74f6026a6_0_1269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3" name="Google Shape;613;g2e74f6026a6_0_1269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00" cy="1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14" name="Google Shape;614;g2e74f6026a6_0_1269"/>
          <p:cNvGrpSpPr/>
          <p:nvPr/>
        </p:nvGrpSpPr>
        <p:grpSpPr>
          <a:xfrm>
            <a:off x="-12700" y="1797853"/>
            <a:ext cx="12204698" cy="5064505"/>
            <a:chOff x="-6350" y="1799843"/>
            <a:chExt cx="12204698" cy="5064505"/>
          </a:xfrm>
        </p:grpSpPr>
        <p:pic>
          <p:nvPicPr>
            <p:cNvPr id="615" name="Google Shape;615;g2e74f6026a6_0_1269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-6350" y="1799844"/>
              <a:ext cx="12204698" cy="50645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16" name="Google Shape;616;g2e74f6026a6_0_1269"/>
            <p:cNvSpPr/>
            <p:nvPr/>
          </p:nvSpPr>
          <p:spPr>
            <a:xfrm>
              <a:off x="0" y="1799843"/>
              <a:ext cx="12192000" cy="5058409"/>
            </a:xfrm>
            <a:custGeom>
              <a:avLst/>
              <a:gdLst/>
              <a:ahLst/>
              <a:cxnLst/>
              <a:rect l="l" t="t" r="r" b="b"/>
              <a:pathLst>
                <a:path w="12192000" h="5058409" extrusionOk="0">
                  <a:moveTo>
                    <a:pt x="12192000" y="0"/>
                  </a:moveTo>
                  <a:lnTo>
                    <a:pt x="0" y="0"/>
                  </a:lnTo>
                  <a:lnTo>
                    <a:pt x="0" y="5058156"/>
                  </a:lnTo>
                  <a:lnTo>
                    <a:pt x="12192000" y="5058156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4471C4">
                <a:alpha val="4784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7" name="Google Shape;617;g2e74f6026a6_0_1269"/>
            <p:cNvSpPr/>
            <p:nvPr/>
          </p:nvSpPr>
          <p:spPr>
            <a:xfrm>
              <a:off x="0" y="1799843"/>
              <a:ext cx="12192000" cy="5058409"/>
            </a:xfrm>
            <a:custGeom>
              <a:avLst/>
              <a:gdLst/>
              <a:ahLst/>
              <a:cxnLst/>
              <a:rect l="l" t="t" r="r" b="b"/>
              <a:pathLst>
                <a:path w="12192000" h="5058409" extrusionOk="0">
                  <a:moveTo>
                    <a:pt x="12192000" y="0"/>
                  </a:moveTo>
                  <a:lnTo>
                    <a:pt x="0" y="0"/>
                  </a:lnTo>
                  <a:lnTo>
                    <a:pt x="0" y="5058156"/>
                  </a:lnTo>
                  <a:lnTo>
                    <a:pt x="12192000" y="5058156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000000">
                <a:alpha val="47840"/>
              </a:srgbClr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18" name="Google Shape;618;g2e74f6026a6_0_1269"/>
          <p:cNvGrpSpPr/>
          <p:nvPr/>
        </p:nvGrpSpPr>
        <p:grpSpPr>
          <a:xfrm>
            <a:off x="681487" y="1067784"/>
            <a:ext cx="10841728" cy="380013"/>
            <a:chOff x="968644" y="1215876"/>
            <a:chExt cx="10841728" cy="380013"/>
          </a:xfrm>
        </p:grpSpPr>
        <p:pic>
          <p:nvPicPr>
            <p:cNvPr id="619" name="Google Shape;619;g2e74f6026a6_0_126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449452" y="1261275"/>
              <a:ext cx="360920" cy="2892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0" name="Google Shape;620;g2e74f6026a6_0_126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9240559" y="1219195"/>
              <a:ext cx="265793" cy="373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1" name="Google Shape;621;g2e74f6026a6_0_1269"/>
            <p:cNvPicPr preferRelativeResize="0"/>
            <p:nvPr/>
          </p:nvPicPr>
          <p:blipFill rotWithShape="1">
            <a:blip r:embed="rId5">
              <a:alphaModFix/>
            </a:blip>
            <a:srcRect t="9788"/>
            <a:stretch/>
          </p:blipFill>
          <p:spPr>
            <a:xfrm>
              <a:off x="968644" y="1244135"/>
              <a:ext cx="383774" cy="303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2" name="Google Shape;622;g2e74f6026a6_0_1269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676400" y="1264115"/>
              <a:ext cx="383728" cy="2835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23" name="Google Shape;623;g2e74f6026a6_0_1269"/>
            <p:cNvSpPr/>
            <p:nvPr/>
          </p:nvSpPr>
          <p:spPr>
            <a:xfrm>
              <a:off x="3048000" y="1273104"/>
              <a:ext cx="379942" cy="273934"/>
            </a:xfrm>
            <a:custGeom>
              <a:avLst/>
              <a:gdLst/>
              <a:ahLst/>
              <a:cxnLst/>
              <a:rect l="l" t="t" r="r" b="b"/>
              <a:pathLst>
                <a:path w="448309" h="368935" extrusionOk="0">
                  <a:moveTo>
                    <a:pt x="447967" y="0"/>
                  </a:moveTo>
                  <a:lnTo>
                    <a:pt x="230504" y="0"/>
                  </a:lnTo>
                  <a:lnTo>
                    <a:pt x="0" y="368871"/>
                  </a:lnTo>
                  <a:lnTo>
                    <a:pt x="217474" y="368871"/>
                  </a:lnTo>
                  <a:lnTo>
                    <a:pt x="447967" y="0"/>
                  </a:lnTo>
                  <a:close/>
                </a:path>
              </a:pathLst>
            </a:custGeom>
            <a:solidFill>
              <a:srgbClr val="EF4423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endPara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624" name="Google Shape;624;g2e74f6026a6_0_1269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753252" y="1217578"/>
              <a:ext cx="520539" cy="376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5" name="Google Shape;625;g2e74f6026a6_0_1269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4515252" y="1215876"/>
              <a:ext cx="451997" cy="3800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6" name="Google Shape;626;g2e74f6026a6_0_1269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5353452" y="1264115"/>
              <a:ext cx="448228" cy="2835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7" name="Google Shape;627;g2e74f6026a6_0_1269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6877452" y="1255367"/>
              <a:ext cx="403269" cy="3010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8" name="Google Shape;628;g2e74f6026a6_0_1269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8401452" y="1234200"/>
              <a:ext cx="378317" cy="3433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9" name="Google Shape;629;g2e74f6026a6_0_1269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9925452" y="1231020"/>
              <a:ext cx="351635" cy="3497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0" name="Google Shape;630;g2e74f6026a6_0_1269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10687452" y="1231617"/>
              <a:ext cx="335124" cy="3485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1" name="Google Shape;631;g2e74f6026a6_0_1269" descr="https://downloader.disk.yandex.ru/preview/285bda6c5835fbd9a03ded5afe27588848301e1e2f2ce03a1ce52729dbd97e82/63b697f8/oF1ccO_nxhoCQgsperR-6dOlo9_MeLYRWxe0Vc4JdbGitdSwAeaZA8b9TBtMDF5kqWuXdKQqlWMI02V8JbwHqA%3D%3D?uid=0&amp;filename=%D0%BB%D0%B5%D1%81%D0%BD%D0%B0%D1%8F%20%D0%BE%D1%82%D1%80%D0%B0%D1%81%D0%BB%D1%8C%20%D1%86%D0%B2%D0%B5%D1%82%D0%BD%D0%BE%D0%B8%CC%86.png&amp;disposition=inline&amp;hash=&amp;limit=0&amp;content_type=image%2Fpng&amp;owner_uid=0&amp;tknv=v2&amp;size=1920x937"/>
            <p:cNvPicPr preferRelativeResize="0"/>
            <p:nvPr/>
          </p:nvPicPr>
          <p:blipFill rotWithShape="1">
            <a:blip r:embed="rId14">
              <a:alphaModFix/>
            </a:blip>
            <a:srcRect l="50391" t="19970" r="23567" b="57808"/>
            <a:stretch/>
          </p:blipFill>
          <p:spPr>
            <a:xfrm>
              <a:off x="7639452" y="1255876"/>
              <a:ext cx="364398" cy="3000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2" name="Google Shape;632;g2e74f6026a6_0_1269" descr="https://downloader.disk.yandex.ru/preview/cec60a94dabc10c1700214b50d7389f16fb040556f9dd20b498a48788ab2a572/63b6981c/n52WogMnZO6VYPIyFiMFE823wZos1G9fSXW5qNBd7oFUSjzThClt2AMfYfiCxu7xgNnIQNK8E-ukmp1nRtqIAg%3D%3D?uid=0&amp;filename=%D1%8D%D0%BB%D0%B5%D0%BA%D1%82%D1%80%D0%BE%D1%82%D0%B5%D1%85%D0%BD%D0%B8%D1%87%D0%B5%D1%81%D0%BA%D0%B0%D1%8F%20%D0%BE%D1%82%D1%80%D0%B0%D1%81%D0%BB%D1%8C_%D1%86%D0%B2%D0%B5%D1%82%D0%BD%D0%BE%D0%B8%CC%86.png&amp;disposition=inline&amp;hash=&amp;limit=0&amp;content_type=image%2Fpng&amp;owner_uid=0&amp;tknv=v2&amp;size=1920x937"/>
            <p:cNvPicPr preferRelativeResize="0"/>
            <p:nvPr/>
          </p:nvPicPr>
          <p:blipFill rotWithShape="1">
            <a:blip r:embed="rId15">
              <a:alphaModFix/>
            </a:blip>
            <a:srcRect l="40215" t="37592" r="40302" b="42723"/>
            <a:stretch/>
          </p:blipFill>
          <p:spPr>
            <a:xfrm>
              <a:off x="6115452" y="1241826"/>
              <a:ext cx="336524" cy="32811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633" name="Google Shape;633;g2e74f6026a6_0_1269"/>
            <p:cNvCxnSpPr/>
            <p:nvPr/>
          </p:nvCxnSpPr>
          <p:spPr>
            <a:xfrm>
              <a:off x="1504818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34" name="Google Shape;634;g2e74f6026a6_0_1269"/>
            <p:cNvCxnSpPr/>
            <p:nvPr/>
          </p:nvCxnSpPr>
          <p:spPr>
            <a:xfrm>
              <a:off x="2209800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35" name="Google Shape;635;g2e74f6026a6_0_1269"/>
            <p:cNvCxnSpPr/>
            <p:nvPr/>
          </p:nvCxnSpPr>
          <p:spPr>
            <a:xfrm>
              <a:off x="3600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36" name="Google Shape;636;g2e74f6026a6_0_1269"/>
            <p:cNvCxnSpPr/>
            <p:nvPr/>
          </p:nvCxnSpPr>
          <p:spPr>
            <a:xfrm>
              <a:off x="4362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37" name="Google Shape;637;g2e74f6026a6_0_1269"/>
            <p:cNvCxnSpPr/>
            <p:nvPr/>
          </p:nvCxnSpPr>
          <p:spPr>
            <a:xfrm>
              <a:off x="5124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38" name="Google Shape;638;g2e74f6026a6_0_1269"/>
            <p:cNvCxnSpPr/>
            <p:nvPr/>
          </p:nvCxnSpPr>
          <p:spPr>
            <a:xfrm>
              <a:off x="5886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39" name="Google Shape;639;g2e74f6026a6_0_1269"/>
            <p:cNvCxnSpPr/>
            <p:nvPr/>
          </p:nvCxnSpPr>
          <p:spPr>
            <a:xfrm>
              <a:off x="6648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0" name="Google Shape;640;g2e74f6026a6_0_1269"/>
            <p:cNvCxnSpPr/>
            <p:nvPr/>
          </p:nvCxnSpPr>
          <p:spPr>
            <a:xfrm>
              <a:off x="7410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1" name="Google Shape;641;g2e74f6026a6_0_1269"/>
            <p:cNvCxnSpPr/>
            <p:nvPr/>
          </p:nvCxnSpPr>
          <p:spPr>
            <a:xfrm>
              <a:off x="8172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2" name="Google Shape;642;g2e74f6026a6_0_1269"/>
            <p:cNvCxnSpPr/>
            <p:nvPr/>
          </p:nvCxnSpPr>
          <p:spPr>
            <a:xfrm>
              <a:off x="8934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3" name="Google Shape;643;g2e74f6026a6_0_1269"/>
            <p:cNvCxnSpPr/>
            <p:nvPr/>
          </p:nvCxnSpPr>
          <p:spPr>
            <a:xfrm>
              <a:off x="9696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4" name="Google Shape;644;g2e74f6026a6_0_1269"/>
            <p:cNvCxnSpPr/>
            <p:nvPr/>
          </p:nvCxnSpPr>
          <p:spPr>
            <a:xfrm>
              <a:off x="10458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5" name="Google Shape;645;g2e74f6026a6_0_1269"/>
            <p:cNvCxnSpPr/>
            <p:nvPr/>
          </p:nvCxnSpPr>
          <p:spPr>
            <a:xfrm>
              <a:off x="11220852" y="1257313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  <p:grpSp>
          <p:nvGrpSpPr>
            <p:cNvPr id="646" name="Google Shape;646;g2e74f6026a6_0_1269"/>
            <p:cNvGrpSpPr/>
            <p:nvPr/>
          </p:nvGrpSpPr>
          <p:grpSpPr>
            <a:xfrm>
              <a:off x="2362214" y="1251454"/>
              <a:ext cx="323457" cy="303130"/>
              <a:chOff x="332231" y="2855976"/>
              <a:chExt cx="258724" cy="229870"/>
            </a:xfrm>
          </p:grpSpPr>
          <p:pic>
            <p:nvPicPr>
              <p:cNvPr id="647" name="Google Shape;647;g2e74f6026a6_0_1269"/>
              <p:cNvPicPr preferRelativeResize="0"/>
              <p:nvPr/>
            </p:nvPicPr>
            <p:blipFill rotWithShape="1">
              <a:blip r:embed="rId16">
                <a:alphaModFix/>
              </a:blip>
              <a:srcRect/>
              <a:stretch/>
            </p:blipFill>
            <p:spPr>
              <a:xfrm>
                <a:off x="332231" y="2855976"/>
                <a:ext cx="258724" cy="22987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648" name="Google Shape;648;g2e74f6026a6_0_1269"/>
              <p:cNvPicPr preferRelativeResize="0"/>
              <p:nvPr/>
            </p:nvPicPr>
            <p:blipFill rotWithShape="1">
              <a:blip r:embed="rId17">
                <a:alphaModFix/>
              </a:blip>
              <a:srcRect/>
              <a:stretch/>
            </p:blipFill>
            <p:spPr>
              <a:xfrm>
                <a:off x="429767" y="2942844"/>
                <a:ext cx="62484" cy="5638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649" name="Google Shape;649;g2e74f6026a6_0_1269"/>
            <p:cNvCxnSpPr/>
            <p:nvPr/>
          </p:nvCxnSpPr>
          <p:spPr>
            <a:xfrm>
              <a:off x="2819400" y="1261275"/>
              <a:ext cx="0" cy="297000"/>
            </a:xfrm>
            <a:prstGeom prst="straightConnector1">
              <a:avLst/>
            </a:prstGeom>
            <a:noFill/>
            <a:ln w="9525" cap="flat" cmpd="sng">
              <a:solidFill>
                <a:srgbClr val="4A7DBA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650" name="Google Shape;650;g2e74f6026a6_0_1269"/>
          <p:cNvSpPr txBox="1"/>
          <p:nvPr/>
        </p:nvSpPr>
        <p:spPr>
          <a:xfrm>
            <a:off x="0" y="381000"/>
            <a:ext cx="12204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Montserrat Black"/>
              <a:buNone/>
            </a:pPr>
            <a:r>
              <a:rPr lang="ru-RU" sz="2400" b="1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ПРОФЕССИОНАЛИТЕТ 2023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2_Титульный слайд 19">
  <p:cSld name="TITLE_1_1_1_1_1_1_1_1_1_1_1_1_1"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g2e74f6026a6_0_1310"/>
          <p:cNvSpPr txBox="1">
            <a:spLocks noGrp="1"/>
          </p:cNvSpPr>
          <p:nvPr>
            <p:ph type="sldNum" idx="12"/>
          </p:nvPr>
        </p:nvSpPr>
        <p:spPr>
          <a:xfrm>
            <a:off x="10980400" y="6171084"/>
            <a:ext cx="731700" cy="2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 fontScale="2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653" name="Google Shape;653;g2e74f6026a6_0_13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80000" y="6149033"/>
            <a:ext cx="1679836" cy="250659"/>
          </a:xfrm>
          <a:prstGeom prst="rect">
            <a:avLst/>
          </a:prstGeom>
          <a:noFill/>
          <a:ln>
            <a:noFill/>
          </a:ln>
        </p:spPr>
      </p:pic>
      <p:sp>
        <p:nvSpPr>
          <p:cNvPr id="654" name="Google Shape;654;g2e74f6026a6_0_1310"/>
          <p:cNvSpPr txBox="1">
            <a:spLocks noGrp="1"/>
          </p:cNvSpPr>
          <p:nvPr>
            <p:ph type="ctrTitle"/>
          </p:nvPr>
        </p:nvSpPr>
        <p:spPr>
          <a:xfrm>
            <a:off x="480000" y="480000"/>
            <a:ext cx="9131700" cy="17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 b="1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 b="1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 b="1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 b="1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 b="1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 b="1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 b="1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 b="1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655" name="Google Shape;655;g2e74f6026a6_0_1310"/>
          <p:cNvSpPr txBox="1">
            <a:spLocks noGrp="1"/>
          </p:cNvSpPr>
          <p:nvPr>
            <p:ph type="subTitle" idx="1"/>
          </p:nvPr>
        </p:nvSpPr>
        <p:spPr>
          <a:xfrm>
            <a:off x="480000" y="3182851"/>
            <a:ext cx="5458800" cy="15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_Отбивка 9">
  <p:cSld name="CUSTOM_1_1_1_1_1_1_1_1_1_1_1_1_1_1_1_1_1_1_1_1_1_1_1_1_1_1"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g2e74f6026a6_0_1315"/>
          <p:cNvSpPr txBox="1">
            <a:spLocks noGrp="1"/>
          </p:cNvSpPr>
          <p:nvPr>
            <p:ph type="sldNum" idx="12"/>
          </p:nvPr>
        </p:nvSpPr>
        <p:spPr>
          <a:xfrm>
            <a:off x="10980400" y="6171084"/>
            <a:ext cx="731700" cy="2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 fontScale="2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58" name="Google Shape;658;g2e74f6026a6_0_1315"/>
          <p:cNvSpPr txBox="1">
            <a:spLocks noGrp="1"/>
          </p:cNvSpPr>
          <p:nvPr>
            <p:ph type="title"/>
          </p:nvPr>
        </p:nvSpPr>
        <p:spPr>
          <a:xfrm>
            <a:off x="480000" y="1622400"/>
            <a:ext cx="11232000" cy="14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Dela Gothic One"/>
              <a:buNone/>
              <a:defRPr sz="510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05">
          <p15:clr>
            <a:srgbClr val="FA7B17"/>
          </p15:clr>
        </p15:guide>
        <p15:guide id="2" pos="3712">
          <p15:clr>
            <a:srgbClr val="FA7B17"/>
          </p15:clr>
        </p15:guide>
        <p15:guide id="3" pos="3968">
          <p15:clr>
            <a:srgbClr val="FA7B17"/>
          </p15:clr>
        </p15:guide>
        <p15:guide id="4" orient="horz" pos="784">
          <p15:clr>
            <a:srgbClr val="FA7B17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_Скриншот 4">
  <p:cSld name="CUSTOM_1_1_1_1_1_1_1_1_1_1_1_1_1_1_1_1_1_1_1_1_1_1_1_1_1_1_1_1_1_3"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0" name="Google Shape;660;g2e74f6026a6_0_1318"/>
          <p:cNvPicPr preferRelativeResize="0"/>
          <p:nvPr/>
        </p:nvPicPr>
        <p:blipFill rotWithShape="1">
          <a:blip r:embed="rId2">
            <a:alphaModFix/>
          </a:blip>
          <a:srcRect b="24236"/>
          <a:stretch/>
        </p:blipFill>
        <p:spPr>
          <a:xfrm>
            <a:off x="5946300" y="3004548"/>
            <a:ext cx="2965450" cy="3853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" name="Google Shape;661;g2e74f6026a6_0_1318"/>
          <p:cNvPicPr preferRelativeResize="0"/>
          <p:nvPr/>
        </p:nvPicPr>
        <p:blipFill rotWithShape="1">
          <a:blip r:embed="rId3">
            <a:alphaModFix/>
          </a:blip>
          <a:srcRect b="20823"/>
          <a:stretch/>
        </p:blipFill>
        <p:spPr>
          <a:xfrm>
            <a:off x="7585433" y="1243600"/>
            <a:ext cx="3858585" cy="5614402"/>
          </a:xfrm>
          <a:prstGeom prst="rect">
            <a:avLst/>
          </a:prstGeom>
          <a:noFill/>
          <a:ln>
            <a:noFill/>
          </a:ln>
        </p:spPr>
      </p:pic>
      <p:sp>
        <p:nvSpPr>
          <p:cNvPr id="662" name="Google Shape;662;g2e74f6026a6_0_1318"/>
          <p:cNvSpPr txBox="1">
            <a:spLocks noGrp="1"/>
          </p:cNvSpPr>
          <p:nvPr>
            <p:ph type="sldNum" idx="12"/>
          </p:nvPr>
        </p:nvSpPr>
        <p:spPr>
          <a:xfrm>
            <a:off x="10980400" y="6171084"/>
            <a:ext cx="731700" cy="2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 fontScale="2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63" name="Google Shape;663;g2e74f6026a6_0_1318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11232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664" name="Google Shape;664;g2e74f6026a6_0_1318"/>
          <p:cNvSpPr txBox="1">
            <a:spLocks noGrp="1"/>
          </p:cNvSpPr>
          <p:nvPr>
            <p:ph type="body" idx="1"/>
          </p:nvPr>
        </p:nvSpPr>
        <p:spPr>
          <a:xfrm>
            <a:off x="480000" y="1262400"/>
            <a:ext cx="5412900" cy="14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3020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665" name="Google Shape;665;g2e74f6026a6_0_1318"/>
          <p:cNvSpPr>
            <a:spLocks noGrp="1"/>
          </p:cNvSpPr>
          <p:nvPr>
            <p:ph type="pic" idx="2"/>
          </p:nvPr>
        </p:nvSpPr>
        <p:spPr>
          <a:xfrm>
            <a:off x="7784425" y="2096833"/>
            <a:ext cx="3460800" cy="47571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05">
          <p15:clr>
            <a:srgbClr val="FA7B17"/>
          </p15:clr>
        </p15:guide>
        <p15:guide id="2" pos="3712">
          <p15:clr>
            <a:srgbClr val="FA7B17"/>
          </p15:clr>
        </p15:guide>
        <p15:guide id="3" pos="3968">
          <p15:clr>
            <a:srgbClr val="FA7B17"/>
          </p15:clr>
        </p15:guide>
        <p15:guide id="4" orient="horz" pos="784">
          <p15:clr>
            <a:srgbClr val="FA7B17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_Отбивка 3">
  <p:cSld name="CUSTOM_1_1_1_1_1_1_1_1_1_1_1_1_1_1_1_1_1_1_1_1"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g2e74f6026a6_0_1325"/>
          <p:cNvSpPr txBox="1">
            <a:spLocks noGrp="1"/>
          </p:cNvSpPr>
          <p:nvPr>
            <p:ph type="sldNum" idx="12"/>
          </p:nvPr>
        </p:nvSpPr>
        <p:spPr>
          <a:xfrm>
            <a:off x="10980400" y="6171084"/>
            <a:ext cx="731700" cy="2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 fontScale="2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68" name="Google Shape;668;g2e74f6026a6_0_1325"/>
          <p:cNvSpPr txBox="1">
            <a:spLocks noGrp="1"/>
          </p:cNvSpPr>
          <p:nvPr>
            <p:ph type="title"/>
          </p:nvPr>
        </p:nvSpPr>
        <p:spPr>
          <a:xfrm>
            <a:off x="480000" y="1622400"/>
            <a:ext cx="11232000" cy="14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100"/>
              <a:buFont typeface="Dela Gothic One"/>
              <a:buNone/>
              <a:defRPr sz="5100">
                <a:solidFill>
                  <a:schemeClr val="accent2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100"/>
              <a:buFont typeface="Dela Gothic One"/>
              <a:buNone/>
              <a:defRPr sz="5100">
                <a:solidFill>
                  <a:schemeClr val="accent2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100"/>
              <a:buFont typeface="Dela Gothic One"/>
              <a:buNone/>
              <a:defRPr sz="5100">
                <a:solidFill>
                  <a:schemeClr val="accent2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100"/>
              <a:buFont typeface="Dela Gothic One"/>
              <a:buNone/>
              <a:defRPr sz="5100">
                <a:solidFill>
                  <a:schemeClr val="accent2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100"/>
              <a:buFont typeface="Dela Gothic One"/>
              <a:buNone/>
              <a:defRPr sz="5100">
                <a:solidFill>
                  <a:schemeClr val="accent2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100"/>
              <a:buFont typeface="Dela Gothic One"/>
              <a:buNone/>
              <a:defRPr sz="5100">
                <a:solidFill>
                  <a:schemeClr val="accent2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100"/>
              <a:buFont typeface="Dela Gothic One"/>
              <a:buNone/>
              <a:defRPr sz="5100">
                <a:solidFill>
                  <a:schemeClr val="accent2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100"/>
              <a:buFont typeface="Dela Gothic One"/>
              <a:buNone/>
              <a:defRPr sz="5100">
                <a:solidFill>
                  <a:schemeClr val="accent2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100"/>
              <a:buFont typeface="Dela Gothic One"/>
              <a:buNone/>
              <a:defRPr sz="5100">
                <a:solidFill>
                  <a:schemeClr val="accent2"/>
                </a:solidFill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05">
          <p15:clr>
            <a:srgbClr val="FA7B17"/>
          </p15:clr>
        </p15:guide>
        <p15:guide id="2" pos="3712">
          <p15:clr>
            <a:srgbClr val="FA7B17"/>
          </p15:clr>
        </p15:guide>
        <p15:guide id="3" pos="3968">
          <p15:clr>
            <a:srgbClr val="FA7B17"/>
          </p15:clr>
        </p15:guide>
        <p15:guide id="4" orient="horz" pos="784">
          <p15:clr>
            <a:srgbClr val="FA7B17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_Текст 6">
  <p:cSld name="CUSTOM_1_1_1_1_1_1_1_1_1_1_1_1_1_1_1_1"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g2e74f6026a6_0_1328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11232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671" name="Google Shape;671;g2e74f6026a6_0_1328"/>
          <p:cNvSpPr txBox="1">
            <a:spLocks noGrp="1"/>
          </p:cNvSpPr>
          <p:nvPr>
            <p:ph type="sldNum" idx="12"/>
          </p:nvPr>
        </p:nvSpPr>
        <p:spPr>
          <a:xfrm>
            <a:off x="10980400" y="6171084"/>
            <a:ext cx="731700" cy="2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 fontScale="2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72" name="Google Shape;672;g2e74f6026a6_0_1328"/>
          <p:cNvSpPr txBox="1">
            <a:spLocks noGrp="1"/>
          </p:cNvSpPr>
          <p:nvPr>
            <p:ph type="body" idx="1"/>
          </p:nvPr>
        </p:nvSpPr>
        <p:spPr>
          <a:xfrm>
            <a:off x="480000" y="1821600"/>
            <a:ext cx="5412900" cy="45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3020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673" name="Google Shape;673;g2e74f6026a6_0_1328"/>
          <p:cNvSpPr txBox="1">
            <a:spLocks noGrp="1"/>
          </p:cNvSpPr>
          <p:nvPr>
            <p:ph type="body" idx="2"/>
          </p:nvPr>
        </p:nvSpPr>
        <p:spPr>
          <a:xfrm>
            <a:off x="6299300" y="1821600"/>
            <a:ext cx="5412900" cy="45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3020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05">
          <p15:clr>
            <a:srgbClr val="FA7B17"/>
          </p15:clr>
        </p15:guide>
        <p15:guide id="2" pos="3712">
          <p15:clr>
            <a:srgbClr val="FA7B17"/>
          </p15:clr>
        </p15:guide>
        <p15:guide id="3" pos="3968">
          <p15:clr>
            <a:srgbClr val="FA7B17"/>
          </p15:clr>
        </p15:guide>
        <p15:guide id="4" orient="horz" pos="784">
          <p15:clr>
            <a:srgbClr val="FA7B17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_Содержание 1">
  <p:cSld name="CUSTOM"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g2e74f6026a6_0_1333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11232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676" name="Google Shape;676;g2e74f6026a6_0_1333"/>
          <p:cNvSpPr txBox="1">
            <a:spLocks noGrp="1"/>
          </p:cNvSpPr>
          <p:nvPr>
            <p:ph type="body" idx="1"/>
          </p:nvPr>
        </p:nvSpPr>
        <p:spPr>
          <a:xfrm>
            <a:off x="480000" y="1262400"/>
            <a:ext cx="56925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677" name="Google Shape;677;g2e74f6026a6_0_1333"/>
          <p:cNvSpPr txBox="1">
            <a:spLocks noGrp="1"/>
          </p:cNvSpPr>
          <p:nvPr>
            <p:ph type="sldNum" idx="12"/>
          </p:nvPr>
        </p:nvSpPr>
        <p:spPr>
          <a:xfrm>
            <a:off x="10980400" y="6171084"/>
            <a:ext cx="731700" cy="2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 fontScale="2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05">
          <p15:clr>
            <a:srgbClr val="FA7B17"/>
          </p15:clr>
        </p15:guide>
        <p15:guide id="2" orient="horz" pos="945">
          <p15:clr>
            <a:srgbClr val="FA7B17"/>
          </p15:clr>
        </p15:guide>
        <p15:guide id="3" orient="horz" pos="795">
          <p15:clr>
            <a:srgbClr val="FA7B17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_Отбивка 4">
  <p:cSld name="CUSTOM_1_1_1_1_1_1_1_1_1_1_1_1_1_1_1_1_1_1_1_1_1"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2e74f6026a6_0_1337"/>
          <p:cNvSpPr txBox="1">
            <a:spLocks noGrp="1"/>
          </p:cNvSpPr>
          <p:nvPr>
            <p:ph type="sldNum" idx="12"/>
          </p:nvPr>
        </p:nvSpPr>
        <p:spPr>
          <a:xfrm>
            <a:off x="10980400" y="6171084"/>
            <a:ext cx="731700" cy="2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 fontScale="2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80" name="Google Shape;680;g2e74f6026a6_0_1337"/>
          <p:cNvSpPr txBox="1">
            <a:spLocks noGrp="1"/>
          </p:cNvSpPr>
          <p:nvPr>
            <p:ph type="title"/>
          </p:nvPr>
        </p:nvSpPr>
        <p:spPr>
          <a:xfrm>
            <a:off x="480000" y="1622400"/>
            <a:ext cx="11232000" cy="14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05">
          <p15:clr>
            <a:srgbClr val="FA7B17"/>
          </p15:clr>
        </p15:guide>
        <p15:guide id="2" pos="3712">
          <p15:clr>
            <a:srgbClr val="FA7B17"/>
          </p15:clr>
        </p15:guide>
        <p15:guide id="3" pos="3968">
          <p15:clr>
            <a:srgbClr val="FA7B17"/>
          </p15:clr>
        </p15:guide>
        <p15:guide id="4" orient="horz" pos="784">
          <p15:clr>
            <a:srgbClr val="FA7B17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3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3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3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381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3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_Текст 7">
  <p:cSld name="CUSTOM_1_1_1_1_1_1_1_1_1_1_1_1_1_1_1_1_1"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g2e74f6026a6_0_1340"/>
          <p:cNvSpPr txBox="1">
            <a:spLocks noGrp="1"/>
          </p:cNvSpPr>
          <p:nvPr>
            <p:ph type="body" idx="1"/>
          </p:nvPr>
        </p:nvSpPr>
        <p:spPr>
          <a:xfrm>
            <a:off x="480000" y="1699200"/>
            <a:ext cx="11232000" cy="43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Char char="●"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○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■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●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○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■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●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○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6195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2100"/>
              <a:buFont typeface="Montserrat Medium"/>
              <a:buChar char="■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683" name="Google Shape;683;g2e74f6026a6_0_1340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11232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684" name="Google Shape;684;g2e74f6026a6_0_1340"/>
          <p:cNvSpPr txBox="1">
            <a:spLocks noGrp="1"/>
          </p:cNvSpPr>
          <p:nvPr>
            <p:ph type="sldNum" idx="12"/>
          </p:nvPr>
        </p:nvSpPr>
        <p:spPr>
          <a:xfrm>
            <a:off x="10980400" y="6171084"/>
            <a:ext cx="731700" cy="2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 fontScale="2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85" name="Google Shape;685;g2e74f6026a6_0_1340"/>
          <p:cNvSpPr txBox="1">
            <a:spLocks noGrp="1"/>
          </p:cNvSpPr>
          <p:nvPr>
            <p:ph type="body" idx="2"/>
          </p:nvPr>
        </p:nvSpPr>
        <p:spPr>
          <a:xfrm>
            <a:off x="480000" y="2352000"/>
            <a:ext cx="11232000" cy="40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3020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05">
          <p15:clr>
            <a:srgbClr val="FA7B17"/>
          </p15:clr>
        </p15:guide>
        <p15:guide id="2" pos="3712">
          <p15:clr>
            <a:srgbClr val="FA7B17"/>
          </p15:clr>
        </p15:guide>
        <p15:guide id="3" pos="3968">
          <p15:clr>
            <a:srgbClr val="FA7B17"/>
          </p15:clr>
        </p15:guide>
        <p15:guide id="4" orient="horz" pos="784">
          <p15:clr>
            <a:srgbClr val="FA7B17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_Текст 2">
  <p:cSld name="CUSTOM_1_1_1_1_1_1_1_1_1_1_1_1"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g2e74f6026a6_0_1345"/>
          <p:cNvSpPr>
            <a:spLocks noGrp="1"/>
          </p:cNvSpPr>
          <p:nvPr>
            <p:ph type="pic" idx="2"/>
          </p:nvPr>
        </p:nvSpPr>
        <p:spPr>
          <a:xfrm>
            <a:off x="6299200" y="1821600"/>
            <a:ext cx="5412900" cy="5036400"/>
          </a:xfrm>
          <a:prstGeom prst="rect">
            <a:avLst/>
          </a:prstGeom>
          <a:noFill/>
          <a:ln>
            <a:noFill/>
          </a:ln>
        </p:spPr>
      </p:sp>
      <p:sp>
        <p:nvSpPr>
          <p:cNvPr id="688" name="Google Shape;688;g2e74f6026a6_0_1345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11232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689" name="Google Shape;689;g2e74f6026a6_0_1345"/>
          <p:cNvSpPr txBox="1">
            <a:spLocks noGrp="1"/>
          </p:cNvSpPr>
          <p:nvPr>
            <p:ph type="sldNum" idx="12"/>
          </p:nvPr>
        </p:nvSpPr>
        <p:spPr>
          <a:xfrm>
            <a:off x="10980400" y="6171084"/>
            <a:ext cx="731700" cy="2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 fontScale="2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90" name="Google Shape;690;g2e74f6026a6_0_1345"/>
          <p:cNvSpPr txBox="1">
            <a:spLocks noGrp="1"/>
          </p:cNvSpPr>
          <p:nvPr>
            <p:ph type="body" idx="1"/>
          </p:nvPr>
        </p:nvSpPr>
        <p:spPr>
          <a:xfrm>
            <a:off x="480000" y="1821600"/>
            <a:ext cx="5412900" cy="36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4925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9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05">
          <p15:clr>
            <a:srgbClr val="FA7B17"/>
          </p15:clr>
        </p15:guide>
        <p15:guide id="2" orient="horz" pos="1148">
          <p15:clr>
            <a:srgbClr val="FA7B17"/>
          </p15:clr>
        </p15:guide>
        <p15:guide id="3" pos="3712">
          <p15:clr>
            <a:srgbClr val="FA7B17"/>
          </p15:clr>
        </p15:guide>
        <p15:guide id="4" pos="3968">
          <p15:clr>
            <a:srgbClr val="FA7B17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_Содержание 2">
  <p:cSld name="CUSTOM_1">
    <p:spTree>
      <p:nvGrpSpPr>
        <p:cNvPr id="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g2e74f6026a6_0_1350"/>
          <p:cNvSpPr txBox="1">
            <a:spLocks noGrp="1"/>
          </p:cNvSpPr>
          <p:nvPr>
            <p:ph type="body" idx="1"/>
          </p:nvPr>
        </p:nvSpPr>
        <p:spPr>
          <a:xfrm>
            <a:off x="480000" y="1262400"/>
            <a:ext cx="3506700" cy="3436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68000" tIns="168000" rIns="168000" bIns="168000" anchor="t" anchorCtr="0">
            <a:normAutofit/>
          </a:bodyPr>
          <a:lstStyle>
            <a:lvl1pPr marL="45720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marL="914400" lvl="1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○"/>
              <a:defRPr sz="1500"/>
            </a:lvl2pPr>
            <a:lvl3pPr marL="1371600" lvl="2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■"/>
              <a:defRPr sz="1500"/>
            </a:lvl3pPr>
            <a:lvl4pPr marL="1828800" lvl="3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●"/>
              <a:defRPr sz="1500"/>
            </a:lvl4pPr>
            <a:lvl5pPr marL="2286000" lvl="4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○"/>
              <a:defRPr sz="1500"/>
            </a:lvl5pPr>
            <a:lvl6pPr marL="2743200" lvl="5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■"/>
              <a:defRPr sz="1500"/>
            </a:lvl6pPr>
            <a:lvl7pPr marL="3200400" lvl="6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●"/>
              <a:defRPr sz="1500"/>
            </a:lvl7pPr>
            <a:lvl8pPr marL="3657600" lvl="7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○"/>
              <a:defRPr sz="1500"/>
            </a:lvl8pPr>
            <a:lvl9pPr marL="4114800" lvl="8" indent="-32385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500"/>
              <a:buChar char="■"/>
              <a:defRPr sz="1500"/>
            </a:lvl9pPr>
          </a:lstStyle>
          <a:p>
            <a:endParaRPr/>
          </a:p>
        </p:txBody>
      </p:sp>
      <p:sp>
        <p:nvSpPr>
          <p:cNvPr id="693" name="Google Shape;693;g2e74f6026a6_0_1350"/>
          <p:cNvSpPr txBox="1">
            <a:spLocks noGrp="1"/>
          </p:cNvSpPr>
          <p:nvPr>
            <p:ph type="body" idx="2"/>
          </p:nvPr>
        </p:nvSpPr>
        <p:spPr>
          <a:xfrm>
            <a:off x="4220251" y="1262400"/>
            <a:ext cx="3506400" cy="1887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68000" tIns="168000" rIns="168000" bIns="168000" anchor="t" anchorCtr="0">
            <a:normAutofit/>
          </a:bodyPr>
          <a:lstStyle>
            <a:lvl1pPr marL="45720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marL="914400" lvl="1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○"/>
              <a:defRPr sz="1500"/>
            </a:lvl2pPr>
            <a:lvl3pPr marL="1371600" lvl="2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■"/>
              <a:defRPr sz="1500"/>
            </a:lvl3pPr>
            <a:lvl4pPr marL="1828800" lvl="3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●"/>
              <a:defRPr sz="1500"/>
            </a:lvl4pPr>
            <a:lvl5pPr marL="2286000" lvl="4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○"/>
              <a:defRPr sz="1500"/>
            </a:lvl5pPr>
            <a:lvl6pPr marL="2743200" lvl="5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■"/>
              <a:defRPr sz="1500"/>
            </a:lvl6pPr>
            <a:lvl7pPr marL="3200400" lvl="6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●"/>
              <a:defRPr sz="1500"/>
            </a:lvl7pPr>
            <a:lvl8pPr marL="3657600" lvl="7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○"/>
              <a:defRPr sz="1500"/>
            </a:lvl8pPr>
            <a:lvl9pPr marL="4114800" lvl="8" indent="-32385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500"/>
              <a:buChar char="■"/>
              <a:defRPr sz="1500"/>
            </a:lvl9pPr>
          </a:lstStyle>
          <a:p>
            <a:endParaRPr/>
          </a:p>
        </p:txBody>
      </p:sp>
      <p:sp>
        <p:nvSpPr>
          <p:cNvPr id="694" name="Google Shape;694;g2e74f6026a6_0_1350"/>
          <p:cNvSpPr txBox="1">
            <a:spLocks noGrp="1"/>
          </p:cNvSpPr>
          <p:nvPr>
            <p:ph type="body" idx="3"/>
          </p:nvPr>
        </p:nvSpPr>
        <p:spPr>
          <a:xfrm>
            <a:off x="7960300" y="1262400"/>
            <a:ext cx="3506400" cy="2928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68000" tIns="168000" rIns="168000" bIns="168000" anchor="t" anchorCtr="0">
            <a:normAutofit/>
          </a:bodyPr>
          <a:lstStyle>
            <a:lvl1pPr marL="45720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marL="914400" lvl="1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○"/>
              <a:defRPr sz="1500"/>
            </a:lvl2pPr>
            <a:lvl3pPr marL="1371600" lvl="2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■"/>
              <a:defRPr sz="1500"/>
            </a:lvl3pPr>
            <a:lvl4pPr marL="1828800" lvl="3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●"/>
              <a:defRPr sz="1500"/>
            </a:lvl4pPr>
            <a:lvl5pPr marL="2286000" lvl="4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○"/>
              <a:defRPr sz="1500"/>
            </a:lvl5pPr>
            <a:lvl6pPr marL="2743200" lvl="5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■"/>
              <a:defRPr sz="1500"/>
            </a:lvl6pPr>
            <a:lvl7pPr marL="3200400" lvl="6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●"/>
              <a:defRPr sz="1500"/>
            </a:lvl7pPr>
            <a:lvl8pPr marL="3657600" lvl="7" indent="-3238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500"/>
              <a:buChar char="○"/>
              <a:defRPr sz="1500"/>
            </a:lvl8pPr>
            <a:lvl9pPr marL="4114800" lvl="8" indent="-32385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500"/>
              <a:buChar char="■"/>
              <a:defRPr sz="1500"/>
            </a:lvl9pPr>
          </a:lstStyle>
          <a:p>
            <a:endParaRPr/>
          </a:p>
        </p:txBody>
      </p:sp>
      <p:sp>
        <p:nvSpPr>
          <p:cNvPr id="695" name="Google Shape;695;g2e74f6026a6_0_1350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11232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696" name="Google Shape;696;g2e74f6026a6_0_1350"/>
          <p:cNvSpPr txBox="1">
            <a:spLocks noGrp="1"/>
          </p:cNvSpPr>
          <p:nvPr>
            <p:ph type="sldNum" idx="12"/>
          </p:nvPr>
        </p:nvSpPr>
        <p:spPr>
          <a:xfrm>
            <a:off x="10980400" y="6171084"/>
            <a:ext cx="731700" cy="2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 fontScale="2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05">
          <p15:clr>
            <a:srgbClr val="FA7B17"/>
          </p15:clr>
        </p15:guide>
        <p15:guide id="2" orient="horz" pos="945">
          <p15:clr>
            <a:srgbClr val="FA7B17"/>
          </p15:clr>
        </p15:guide>
        <p15:guide id="3" orient="horz" pos="795">
          <p15:clr>
            <a:srgbClr val="FA7B17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6_Скриншот 1">
  <p:cSld name="CUSTOM_1_1_1_1_1_1_1_1_1_1_1_1_1_1_1_1_1_1_1_1_1_1_1_1_1_1_1"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g2e74f6026a6_0_1356"/>
          <p:cNvSpPr>
            <a:spLocks noGrp="1"/>
          </p:cNvSpPr>
          <p:nvPr>
            <p:ph type="pic" idx="2"/>
          </p:nvPr>
        </p:nvSpPr>
        <p:spPr>
          <a:xfrm>
            <a:off x="6311051" y="1370400"/>
            <a:ext cx="5881200" cy="5487600"/>
          </a:xfrm>
          <a:prstGeom prst="rect">
            <a:avLst/>
          </a:prstGeom>
          <a:noFill/>
          <a:ln>
            <a:noFill/>
          </a:ln>
        </p:spPr>
      </p:sp>
      <p:sp>
        <p:nvSpPr>
          <p:cNvPr id="699" name="Google Shape;699;g2e74f6026a6_0_1356"/>
          <p:cNvSpPr txBox="1">
            <a:spLocks noGrp="1"/>
          </p:cNvSpPr>
          <p:nvPr>
            <p:ph type="sldNum" idx="12"/>
          </p:nvPr>
        </p:nvSpPr>
        <p:spPr>
          <a:xfrm>
            <a:off x="10980400" y="6171084"/>
            <a:ext cx="731700" cy="2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 fontScale="2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00" name="Google Shape;700;g2e74f6026a6_0_1356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11232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701" name="Google Shape;701;g2e74f6026a6_0_1356"/>
          <p:cNvSpPr txBox="1">
            <a:spLocks noGrp="1"/>
          </p:cNvSpPr>
          <p:nvPr>
            <p:ph type="body" idx="1"/>
          </p:nvPr>
        </p:nvSpPr>
        <p:spPr>
          <a:xfrm>
            <a:off x="480000" y="1370400"/>
            <a:ext cx="5412900" cy="14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4925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9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702" name="Google Shape;702;g2e74f6026a6_0_1356"/>
          <p:cNvSpPr txBox="1">
            <a:spLocks noGrp="1"/>
          </p:cNvSpPr>
          <p:nvPr>
            <p:ph type="body" idx="3"/>
          </p:nvPr>
        </p:nvSpPr>
        <p:spPr>
          <a:xfrm>
            <a:off x="480000" y="3211900"/>
            <a:ext cx="5412900" cy="14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4925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9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05">
          <p15:clr>
            <a:srgbClr val="FA7B17"/>
          </p15:clr>
        </p15:guide>
        <p15:guide id="2" pos="3712">
          <p15:clr>
            <a:srgbClr val="FA7B17"/>
          </p15:clr>
        </p15:guide>
        <p15:guide id="3" pos="3968">
          <p15:clr>
            <a:srgbClr val="FA7B17"/>
          </p15:clr>
        </p15:guide>
        <p15:guide id="4" orient="horz" pos="784">
          <p15:clr>
            <a:srgbClr val="FA7B17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5_Отбивка 6">
  <p:cSld name="CUSTOM_1_1_1_1_1_1_1_1_1_1_1_1_1_1_1_1_1_1_1_1_1_1_1"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g2e74f6026a6_0_1362"/>
          <p:cNvSpPr txBox="1">
            <a:spLocks noGrp="1"/>
          </p:cNvSpPr>
          <p:nvPr>
            <p:ph type="sldNum" idx="12"/>
          </p:nvPr>
        </p:nvSpPr>
        <p:spPr>
          <a:xfrm>
            <a:off x="10980400" y="6171084"/>
            <a:ext cx="731700" cy="2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 fontScale="2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05" name="Google Shape;705;g2e74f6026a6_0_1362"/>
          <p:cNvSpPr txBox="1">
            <a:spLocks noGrp="1"/>
          </p:cNvSpPr>
          <p:nvPr>
            <p:ph type="title"/>
          </p:nvPr>
        </p:nvSpPr>
        <p:spPr>
          <a:xfrm>
            <a:off x="480000" y="1877200"/>
            <a:ext cx="11232000" cy="14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Font typeface="Dela Gothic One"/>
              <a:buNone/>
              <a:defRPr sz="5100">
                <a:latin typeface="Dela Gothic One"/>
                <a:ea typeface="Dela Gothic One"/>
                <a:cs typeface="Dela Gothic One"/>
                <a:sym typeface="Dela Gothic One"/>
              </a:defRPr>
            </a:lvl9pPr>
          </a:lstStyle>
          <a:p>
            <a:endParaRPr/>
          </a:p>
        </p:txBody>
      </p:sp>
      <p:sp>
        <p:nvSpPr>
          <p:cNvPr id="706" name="Google Shape;706;g2e74f6026a6_0_1362"/>
          <p:cNvSpPr txBox="1">
            <a:spLocks noGrp="1"/>
          </p:cNvSpPr>
          <p:nvPr>
            <p:ph type="body" idx="1"/>
          </p:nvPr>
        </p:nvSpPr>
        <p:spPr>
          <a:xfrm>
            <a:off x="480000" y="4073700"/>
            <a:ext cx="11232000" cy="167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6195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1pPr>
            <a:lvl2pPr marL="914400" lvl="1" indent="-361950" algn="ctr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Char char="○"/>
              <a:defRPr sz="2100"/>
            </a:lvl2pPr>
            <a:lvl3pPr marL="1371600" lvl="2" indent="-361950" algn="ctr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Char char="■"/>
              <a:defRPr sz="2100"/>
            </a:lvl3pPr>
            <a:lvl4pPr marL="1828800" lvl="3" indent="-361950" algn="ctr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Char char="●"/>
              <a:defRPr sz="2100"/>
            </a:lvl4pPr>
            <a:lvl5pPr marL="2286000" lvl="4" indent="-361950" algn="ctr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Char char="○"/>
              <a:defRPr sz="2100"/>
            </a:lvl5pPr>
            <a:lvl6pPr marL="2743200" lvl="5" indent="-361950" algn="ctr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Char char="■"/>
              <a:defRPr sz="2100"/>
            </a:lvl6pPr>
            <a:lvl7pPr marL="3200400" lvl="6" indent="-361950" algn="ctr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Char char="●"/>
              <a:defRPr sz="2100"/>
            </a:lvl7pPr>
            <a:lvl8pPr marL="3657600" lvl="7" indent="-361950" algn="ctr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Char char="○"/>
              <a:defRPr sz="2100"/>
            </a:lvl8pPr>
            <a:lvl9pPr marL="4114800" lvl="8" indent="-361950" algn="ctr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2100"/>
              <a:buChar char="■"/>
              <a:defRPr sz="21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05">
          <p15:clr>
            <a:srgbClr val="FA7B17"/>
          </p15:clr>
        </p15:guide>
        <p15:guide id="2" pos="3712">
          <p15:clr>
            <a:srgbClr val="FA7B17"/>
          </p15:clr>
        </p15:guide>
        <p15:guide id="3" pos="3968">
          <p15:clr>
            <a:srgbClr val="FA7B17"/>
          </p15:clr>
        </p15:guide>
        <p15:guide id="4" orient="horz" pos="784">
          <p15:clr>
            <a:srgbClr val="FA7B17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_Содержание 7">
  <p:cSld name="CUSTOM_1_1_1_1_1_1"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2e74f6026a6_0_1366"/>
          <p:cNvSpPr txBox="1">
            <a:spLocks noGrp="1"/>
          </p:cNvSpPr>
          <p:nvPr>
            <p:ph type="body" idx="1"/>
          </p:nvPr>
        </p:nvSpPr>
        <p:spPr>
          <a:xfrm>
            <a:off x="480000" y="1699200"/>
            <a:ext cx="11232000" cy="43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Char char="●"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○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■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●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○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■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●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○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6195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2100"/>
              <a:buFont typeface="Montserrat Medium"/>
              <a:buChar char="■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709" name="Google Shape;709;g2e74f6026a6_0_1366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11232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710" name="Google Shape;710;g2e74f6026a6_0_1366"/>
          <p:cNvSpPr txBox="1">
            <a:spLocks noGrp="1"/>
          </p:cNvSpPr>
          <p:nvPr>
            <p:ph type="sldNum" idx="12"/>
          </p:nvPr>
        </p:nvSpPr>
        <p:spPr>
          <a:xfrm>
            <a:off x="10980400" y="6171084"/>
            <a:ext cx="731700" cy="2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 fontScale="2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11" name="Google Shape;711;g2e74f6026a6_0_1366"/>
          <p:cNvSpPr txBox="1">
            <a:spLocks noGrp="1"/>
          </p:cNvSpPr>
          <p:nvPr>
            <p:ph type="body" idx="2"/>
          </p:nvPr>
        </p:nvSpPr>
        <p:spPr>
          <a:xfrm>
            <a:off x="480000" y="2352000"/>
            <a:ext cx="11232000" cy="402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●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492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900"/>
              <a:buFont typeface="Montserrat Medium"/>
              <a:buChar char="○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4925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900"/>
              <a:buFont typeface="Montserrat Medium"/>
              <a:buChar char="■"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05">
          <p15:clr>
            <a:srgbClr val="FA7B17"/>
          </p15:clr>
        </p15:guide>
        <p15:guide id="2" orient="horz" pos="1588">
          <p15:clr>
            <a:srgbClr val="FA7B17"/>
          </p15:clr>
        </p15:guide>
        <p15:guide id="3" orient="horz" pos="1297">
          <p15:clr>
            <a:srgbClr val="FA7B17"/>
          </p15:clr>
        </p15:guide>
        <p15:guide id="4" orient="horz" pos="1449">
          <p15:clr>
            <a:srgbClr val="FA7B17"/>
          </p15:clr>
        </p15:guide>
        <p15:guide id="5" orient="horz" pos="1103">
          <p15:clr>
            <a:srgbClr val="FA7B17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_Текст 3">
  <p:cSld name="CUSTOM_1_1_1_1_1_1_1_1_1_1_1_1_1"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2e74f6026a6_0_1371"/>
          <p:cNvSpPr txBox="1">
            <a:spLocks noGrp="1"/>
          </p:cNvSpPr>
          <p:nvPr>
            <p:ph type="body" idx="1"/>
          </p:nvPr>
        </p:nvSpPr>
        <p:spPr>
          <a:xfrm>
            <a:off x="480000" y="1166400"/>
            <a:ext cx="11232000" cy="43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Font typeface="Montserrat"/>
              <a:buChar char="●"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○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■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●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○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■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●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6195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2100"/>
              <a:buFont typeface="Montserrat Medium"/>
              <a:buChar char="○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6195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2100"/>
              <a:buFont typeface="Montserrat Medium"/>
              <a:buChar char="■"/>
              <a:defRPr sz="21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714" name="Google Shape;714;g2e74f6026a6_0_1371"/>
          <p:cNvSpPr>
            <a:spLocks noGrp="1"/>
          </p:cNvSpPr>
          <p:nvPr>
            <p:ph type="pic" idx="2"/>
          </p:nvPr>
        </p:nvSpPr>
        <p:spPr>
          <a:xfrm>
            <a:off x="6299200" y="1718400"/>
            <a:ext cx="5412900" cy="5139600"/>
          </a:xfrm>
          <a:prstGeom prst="rect">
            <a:avLst/>
          </a:prstGeom>
          <a:noFill/>
          <a:ln>
            <a:noFill/>
          </a:ln>
        </p:spPr>
      </p:sp>
      <p:sp>
        <p:nvSpPr>
          <p:cNvPr id="715" name="Google Shape;715;g2e74f6026a6_0_1371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11232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716" name="Google Shape;716;g2e74f6026a6_0_1371"/>
          <p:cNvSpPr txBox="1">
            <a:spLocks noGrp="1"/>
          </p:cNvSpPr>
          <p:nvPr>
            <p:ph type="sldNum" idx="12"/>
          </p:nvPr>
        </p:nvSpPr>
        <p:spPr>
          <a:xfrm>
            <a:off x="10980400" y="6171084"/>
            <a:ext cx="731700" cy="2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 fontScale="2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17" name="Google Shape;717;g2e74f6026a6_0_1371"/>
          <p:cNvSpPr txBox="1">
            <a:spLocks noGrp="1"/>
          </p:cNvSpPr>
          <p:nvPr>
            <p:ph type="body" idx="3"/>
          </p:nvPr>
        </p:nvSpPr>
        <p:spPr>
          <a:xfrm>
            <a:off x="480000" y="1819200"/>
            <a:ext cx="54129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3020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05">
          <p15:clr>
            <a:srgbClr val="FA7B17"/>
          </p15:clr>
        </p15:guide>
        <p15:guide id="2" orient="horz" pos="1083">
          <p15:clr>
            <a:srgbClr val="FA7B17"/>
          </p15:clr>
        </p15:guide>
        <p15:guide id="3" pos="3712">
          <p15:clr>
            <a:srgbClr val="FA7B17"/>
          </p15:clr>
        </p15:guide>
        <p15:guide id="4" pos="3968">
          <p15:clr>
            <a:srgbClr val="FA7B17"/>
          </p15:clr>
        </p15:guide>
        <p15:guide id="5" orient="horz" pos="735">
          <p15:clr>
            <a:srgbClr val="FA7B17"/>
          </p15:clr>
        </p15:guide>
        <p15:guide id="6" orient="horz" pos="908">
          <p15:clr>
            <a:srgbClr val="FA7B17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4_Текст 5">
  <p:cSld name="CUSTOM_1_1_1_1_1_1_1_1_1_1_1_1_1_1_1_2"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2e74f6026a6_0_1377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11232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720" name="Google Shape;720;g2e74f6026a6_0_1377"/>
          <p:cNvSpPr txBox="1">
            <a:spLocks noGrp="1"/>
          </p:cNvSpPr>
          <p:nvPr>
            <p:ph type="sldNum" idx="12"/>
          </p:nvPr>
        </p:nvSpPr>
        <p:spPr>
          <a:xfrm>
            <a:off x="10980400" y="6171084"/>
            <a:ext cx="731700" cy="2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 fontScale="2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21" name="Google Shape;721;g2e74f6026a6_0_1377"/>
          <p:cNvSpPr txBox="1">
            <a:spLocks noGrp="1"/>
          </p:cNvSpPr>
          <p:nvPr>
            <p:ph type="body" idx="1"/>
          </p:nvPr>
        </p:nvSpPr>
        <p:spPr>
          <a:xfrm>
            <a:off x="480000" y="1262400"/>
            <a:ext cx="5412900" cy="51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3020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722" name="Google Shape;722;g2e74f6026a6_0_1377"/>
          <p:cNvSpPr txBox="1">
            <a:spLocks noGrp="1"/>
          </p:cNvSpPr>
          <p:nvPr>
            <p:ph type="body" idx="2"/>
          </p:nvPr>
        </p:nvSpPr>
        <p:spPr>
          <a:xfrm>
            <a:off x="6299300" y="1262400"/>
            <a:ext cx="5412900" cy="51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lvl="1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lvl="2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lvl="3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lvl="4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lvl="5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marL="3200400" lvl="6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●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marL="3657600" lvl="7" indent="-3302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SzPts val="1600"/>
              <a:buFont typeface="Montserrat Medium"/>
              <a:buChar char="○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marL="4114800" lvl="8" indent="-330200" algn="l" rtl="0">
              <a:lnSpc>
                <a:spcPct val="115000"/>
              </a:lnSpc>
              <a:spcBef>
                <a:spcPts val="700"/>
              </a:spcBef>
              <a:spcAft>
                <a:spcPts val="700"/>
              </a:spcAft>
              <a:buSzPts val="1600"/>
              <a:buFont typeface="Montserrat Medium"/>
              <a:buChar char="■"/>
              <a:defRPr sz="1600"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05">
          <p15:clr>
            <a:srgbClr val="FA7B17"/>
          </p15:clr>
        </p15:guide>
        <p15:guide id="2" pos="3712">
          <p15:clr>
            <a:srgbClr val="FA7B17"/>
          </p15:clr>
        </p15:guide>
        <p15:guide id="3" pos="3968">
          <p15:clr>
            <a:srgbClr val="FA7B17"/>
          </p15:clr>
        </p15:guide>
        <p15:guide id="4" orient="horz" pos="784">
          <p15:clr>
            <a:srgbClr val="FA7B17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9_Финальный_2">
  <p:cSld name="CUSTOM_1_1_1_1_1_1_1_1_1_1_1_1_1_1_1_1_1_1_1_1_1_1_1_1_1_1_1_1_1_1_1"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g2e74f6026a6_0_1382"/>
          <p:cNvSpPr txBox="1">
            <a:spLocks noGrp="1"/>
          </p:cNvSpPr>
          <p:nvPr>
            <p:ph type="sldNum" idx="12"/>
          </p:nvPr>
        </p:nvSpPr>
        <p:spPr>
          <a:xfrm>
            <a:off x="10980400" y="6171084"/>
            <a:ext cx="731700" cy="2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 fontScale="25000" lnSpcReduction="20000"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25" name="Google Shape;725;g2e74f6026a6_0_1382"/>
          <p:cNvSpPr txBox="1">
            <a:spLocks noGrp="1"/>
          </p:cNvSpPr>
          <p:nvPr>
            <p:ph type="title"/>
          </p:nvPr>
        </p:nvSpPr>
        <p:spPr>
          <a:xfrm>
            <a:off x="480000" y="963400"/>
            <a:ext cx="112320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pic>
        <p:nvPicPr>
          <p:cNvPr id="726" name="Google Shape;726;g2e74f6026a6_0_138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673033" y="3074533"/>
            <a:ext cx="2845652" cy="2845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05">
          <p15:clr>
            <a:srgbClr val="FA7B17"/>
          </p15:clr>
        </p15:guide>
        <p15:guide id="2" pos="3712">
          <p15:clr>
            <a:srgbClr val="FA7B17"/>
          </p15:clr>
        </p15:guide>
        <p15:guide id="3" pos="3968">
          <p15:clr>
            <a:srgbClr val="FA7B17"/>
          </p15:clr>
        </p15:guide>
        <p15:guide id="4" orient="horz" pos="784">
          <p15:clr>
            <a:srgbClr val="FA7B17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">
  <p:cSld name="Custom"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4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lvl="0" indent="-381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48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24" Type="http://schemas.openxmlformats.org/officeDocument/2006/relationships/image" Target="../media/image1.jpg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6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26" Type="http://schemas.openxmlformats.org/officeDocument/2006/relationships/slideLayout" Target="../slideLayouts/slideLayout75.xml"/><Relationship Id="rId3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70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5" Type="http://schemas.openxmlformats.org/officeDocument/2006/relationships/slideLayout" Target="../slideLayouts/slideLayout74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slideLayout" Target="../slideLayouts/slideLayout69.xml"/><Relationship Id="rId29" Type="http://schemas.openxmlformats.org/officeDocument/2006/relationships/slideLayout" Target="../slideLayouts/slideLayout78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24" Type="http://schemas.openxmlformats.org/officeDocument/2006/relationships/slideLayout" Target="../slideLayouts/slideLayout73.xml"/><Relationship Id="rId32" Type="http://schemas.openxmlformats.org/officeDocument/2006/relationships/image" Target="../media/image1.jpg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23" Type="http://schemas.openxmlformats.org/officeDocument/2006/relationships/slideLayout" Target="../slideLayouts/slideLayout72.xml"/><Relationship Id="rId28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31" Type="http://schemas.openxmlformats.org/officeDocument/2006/relationships/theme" Target="../theme/theme4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slideLayout" Target="../slideLayouts/slideLayout71.xml"/><Relationship Id="rId27" Type="http://schemas.openxmlformats.org/officeDocument/2006/relationships/slideLayout" Target="../slideLayouts/slideLayout76.xml"/><Relationship Id="rId30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2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3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●"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2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9" name="Google Shape;309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0" name="Google Shape;310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1" name="Google Shape;311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2" name="Google Shape;312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97" r:id="rId1"/>
    <p:sldLayoutId id="2147483699" r:id="rId2"/>
    <p:sldLayoutId id="2147483701" r:id="rId3"/>
    <p:sldLayoutId id="2147483702" r:id="rId4"/>
    <p:sldLayoutId id="2147483770" r:id="rId5"/>
    <p:sldLayoutId id="2147483771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2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1" name="Google Shape;351;p2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●"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2" name="Google Shape;352;p2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 dpi="0" rotWithShape="1">
          <a:blip r:embed="rId3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2e74f6026a6_0_120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0" name="Google Shape;550;g2e74f6026a6_0_1207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Char char="●"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●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○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92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Arial"/>
              <a:buChar char="■"/>
              <a:defRPr sz="1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1" name="Google Shape;551;g2e74f6026a6_0_120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37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  <p:sldLayoutId id="2147483755" r:id="rId18"/>
    <p:sldLayoutId id="2147483756" r:id="rId19"/>
    <p:sldLayoutId id="2147483757" r:id="rId20"/>
    <p:sldLayoutId id="2147483758" r:id="rId21"/>
    <p:sldLayoutId id="2147483759" r:id="rId22"/>
    <p:sldLayoutId id="2147483760" r:id="rId23"/>
    <p:sldLayoutId id="2147483761" r:id="rId24"/>
    <p:sldLayoutId id="2147483762" r:id="rId25"/>
    <p:sldLayoutId id="2147483763" r:id="rId26"/>
    <p:sldLayoutId id="2147483764" r:id="rId27"/>
    <p:sldLayoutId id="2147483765" r:id="rId28"/>
    <p:sldLayoutId id="2147483766" r:id="rId29"/>
    <p:sldLayoutId id="2147483767" r:id="rId3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g"/><Relationship Id="rId3" Type="http://schemas.openxmlformats.org/officeDocument/2006/relationships/image" Target="../media/image61.jpg"/><Relationship Id="rId7" Type="http://schemas.openxmlformats.org/officeDocument/2006/relationships/image" Target="../media/image6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64.jpg"/><Relationship Id="rId5" Type="http://schemas.openxmlformats.org/officeDocument/2006/relationships/image" Target="../media/image63.jpg"/><Relationship Id="rId4" Type="http://schemas.openxmlformats.org/officeDocument/2006/relationships/image" Target="../media/image6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68.jpg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7.jpg"/><Relationship Id="rId5" Type="http://schemas.openxmlformats.org/officeDocument/2006/relationships/image" Target="../media/image34.wmf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7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7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7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slideLayout" Target="../slideLayouts/slideLayout10.xml"/><Relationship Id="rId16" Type="http://schemas.openxmlformats.org/officeDocument/2006/relationships/image" Target="../media/image49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37.emf"/><Relationship Id="rId11" Type="http://schemas.openxmlformats.org/officeDocument/2006/relationships/image" Target="../media/image44.png"/><Relationship Id="rId5" Type="http://schemas.openxmlformats.org/officeDocument/2006/relationships/oleObject" Target="../embeddings/oleObject2.bin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4" Type="http://schemas.openxmlformats.org/officeDocument/2006/relationships/image" Target="../media/image39.png"/><Relationship Id="rId9" Type="http://schemas.openxmlformats.org/officeDocument/2006/relationships/image" Target="../media/image42.tif"/><Relationship Id="rId14" Type="http://schemas.openxmlformats.org/officeDocument/2006/relationships/image" Target="../media/image4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55.jpg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B96E9E7-624E-4ACB-90E7-5BA38BA27F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799"/>
            <a:ext cx="10644265" cy="6858000"/>
          </a:xfrm>
          <a:prstGeom prst="rect">
            <a:avLst/>
          </a:prstGeom>
        </p:spPr>
      </p:pic>
      <p:pic>
        <p:nvPicPr>
          <p:cNvPr id="733" name="Google Shape;733;g2e74f6026a6_0_0" descr="C:\Users\Анастасия\Downloads\Сенеж_лого (1)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47735" y="58409"/>
            <a:ext cx="1153692" cy="1153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35" name="Google Shape;735;g2e74f6026a6_0_0"/>
          <p:cNvPicPr preferRelativeResize="0"/>
          <p:nvPr/>
        </p:nvPicPr>
        <p:blipFill rotWithShape="1">
          <a:blip r:embed="rId6">
            <a:alphaModFix/>
          </a:blip>
          <a:srcRect r="55187"/>
          <a:stretch/>
        </p:blipFill>
        <p:spPr>
          <a:xfrm>
            <a:off x="306295" y="245837"/>
            <a:ext cx="1241440" cy="641700"/>
          </a:xfrm>
          <a:prstGeom prst="rect">
            <a:avLst/>
          </a:prstGeom>
          <a:noFill/>
          <a:ln>
            <a:noFill/>
          </a:ln>
        </p:spPr>
      </p:pic>
      <p:sp>
        <p:nvSpPr>
          <p:cNvPr id="737" name="Google Shape;737;g2e74f6026a6_0_0"/>
          <p:cNvSpPr txBox="1"/>
          <p:nvPr/>
        </p:nvSpPr>
        <p:spPr>
          <a:xfrm>
            <a:off x="200025" y="1134173"/>
            <a:ext cx="10444239" cy="19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ela Gothic One"/>
              <a:buNone/>
            </a:pPr>
            <a:r>
              <a:rPr lang="ru-RU" sz="3840" b="0" i="0" u="none" strike="noStrike" cap="none" dirty="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ДОРОЖНАЯ КАРТА РАЗВИТИЯ КЛАСТЕРА «Медицина на Мурмане»</a:t>
            </a:r>
            <a:r>
              <a:rPr lang="ru-RU" sz="3240" b="0" i="0" u="none" strike="noStrike" cap="none" dirty="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rPr>
              <a:t/>
            </a:r>
            <a:br>
              <a:rPr lang="ru-RU" sz="3240" b="0" i="0" u="none" strike="noStrike" cap="none" dirty="0">
                <a:solidFill>
                  <a:schemeClr val="lt1"/>
                </a:solidFill>
                <a:latin typeface="Dela Gothic One"/>
                <a:ea typeface="Dela Gothic One"/>
                <a:cs typeface="Dela Gothic One"/>
                <a:sym typeface="Dela Gothic One"/>
              </a:rPr>
            </a:br>
            <a:endParaRPr sz="6000" b="0" i="0" u="none" strike="noStrike" cap="none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38" name="Google Shape;738;g2e74f6026a6_0_0"/>
          <p:cNvSpPr txBox="1"/>
          <p:nvPr/>
        </p:nvSpPr>
        <p:spPr>
          <a:xfrm>
            <a:off x="394516" y="3212900"/>
            <a:ext cx="8457522" cy="2445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ela Gothic One"/>
              <a:buNone/>
            </a:pPr>
            <a:r>
              <a:rPr lang="ru-RU" sz="2690" b="1" i="0" u="none" strike="noStrike" cap="none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Команда № 43</a:t>
            </a:r>
            <a:br>
              <a:rPr lang="ru-RU" sz="2690" b="1" i="0" u="none" strike="noStrike" cap="none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-RU" sz="2690" b="1" i="0" u="none" strike="noStrike" cap="none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-RU" sz="2690" b="1" i="0" u="none" strike="noStrike" cap="none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-RU" sz="2690" b="1" i="0" u="none" strike="noStrike" cap="none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Отрасль: Клиническая и профилактическая медицина</a:t>
            </a:r>
            <a:endParaRPr sz="2690" b="1" i="0" u="none" strike="noStrike" cap="none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Dela Gothic One"/>
              <a:buNone/>
            </a:pPr>
            <a:endParaRPr sz="2690" b="1" i="0" u="none" strike="noStrike" cap="none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1846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Montserrat"/>
              <a:buNone/>
            </a:pPr>
            <a:r>
              <a:rPr lang="ru-RU" sz="2690" b="1" i="0" u="none" strike="noStrike" cap="none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Регион: Мурманская область </a:t>
            </a:r>
            <a:r>
              <a:rPr lang="ru-RU" sz="2700" b="1" i="0" u="none" strike="noStrike" cap="none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19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EBCA5956-7FCF-4DC0-B4E4-C19D1C0BB8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3996981"/>
              </p:ext>
            </p:extLst>
          </p:nvPr>
        </p:nvGraphicFramePr>
        <p:xfrm>
          <a:off x="10844288" y="-799"/>
          <a:ext cx="134771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5" name="CorelDRAW" r:id="rId7" imgW="1065960" imgH="5259240" progId="CorelDraw.Graphic.21">
                  <p:embed/>
                </p:oleObj>
              </mc:Choice>
              <mc:Fallback>
                <p:oleObj name="CorelDRAW" r:id="rId7" imgW="1065960" imgH="5259240" progId="CorelDraw.Graphic.21">
                  <p:embed/>
                  <p:pic>
                    <p:nvPicPr>
                      <p:cNvPr id="5" name="Объект 4">
                        <a:extLst>
                          <a:ext uri="{FF2B5EF4-FFF2-40B4-BE49-F238E27FC236}">
                            <a16:creationId xmlns:a16="http://schemas.microsoft.com/office/drawing/2014/main" id="{36369D61-D67C-42F3-BD6B-D1DDBBDCF7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844288" y="-799"/>
                        <a:ext cx="1347711" cy="6858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Google Shape;1104;g2e74f6026a6_0_1415"/>
          <p:cNvSpPr/>
          <p:nvPr/>
        </p:nvSpPr>
        <p:spPr>
          <a:xfrm>
            <a:off x="9013500" y="0"/>
            <a:ext cx="3178500" cy="6858000"/>
          </a:xfrm>
          <a:prstGeom prst="rect">
            <a:avLst/>
          </a:prstGeom>
          <a:solidFill>
            <a:srgbClr val="3CBA9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ru-RU" sz="1200" dirty="0"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У кластера имеется: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1. Хорошая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материально-техническая база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2.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Человеческий ресурс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для реализации продуктовой линейки (студенты).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3.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Рост интереса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к предпринимательству среди студентов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4.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Отсутствие конкурентов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в регионе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Удачная бизнес-модель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позволяет эффективно использовать ресурсы, снижать риски и подстраиваться под изменения на рынке.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107" name="Google Shape;1107;g2e74f6026a6_0_1415"/>
          <p:cNvSpPr txBox="1"/>
          <p:nvPr/>
        </p:nvSpPr>
        <p:spPr>
          <a:xfrm>
            <a:off x="487875" y="1467655"/>
            <a:ext cx="2467526" cy="353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Проблема/ вызов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108" name="Google Shape;1108;g2e74f6026a6_0_1415"/>
          <p:cNvSpPr txBox="1"/>
          <p:nvPr/>
        </p:nvSpPr>
        <p:spPr>
          <a:xfrm>
            <a:off x="6774476" y="1467655"/>
            <a:ext cx="1707323" cy="353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Результат 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109" name="Google Shape;1109;g2e74f6026a6_0_1415"/>
          <p:cNvSpPr txBox="1"/>
          <p:nvPr/>
        </p:nvSpPr>
        <p:spPr>
          <a:xfrm>
            <a:off x="9353650" y="1336849"/>
            <a:ext cx="24982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tabLst/>
              <a:defRPr/>
            </a:pPr>
            <a:endParaRPr kumimoji="0" lang="ru-RU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Почему сработает 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110" name="Google Shape;1110;g2e74f6026a6_0_1415"/>
          <p:cNvSpPr txBox="1"/>
          <p:nvPr/>
        </p:nvSpPr>
        <p:spPr>
          <a:xfrm>
            <a:off x="3903292" y="1467655"/>
            <a:ext cx="2419198" cy="353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Решение 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111" name="Google Shape;1111;g2e74f6026a6_0_1415"/>
          <p:cNvSpPr/>
          <p:nvPr/>
        </p:nvSpPr>
        <p:spPr>
          <a:xfrm>
            <a:off x="6083703" y="3082392"/>
            <a:ext cx="535755" cy="831000"/>
          </a:xfrm>
          <a:prstGeom prst="rightArrow">
            <a:avLst>
              <a:gd name="adj1" fmla="val 41961"/>
              <a:gd name="adj2" fmla="val 65403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2" name="Google Shape;1112;g2e74f6026a6_0_1415"/>
          <p:cNvSpPr/>
          <p:nvPr/>
        </p:nvSpPr>
        <p:spPr>
          <a:xfrm>
            <a:off x="6541076" y="1973439"/>
            <a:ext cx="2233638" cy="3404179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Изучен рынок, создана продуктовая линейка, раскручена воронка продаж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Подготовлены программы обучения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Созданы рабочие места для студентов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Повысилась доля внебюджетных доходов на 50%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3" name="Google Shape;1113;g2e74f6026a6_0_1415"/>
          <p:cNvSpPr/>
          <p:nvPr/>
        </p:nvSpPr>
        <p:spPr>
          <a:xfrm>
            <a:off x="9038610" y="1973439"/>
            <a:ext cx="3074174" cy="3404179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4" name="Google Shape;1114;g2e74f6026a6_0_1415"/>
          <p:cNvSpPr/>
          <p:nvPr/>
        </p:nvSpPr>
        <p:spPr>
          <a:xfrm>
            <a:off x="3283932" y="1973439"/>
            <a:ext cx="2799772" cy="336769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Создание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маркетингового отдела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 - активно изучить рынок, провести опросы, сделать запросы, создать </a:t>
            </a:r>
            <a:r>
              <a:rPr kumimoji="0" lang="ru-RU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промопрограммы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 для изучения рынка.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Раскручивать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бренд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 кластера в СМИ и социальных сетях с привлечением студентов-амбассадоров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Создавать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рекламу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с помощью активных студентов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Привлекать для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реализации продуктовой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 линейки студентов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5" name="Google Shape;1115;g2e74f6026a6_0_1415"/>
          <p:cNvSpPr txBox="1"/>
          <p:nvPr/>
        </p:nvSpPr>
        <p:spPr>
          <a:xfrm>
            <a:off x="263405" y="5348710"/>
            <a:ext cx="2123958" cy="477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25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Ресурсы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ela Gothic One"/>
                <a:ea typeface="Dela Gothic One"/>
                <a:cs typeface="Dela Gothic One"/>
                <a:sym typeface="Dela Gothic One"/>
              </a:rPr>
              <a:t> 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ela Gothic One"/>
              <a:ea typeface="Dela Gothic One"/>
              <a:cs typeface="Dela Gothic One"/>
              <a:sym typeface="Dela Gothic One"/>
            </a:endParaRPr>
          </a:p>
        </p:txBody>
      </p:sp>
      <p:sp>
        <p:nvSpPr>
          <p:cNvPr id="1117" name="Google Shape;1117;g2e74f6026a6_0_1415"/>
          <p:cNvSpPr/>
          <p:nvPr/>
        </p:nvSpPr>
        <p:spPr>
          <a:xfrm>
            <a:off x="263405" y="1973440"/>
            <a:ext cx="2640769" cy="336769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Не исследован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рынок востребованных программ дополнительного образования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Отсутствие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востребованной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 продуктовой линейки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Отсутствие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бренда/репутации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у кластера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Студенты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не вовлечены в создание продуктовой линейки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8" name="Google Shape;1118;g2e74f6026a6_0_1415"/>
          <p:cNvSpPr/>
          <p:nvPr/>
        </p:nvSpPr>
        <p:spPr>
          <a:xfrm>
            <a:off x="2813946" y="3082392"/>
            <a:ext cx="551330" cy="831000"/>
          </a:xfrm>
          <a:prstGeom prst="rightArrow">
            <a:avLst>
              <a:gd name="adj1" fmla="val 41961"/>
              <a:gd name="adj2" fmla="val 65403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19" name="Google Shape;1119;g2e74f6026a6_0_1415"/>
          <p:cNvGrpSpPr/>
          <p:nvPr/>
        </p:nvGrpSpPr>
        <p:grpSpPr>
          <a:xfrm>
            <a:off x="0" y="6745857"/>
            <a:ext cx="12182068" cy="126900"/>
            <a:chOff x="0" y="6745857"/>
            <a:chExt cx="12182068" cy="126900"/>
          </a:xfrm>
        </p:grpSpPr>
        <p:sp>
          <p:nvSpPr>
            <p:cNvPr id="1120" name="Google Shape;1120;g2e74f6026a6_0_1415"/>
            <p:cNvSpPr/>
            <p:nvPr/>
          </p:nvSpPr>
          <p:spPr>
            <a:xfrm>
              <a:off x="0" y="6745857"/>
              <a:ext cx="1231800" cy="126900"/>
            </a:xfrm>
            <a:prstGeom prst="rect">
              <a:avLst/>
            </a:prstGeom>
            <a:solidFill>
              <a:srgbClr val="5B6A81"/>
            </a:solidFill>
            <a:ln w="12700" cap="flat" cmpd="sng">
              <a:solidFill>
                <a:srgbClr val="5B6A8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1" name="Google Shape;1121;g2e74f6026a6_0_1415"/>
            <p:cNvSpPr/>
            <p:nvPr/>
          </p:nvSpPr>
          <p:spPr>
            <a:xfrm>
              <a:off x="1231900" y="6745857"/>
              <a:ext cx="1231800" cy="126900"/>
            </a:xfrm>
            <a:prstGeom prst="rect">
              <a:avLst/>
            </a:prstGeom>
            <a:solidFill>
              <a:srgbClr val="F4E439"/>
            </a:solidFill>
            <a:ln w="12700" cap="flat" cmpd="sng">
              <a:solidFill>
                <a:srgbClr val="F4E43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2" name="Google Shape;1122;g2e74f6026a6_0_1415"/>
            <p:cNvSpPr/>
            <p:nvPr/>
          </p:nvSpPr>
          <p:spPr>
            <a:xfrm>
              <a:off x="3641424" y="6745857"/>
              <a:ext cx="1231800" cy="126900"/>
            </a:xfrm>
            <a:prstGeom prst="rect">
              <a:avLst/>
            </a:prstGeom>
            <a:solidFill>
              <a:srgbClr val="BA8F67"/>
            </a:solidFill>
            <a:ln w="12700" cap="flat" cmpd="sng">
              <a:solidFill>
                <a:srgbClr val="BA8F6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3" name="Google Shape;1123;g2e74f6026a6_0_1415"/>
            <p:cNvSpPr/>
            <p:nvPr/>
          </p:nvSpPr>
          <p:spPr>
            <a:xfrm>
              <a:off x="4864097" y="6745857"/>
              <a:ext cx="1231800" cy="126900"/>
            </a:xfrm>
            <a:prstGeom prst="rect">
              <a:avLst/>
            </a:prstGeom>
            <a:solidFill>
              <a:srgbClr val="51B085"/>
            </a:solidFill>
            <a:ln w="12700" cap="flat" cmpd="sng">
              <a:solidFill>
                <a:srgbClr val="51B08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4" name="Google Shape;1124;g2e74f6026a6_0_1415"/>
            <p:cNvSpPr/>
            <p:nvPr/>
          </p:nvSpPr>
          <p:spPr>
            <a:xfrm>
              <a:off x="6086171" y="6745857"/>
              <a:ext cx="1231800" cy="126900"/>
            </a:xfrm>
            <a:prstGeom prst="rect">
              <a:avLst/>
            </a:prstGeom>
            <a:solidFill>
              <a:srgbClr val="9B89B7"/>
            </a:solidFill>
            <a:ln w="12700" cap="flat" cmpd="sng">
              <a:solidFill>
                <a:srgbClr val="9B89B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5" name="Google Shape;1125;g2e74f6026a6_0_1415"/>
            <p:cNvSpPr/>
            <p:nvPr/>
          </p:nvSpPr>
          <p:spPr>
            <a:xfrm>
              <a:off x="7318071" y="6745857"/>
              <a:ext cx="1231800" cy="126900"/>
            </a:xfrm>
            <a:prstGeom prst="rect">
              <a:avLst/>
            </a:prstGeom>
            <a:solidFill>
              <a:srgbClr val="E5462C"/>
            </a:solidFill>
            <a:ln w="12700" cap="flat" cmpd="sng">
              <a:solidFill>
                <a:srgbClr val="E5462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6" name="Google Shape;1126;g2e74f6026a6_0_1415"/>
            <p:cNvSpPr/>
            <p:nvPr/>
          </p:nvSpPr>
          <p:spPr>
            <a:xfrm>
              <a:off x="8549971" y="6745857"/>
              <a:ext cx="1231800" cy="126900"/>
            </a:xfrm>
            <a:prstGeom prst="rect">
              <a:avLst/>
            </a:prstGeom>
            <a:solidFill>
              <a:srgbClr val="36548A"/>
            </a:solidFill>
            <a:ln w="12700" cap="flat" cmpd="sng">
              <a:solidFill>
                <a:srgbClr val="36548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7" name="Google Shape;1127;g2e74f6026a6_0_1415"/>
            <p:cNvSpPr/>
            <p:nvPr/>
          </p:nvSpPr>
          <p:spPr>
            <a:xfrm>
              <a:off x="9727595" y="6745857"/>
              <a:ext cx="1231800" cy="126900"/>
            </a:xfrm>
            <a:prstGeom prst="rect">
              <a:avLst/>
            </a:prstGeom>
            <a:solidFill>
              <a:srgbClr val="EC742E"/>
            </a:solidFill>
            <a:ln w="12700" cap="flat" cmpd="sng">
              <a:solidFill>
                <a:srgbClr val="EC742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8" name="Google Shape;1128;g2e74f6026a6_0_1415"/>
            <p:cNvSpPr/>
            <p:nvPr/>
          </p:nvSpPr>
          <p:spPr>
            <a:xfrm>
              <a:off x="10950268" y="6745857"/>
              <a:ext cx="1231800" cy="126900"/>
            </a:xfrm>
            <a:prstGeom prst="rect">
              <a:avLst/>
            </a:prstGeom>
            <a:solidFill>
              <a:srgbClr val="2F6C53"/>
            </a:solidFill>
            <a:ln w="12700" cap="flat" cmpd="sng">
              <a:solidFill>
                <a:srgbClr val="2F6C5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29" name="Google Shape;1129;g2e74f6026a6_0_1415"/>
          <p:cNvSpPr/>
          <p:nvPr/>
        </p:nvSpPr>
        <p:spPr>
          <a:xfrm>
            <a:off x="2463800" y="6745857"/>
            <a:ext cx="1168500" cy="126900"/>
          </a:xfrm>
          <a:prstGeom prst="rect">
            <a:avLst/>
          </a:prstGeom>
          <a:solidFill>
            <a:srgbClr val="ED726E"/>
          </a:solidFill>
          <a:ln w="12700" cap="flat" cmpd="sng">
            <a:solidFill>
              <a:srgbClr val="ED726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tabLst/>
              <a:defRPr/>
            </a:pPr>
            <a:endParaRPr kumimoji="0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5061" y="260367"/>
            <a:ext cx="773707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ru-RU" sz="3200" dirty="0">
                <a:solidFill>
                  <a:schemeClr val="bg1"/>
                </a:solidFill>
                <a:latin typeface="Montserrat ExtraBold"/>
              </a:rPr>
              <a:t>Создание продуктовой линейки кластера</a:t>
            </a:r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314590" y="5857344"/>
            <a:ext cx="5853688" cy="646331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Профессиональный руководитель отдела маркетинга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Опытный мотивированный педагогический состав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Мощная медийная поддержка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477F2A4E-6EB1-4EA0-BB29-BB518546A7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246" y="211092"/>
            <a:ext cx="2097450" cy="139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8034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" name="Google Shape;1242;g2e74f6026a6_0_1541"/>
          <p:cNvSpPr txBox="1"/>
          <p:nvPr/>
        </p:nvSpPr>
        <p:spPr>
          <a:xfrm>
            <a:off x="231624" y="149215"/>
            <a:ext cx="9283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chemeClr val="bg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Как мы выглядим сейчас</a:t>
            </a:r>
            <a:r>
              <a:rPr lang="ru-RU" sz="2600" b="0" i="0" u="none" strike="noStrike" cap="none" dirty="0">
                <a:solidFill>
                  <a:schemeClr val="bg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</a:t>
            </a:r>
            <a:endParaRPr sz="3200" b="0" i="0" u="none" strike="noStrike" cap="none" dirty="0">
              <a:solidFill>
                <a:schemeClr val="bg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grpSp>
        <p:nvGrpSpPr>
          <p:cNvPr id="1244" name="Google Shape;1244;g2e74f6026a6_0_1541"/>
          <p:cNvGrpSpPr/>
          <p:nvPr/>
        </p:nvGrpSpPr>
        <p:grpSpPr>
          <a:xfrm>
            <a:off x="0" y="6745857"/>
            <a:ext cx="12182068" cy="126900"/>
            <a:chOff x="0" y="6745857"/>
            <a:chExt cx="12182068" cy="126900"/>
          </a:xfrm>
        </p:grpSpPr>
        <p:sp>
          <p:nvSpPr>
            <p:cNvPr id="1245" name="Google Shape;1245;g2e74f6026a6_0_1541"/>
            <p:cNvSpPr/>
            <p:nvPr/>
          </p:nvSpPr>
          <p:spPr>
            <a:xfrm>
              <a:off x="0" y="6745857"/>
              <a:ext cx="1231800" cy="126900"/>
            </a:xfrm>
            <a:prstGeom prst="rect">
              <a:avLst/>
            </a:prstGeom>
            <a:solidFill>
              <a:srgbClr val="5B6A81"/>
            </a:solidFill>
            <a:ln w="12700" cap="flat" cmpd="sng">
              <a:solidFill>
                <a:srgbClr val="5B6A8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6" name="Google Shape;1246;g2e74f6026a6_0_1541"/>
            <p:cNvSpPr/>
            <p:nvPr/>
          </p:nvSpPr>
          <p:spPr>
            <a:xfrm>
              <a:off x="1231900" y="6745857"/>
              <a:ext cx="1231800" cy="126900"/>
            </a:xfrm>
            <a:prstGeom prst="rect">
              <a:avLst/>
            </a:prstGeom>
            <a:solidFill>
              <a:srgbClr val="F4E439"/>
            </a:solidFill>
            <a:ln w="12700" cap="flat" cmpd="sng">
              <a:solidFill>
                <a:srgbClr val="F4E43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7" name="Google Shape;1247;g2e74f6026a6_0_1541"/>
            <p:cNvSpPr/>
            <p:nvPr/>
          </p:nvSpPr>
          <p:spPr>
            <a:xfrm>
              <a:off x="3641424" y="6745857"/>
              <a:ext cx="1231800" cy="126900"/>
            </a:xfrm>
            <a:prstGeom prst="rect">
              <a:avLst/>
            </a:prstGeom>
            <a:solidFill>
              <a:srgbClr val="BA8F67"/>
            </a:solidFill>
            <a:ln w="12700" cap="flat" cmpd="sng">
              <a:solidFill>
                <a:srgbClr val="BA8F6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8" name="Google Shape;1248;g2e74f6026a6_0_1541"/>
            <p:cNvSpPr/>
            <p:nvPr/>
          </p:nvSpPr>
          <p:spPr>
            <a:xfrm>
              <a:off x="4864097" y="6745857"/>
              <a:ext cx="1231800" cy="126900"/>
            </a:xfrm>
            <a:prstGeom prst="rect">
              <a:avLst/>
            </a:prstGeom>
            <a:solidFill>
              <a:srgbClr val="51B085"/>
            </a:solidFill>
            <a:ln w="12700" cap="flat" cmpd="sng">
              <a:solidFill>
                <a:srgbClr val="51B08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9" name="Google Shape;1249;g2e74f6026a6_0_1541"/>
            <p:cNvSpPr/>
            <p:nvPr/>
          </p:nvSpPr>
          <p:spPr>
            <a:xfrm>
              <a:off x="6086171" y="6745857"/>
              <a:ext cx="1231800" cy="126900"/>
            </a:xfrm>
            <a:prstGeom prst="rect">
              <a:avLst/>
            </a:prstGeom>
            <a:solidFill>
              <a:srgbClr val="9B89B7"/>
            </a:solidFill>
            <a:ln w="12700" cap="flat" cmpd="sng">
              <a:solidFill>
                <a:srgbClr val="9B89B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0" name="Google Shape;1250;g2e74f6026a6_0_1541"/>
            <p:cNvSpPr/>
            <p:nvPr/>
          </p:nvSpPr>
          <p:spPr>
            <a:xfrm>
              <a:off x="7318071" y="6745857"/>
              <a:ext cx="1231800" cy="126900"/>
            </a:xfrm>
            <a:prstGeom prst="rect">
              <a:avLst/>
            </a:prstGeom>
            <a:solidFill>
              <a:srgbClr val="E5462C"/>
            </a:solidFill>
            <a:ln w="12700" cap="flat" cmpd="sng">
              <a:solidFill>
                <a:srgbClr val="E5462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1" name="Google Shape;1251;g2e74f6026a6_0_1541"/>
            <p:cNvSpPr/>
            <p:nvPr/>
          </p:nvSpPr>
          <p:spPr>
            <a:xfrm>
              <a:off x="8549971" y="6745857"/>
              <a:ext cx="1231800" cy="126900"/>
            </a:xfrm>
            <a:prstGeom prst="rect">
              <a:avLst/>
            </a:prstGeom>
            <a:solidFill>
              <a:srgbClr val="36548A"/>
            </a:solidFill>
            <a:ln w="12700" cap="flat" cmpd="sng">
              <a:solidFill>
                <a:srgbClr val="36548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2" name="Google Shape;1252;g2e74f6026a6_0_1541"/>
            <p:cNvSpPr/>
            <p:nvPr/>
          </p:nvSpPr>
          <p:spPr>
            <a:xfrm>
              <a:off x="9727595" y="6745857"/>
              <a:ext cx="1231800" cy="126900"/>
            </a:xfrm>
            <a:prstGeom prst="rect">
              <a:avLst/>
            </a:prstGeom>
            <a:solidFill>
              <a:srgbClr val="EC742E"/>
            </a:solidFill>
            <a:ln w="12700" cap="flat" cmpd="sng">
              <a:solidFill>
                <a:srgbClr val="EC742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3" name="Google Shape;1253;g2e74f6026a6_0_1541"/>
            <p:cNvSpPr/>
            <p:nvPr/>
          </p:nvSpPr>
          <p:spPr>
            <a:xfrm>
              <a:off x="10950268" y="6745857"/>
              <a:ext cx="1231800" cy="126900"/>
            </a:xfrm>
            <a:prstGeom prst="rect">
              <a:avLst/>
            </a:prstGeom>
            <a:solidFill>
              <a:srgbClr val="2F6C53"/>
            </a:solidFill>
            <a:ln w="12700" cap="flat" cmpd="sng">
              <a:solidFill>
                <a:srgbClr val="2F6C5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54" name="Google Shape;1254;g2e74f6026a6_0_1541"/>
          <p:cNvSpPr/>
          <p:nvPr/>
        </p:nvSpPr>
        <p:spPr>
          <a:xfrm>
            <a:off x="2463800" y="6745857"/>
            <a:ext cx="1168500" cy="126900"/>
          </a:xfrm>
          <a:prstGeom prst="rect">
            <a:avLst/>
          </a:prstGeom>
          <a:solidFill>
            <a:srgbClr val="ED726E"/>
          </a:solidFill>
          <a:ln w="12700" cap="flat" cmpd="sng">
            <a:solidFill>
              <a:srgbClr val="ED726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4356637-53B4-41F3-B20A-D934020F2F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3472" y="3698935"/>
            <a:ext cx="3766839" cy="282512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101DD0-E4DA-4574-8460-44A56D32F8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2712" y="3698935"/>
            <a:ext cx="3733451" cy="280008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6660E3E-C36F-43A8-896F-5BBFD5AD80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093" y="3698935"/>
            <a:ext cx="3733450" cy="280008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FD97C1B-291C-4A51-A82E-00FEFE0C91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3472" y="772499"/>
            <a:ext cx="3766839" cy="282512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105A039-FD2C-4EA1-91EF-ADA441FAD1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22712" y="787256"/>
            <a:ext cx="3726918" cy="279518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E4AC7D5-05B2-49AD-B7B9-C607C2CE78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1624" y="787256"/>
            <a:ext cx="3726918" cy="279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7700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" name="Google Shape;1207;g2e74f6026a6_0_1497"/>
          <p:cNvSpPr txBox="1"/>
          <p:nvPr/>
        </p:nvSpPr>
        <p:spPr>
          <a:xfrm>
            <a:off x="322039" y="253539"/>
            <a:ext cx="9283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chemeClr val="bg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Выводы </a:t>
            </a:r>
            <a:endParaRPr sz="1400" b="0" i="0" u="none" strike="noStrike" cap="none" dirty="0">
              <a:solidFill>
                <a:schemeClr val="bg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208" name="Google Shape;1208;g2e74f6026a6_0_1497"/>
          <p:cNvSpPr txBox="1"/>
          <p:nvPr/>
        </p:nvSpPr>
        <p:spPr>
          <a:xfrm>
            <a:off x="322039" y="745181"/>
            <a:ext cx="10296800" cy="2954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ru-RU" sz="1800" b="1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«Медицина на Мурмане» - </a:t>
            </a:r>
            <a:r>
              <a:rPr lang="ru-RU" sz="1800" b="1" dirty="0">
                <a:solidFill>
                  <a:srgbClr val="FFFF00"/>
                </a:solidFill>
                <a:latin typeface="Montserrat"/>
                <a:ea typeface="Montserrat"/>
                <a:cs typeface="Montserrat"/>
                <a:sym typeface="Montserrat"/>
              </a:rPr>
              <a:t>д</a:t>
            </a:r>
            <a:r>
              <a:rPr lang="ru-RU" sz="1800" b="1" i="0" u="none" strike="noStrike" cap="none" dirty="0">
                <a:solidFill>
                  <a:srgbClr val="FFFF00"/>
                </a:solidFill>
                <a:latin typeface="Montserrat"/>
                <a:ea typeface="Montserrat"/>
                <a:cs typeface="Montserrat"/>
                <a:sym typeface="Montserrat"/>
              </a:rPr>
              <a:t>инамично развивающееся </a:t>
            </a:r>
            <a:r>
              <a:rPr lang="ru-RU" sz="1800" b="1" i="0" u="none" strike="noStrike" cap="none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сообщество учреждений здравоохранения, образования и фармацевтических компаний, </a:t>
            </a:r>
            <a:r>
              <a:rPr lang="ru-RU" sz="1800" b="1" i="0" u="none" strike="noStrike" cap="none" dirty="0">
                <a:solidFill>
                  <a:srgbClr val="FFFF00"/>
                </a:solidFill>
                <a:latin typeface="Montserrat"/>
                <a:ea typeface="Montserrat"/>
                <a:cs typeface="Montserrat"/>
                <a:sym typeface="Montserrat"/>
              </a:rPr>
              <a:t>точка притяжения</a:t>
            </a:r>
            <a:r>
              <a:rPr lang="ru-RU" sz="1800" b="1" i="0" u="none" strike="noStrike" cap="none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для медицинских, педагогических, фармацевтических работников, действующих на благо и </a:t>
            </a:r>
            <a:r>
              <a:rPr lang="ru-RU" sz="1800" b="1" i="0" u="none" strike="noStrike" cap="none" dirty="0">
                <a:solidFill>
                  <a:srgbClr val="FFFF00"/>
                </a:solidFill>
                <a:latin typeface="Montserrat"/>
                <a:ea typeface="Montserrat"/>
                <a:cs typeface="Montserrat"/>
                <a:sym typeface="Montserrat"/>
              </a:rPr>
              <a:t>в интересах населения</a:t>
            </a:r>
            <a:r>
              <a:rPr lang="ru-RU" sz="1800" b="1" i="0" u="none" strike="noStrike" cap="none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Мурманской области, всей Арктической зоны РФ и профессионального медицинского образования.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ru-RU" sz="1800" b="1" i="0" u="none" strike="noStrike" cap="none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ru-RU" sz="1800" b="1" i="0" u="none" strike="noStrike" cap="none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Кластер является </a:t>
            </a:r>
            <a:r>
              <a:rPr lang="ru-RU" sz="1800" b="1" i="0" u="none" strike="noStrike" cap="none" dirty="0">
                <a:solidFill>
                  <a:srgbClr val="FFFF00"/>
                </a:solidFill>
                <a:latin typeface="Montserrat"/>
                <a:ea typeface="Montserrat"/>
                <a:cs typeface="Montserrat"/>
                <a:sym typeface="Montserrat"/>
              </a:rPr>
              <a:t>инициатором уникальных продуктовых линеек </a:t>
            </a:r>
            <a:r>
              <a:rPr lang="ru-RU" sz="1800" b="1" i="0" u="none" strike="noStrike" cap="none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(продуктов, услуг и товаров), пользующихся спросом у населения Мурманской области и других регионов страны.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3294A903-6473-4EA7-B6CF-62794B81F3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352978"/>
              </p:ext>
            </p:extLst>
          </p:nvPr>
        </p:nvGraphicFramePr>
        <p:xfrm>
          <a:off x="10825316" y="24520"/>
          <a:ext cx="1366684" cy="6755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CorelDRAW" r:id="rId4" imgW="1065960" imgH="5259240" progId="CorelDraw.Graphic.21">
                  <p:embed/>
                </p:oleObj>
              </mc:Choice>
              <mc:Fallback>
                <p:oleObj name="CorelDRAW" r:id="rId4" imgW="1065960" imgH="5259240" progId="CorelDraw.Graphic.21">
                  <p:embed/>
                  <p:pic>
                    <p:nvPicPr>
                      <p:cNvPr id="3" name="Объект 2">
                        <a:extLst>
                          <a:ext uri="{FF2B5EF4-FFF2-40B4-BE49-F238E27FC236}">
                            <a16:creationId xmlns:a16="http://schemas.microsoft.com/office/drawing/2014/main" id="{1A9EBC68-6E44-4D1C-AAEE-59A09A82AA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25316" y="24520"/>
                        <a:ext cx="1366684" cy="675526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7FF0B4-039A-41B0-8A58-4C825F61A8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04103" y="3640414"/>
            <a:ext cx="1968981" cy="302715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F99A8BE-0003-49BE-B218-9964006503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3277" y="3640413"/>
            <a:ext cx="4542503" cy="302715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C980888-859C-474A-927B-BD87B814A008}"/>
              </a:ext>
            </a:extLst>
          </p:cNvPr>
          <p:cNvSpPr txBox="1"/>
          <p:nvPr/>
        </p:nvSpPr>
        <p:spPr>
          <a:xfrm>
            <a:off x="443372" y="276092"/>
            <a:ext cx="10775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ОБЩЕЖИТИЕ: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5D5463E-6DA9-4C63-9BB9-B0EF893E6DDC}"/>
              </a:ext>
            </a:extLst>
          </p:cNvPr>
          <p:cNvSpPr txBox="1">
            <a:spLocks/>
          </p:cNvSpPr>
          <p:nvPr/>
        </p:nvSpPr>
        <p:spPr>
          <a:xfrm>
            <a:off x="246441" y="690786"/>
            <a:ext cx="10529714" cy="129614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2000" b="1" dirty="0">
                <a:solidFill>
                  <a:schemeClr val="bg1"/>
                </a:solidFill>
                <a:latin typeface="+mn-lt"/>
              </a:rPr>
              <a:t>Колледжем для иногородних студентов предоставляется общежитие, вместимостью на 180 мест. </a:t>
            </a: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+mn-lt"/>
              </a:rPr>
              <a:t>В 2022 году был выполнен капитальный ремонт внутренней инфраструктуры для комфортного проживание студентов.  </a:t>
            </a:r>
          </a:p>
        </p:txBody>
      </p:sp>
      <p:pic>
        <p:nvPicPr>
          <p:cNvPr id="6" name="Picture 2" descr="D:\DELL\Desktop\На сайт\Новости\2023\6\acf6d2c7-299c-49aa-9c0c-06403a5a0de8.jpg">
            <a:extLst>
              <a:ext uri="{FF2B5EF4-FFF2-40B4-BE49-F238E27FC236}">
                <a16:creationId xmlns:a16="http://schemas.microsoft.com/office/drawing/2014/main" id="{21CE878D-21FB-47D7-B321-5BA3BF7A1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50" y="2257117"/>
            <a:ext cx="4453389" cy="3340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DELL\Desktop\На сайт\Новости\2023\6\cbf934fd-f682-4709-93ed-b13f21916ae3.jpg">
            <a:extLst>
              <a:ext uri="{FF2B5EF4-FFF2-40B4-BE49-F238E27FC236}">
                <a16:creationId xmlns:a16="http://schemas.microsoft.com/office/drawing/2014/main" id="{A221ACE5-9ED8-4BA2-891D-6A0C031268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202" y="2148299"/>
            <a:ext cx="4280375" cy="321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:\DELL\Desktop\На сайт\Новости\2023\6\a07fd15a-2efb-4e90-90e2-2a909223e9d9.jpg">
            <a:extLst>
              <a:ext uri="{FF2B5EF4-FFF2-40B4-BE49-F238E27FC236}">
                <a16:creationId xmlns:a16="http://schemas.microsoft.com/office/drawing/2014/main" id="{D556BEA2-342E-4D79-B9AE-4FD160457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205" y="3461101"/>
            <a:ext cx="4453389" cy="334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811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52C948E-0CB1-45F0-B78C-B237BA5D52F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14</a:t>
            </a:fld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F6729C-7032-4657-9609-8F1FA406E83B}"/>
              </a:ext>
            </a:extLst>
          </p:cNvPr>
          <p:cNvSpPr txBox="1"/>
          <p:nvPr/>
        </p:nvSpPr>
        <p:spPr>
          <a:xfrm>
            <a:off x="251234" y="245108"/>
            <a:ext cx="11665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СПОРТЗАЛ: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81EDEB0-CD37-4F09-9550-4DCDC5F3119F}"/>
              </a:ext>
            </a:extLst>
          </p:cNvPr>
          <p:cNvSpPr txBox="1">
            <a:spLocks/>
          </p:cNvSpPr>
          <p:nvPr/>
        </p:nvSpPr>
        <p:spPr>
          <a:xfrm>
            <a:off x="536838" y="445163"/>
            <a:ext cx="11046316" cy="129614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2000" b="1" dirty="0">
                <a:solidFill>
                  <a:schemeClr val="bg1"/>
                </a:solidFill>
                <a:latin typeface="+mn-lt"/>
              </a:rPr>
              <a:t>Для проведения спортивных мероприятий и проведения занятий по физической культуре в здании колледжа расположен спортивный зал. </a:t>
            </a: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+mn-lt"/>
              </a:rPr>
              <a:t>В 2020 году в спортзале был выполнен капитальный ремонт.</a:t>
            </a:r>
          </a:p>
        </p:txBody>
      </p:sp>
      <p:pic>
        <p:nvPicPr>
          <p:cNvPr id="6" name="Picture 2" descr="D:\DELL\Desktop\На сайт\Новости\2023\6\ca09daef-6b2e-4ce6-86c5-843eb4c8f69e.jpg">
            <a:extLst>
              <a:ext uri="{FF2B5EF4-FFF2-40B4-BE49-F238E27FC236}">
                <a16:creationId xmlns:a16="http://schemas.microsoft.com/office/drawing/2014/main" id="{2CB33764-71BD-4FAE-B83C-D7BE52DB3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38" y="1941362"/>
            <a:ext cx="5137440" cy="3810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DELL\Desktop\На сайт\Новости\2023\6\e12658b4-2b23-4232-affe-4967f04fa175.jpg">
            <a:extLst>
              <a:ext uri="{FF2B5EF4-FFF2-40B4-BE49-F238E27FC236}">
                <a16:creationId xmlns:a16="http://schemas.microsoft.com/office/drawing/2014/main" id="{CCD52A94-C36E-4069-87B2-18F5A04AA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861" y="1941362"/>
            <a:ext cx="4988109" cy="369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:\DELL\Desktop\На сайт\Новости\2023\6\75074a66-dbe7-4385-8896-b09c12676c88.jpg">
            <a:extLst>
              <a:ext uri="{FF2B5EF4-FFF2-40B4-BE49-F238E27FC236}">
                <a16:creationId xmlns:a16="http://schemas.microsoft.com/office/drawing/2014/main" id="{1A4D526D-BEC5-46E8-A40B-CDA504217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703" y="3256720"/>
            <a:ext cx="4347878" cy="3224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0141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01D2184-6BE5-41FF-8159-B7FB4F5DCBFB}"/>
              </a:ext>
            </a:extLst>
          </p:cNvPr>
          <p:cNvSpPr txBox="1"/>
          <p:nvPr/>
        </p:nvSpPr>
        <p:spPr>
          <a:xfrm>
            <a:off x="209945" y="220579"/>
            <a:ext cx="11615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ТРЕНАЖЕРНЫЙ ЗАЛ: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DF5F3D9-8D06-4CBC-8798-8EB3A512A052}"/>
              </a:ext>
            </a:extLst>
          </p:cNvPr>
          <p:cNvSpPr txBox="1">
            <a:spLocks/>
          </p:cNvSpPr>
          <p:nvPr/>
        </p:nvSpPr>
        <p:spPr>
          <a:xfrm>
            <a:off x="425970" y="796643"/>
            <a:ext cx="10999114" cy="100811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2000" b="1" dirty="0">
                <a:solidFill>
                  <a:schemeClr val="bg1"/>
                </a:solidFill>
                <a:latin typeface="+mn-lt"/>
              </a:rPr>
              <a:t>Для создания комфортных условий проведения спортивных мероприятий и приобщение студентов к здоровому образу жизни в колледже был открыт тренажерный зал.</a:t>
            </a:r>
          </a:p>
        </p:txBody>
      </p:sp>
      <p:pic>
        <p:nvPicPr>
          <p:cNvPr id="6" name="Picture 3" descr="D:\DELL\Загрузки\IMG_0681.JPG">
            <a:extLst>
              <a:ext uri="{FF2B5EF4-FFF2-40B4-BE49-F238E27FC236}">
                <a16:creationId xmlns:a16="http://schemas.microsoft.com/office/drawing/2014/main" id="{DC09F71C-A13B-4D1D-8EB8-A60D0AB7DF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786" y="1980709"/>
            <a:ext cx="5170046" cy="344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D:\DELL\Загрузки\IMG_0682.JPG">
            <a:extLst>
              <a:ext uri="{FF2B5EF4-FFF2-40B4-BE49-F238E27FC236}">
                <a16:creationId xmlns:a16="http://schemas.microsoft.com/office/drawing/2014/main" id="{641A759E-B389-48FB-A619-FBC455AE4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69" y="1980709"/>
            <a:ext cx="5170045" cy="344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D:\DELL\Desktop\На сайт\Новости\2023\6\b99c2b90-d18b-46a9-b030-6d0287b99122.jpg">
            <a:extLst>
              <a:ext uri="{FF2B5EF4-FFF2-40B4-BE49-F238E27FC236}">
                <a16:creationId xmlns:a16="http://schemas.microsoft.com/office/drawing/2014/main" id="{EBFFAD39-A911-4317-8782-5D776C5DA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620" y="3133237"/>
            <a:ext cx="4872252" cy="3654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6470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8323" y="148163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Материальная поддержка студентов: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1603" y="1586468"/>
            <a:ext cx="11296972" cy="504056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indent="457200" algn="just">
              <a:lnSpc>
                <a:spcPct val="120000"/>
              </a:lnSpc>
            </a:pPr>
            <a:r>
              <a:rPr lang="ru-RU" sz="1400" b="1" dirty="0">
                <a:solidFill>
                  <a:schemeClr val="bg1"/>
                </a:solidFill>
                <a:latin typeface="+mn-lt"/>
              </a:rPr>
              <a:t>Обучающиеся очной формы обучения получают бесплатное питание при соблюдении одного из нижеперечисленных условий:</a:t>
            </a:r>
          </a:p>
          <a:p>
            <a:pPr indent="457200" algn="just">
              <a:lnSpc>
                <a:spcPct val="120000"/>
              </a:lnSpc>
            </a:pPr>
            <a:endParaRPr lang="ru-RU" sz="1400" b="1" dirty="0">
              <a:solidFill>
                <a:schemeClr val="bg1"/>
              </a:solidFill>
              <a:latin typeface="+mn-lt"/>
            </a:endParaRPr>
          </a:p>
          <a:p>
            <a:pPr indent="457200" algn="just">
              <a:lnSpc>
                <a:spcPct val="120000"/>
              </a:lnSpc>
            </a:pPr>
            <a:r>
              <a:rPr lang="ru-RU" sz="1400" b="1" dirty="0">
                <a:solidFill>
                  <a:schemeClr val="bg1"/>
                </a:solidFill>
                <a:latin typeface="+mn-lt"/>
              </a:rPr>
              <a:t>1. В семьях, которых среднедушевой доход за предшествующий обращению квартал ниже величины прожиточного минимума в Мурманской области, установленного в соответствии с законодательством Мурманской области.</a:t>
            </a:r>
          </a:p>
          <a:p>
            <a:pPr indent="457200" algn="just">
              <a:lnSpc>
                <a:spcPct val="120000"/>
              </a:lnSpc>
            </a:pPr>
            <a:r>
              <a:rPr lang="ru-RU" sz="1400" b="1" dirty="0">
                <a:solidFill>
                  <a:schemeClr val="bg1"/>
                </a:solidFill>
                <a:latin typeface="+mn-lt"/>
              </a:rPr>
              <a:t>2. Находящиеся в трудной жизненной ситуации:</a:t>
            </a:r>
          </a:p>
          <a:p>
            <a:pPr indent="457200" algn="just">
              <a:lnSpc>
                <a:spcPct val="120000"/>
              </a:lnSpc>
            </a:pPr>
            <a:r>
              <a:rPr lang="ru-RU" sz="1400" b="1" dirty="0">
                <a:solidFill>
                  <a:schemeClr val="bg1"/>
                </a:solidFill>
                <a:latin typeface="+mn-lt"/>
              </a:rPr>
              <a:t>2.1. Дети-сироты и дети, оставшиеся без попечения родителей, лица из числа детей-сирот и детей, оставшихся без попечения родителей;</a:t>
            </a:r>
          </a:p>
          <a:p>
            <a:pPr indent="457200" algn="just">
              <a:lnSpc>
                <a:spcPct val="120000"/>
              </a:lnSpc>
            </a:pPr>
            <a:r>
              <a:rPr lang="ru-RU" sz="1400" b="1" dirty="0">
                <a:solidFill>
                  <a:schemeClr val="bg1"/>
                </a:solidFill>
                <a:latin typeface="+mn-lt"/>
              </a:rPr>
              <a:t>2.2. Лица, потерявшие в период обучения обоих родителей или единственного родителя;</a:t>
            </a:r>
          </a:p>
          <a:p>
            <a:pPr indent="457200" algn="just">
              <a:lnSpc>
                <a:spcPct val="120000"/>
              </a:lnSpc>
            </a:pPr>
            <a:r>
              <a:rPr lang="ru-RU" sz="1400" b="1" dirty="0">
                <a:solidFill>
                  <a:schemeClr val="bg1"/>
                </a:solidFill>
                <a:latin typeface="+mn-lt"/>
              </a:rPr>
              <a:t>2.3. Лица, оказавшиеся в период обучения в трудной жизненной ситуации, обучающиеся по очной форме </a:t>
            </a:r>
          </a:p>
          <a:p>
            <a:pPr indent="457200" algn="just">
              <a:lnSpc>
                <a:spcPct val="120000"/>
              </a:lnSpc>
            </a:pPr>
            <a:r>
              <a:rPr lang="ru-RU" sz="1400" b="1" dirty="0">
                <a:solidFill>
                  <a:schemeClr val="bg1"/>
                </a:solidFill>
                <a:latin typeface="+mn-lt"/>
              </a:rPr>
              <a:t>3. Обучающиеся - инвалиды;</a:t>
            </a:r>
          </a:p>
          <a:p>
            <a:pPr indent="457200" algn="just">
              <a:lnSpc>
                <a:spcPct val="120000"/>
              </a:lnSpc>
            </a:pPr>
            <a:r>
              <a:rPr lang="ru-RU" sz="1400" b="1" dirty="0">
                <a:solidFill>
                  <a:schemeClr val="bg1"/>
                </a:solidFill>
                <a:latin typeface="+mn-lt"/>
              </a:rPr>
              <a:t>4. Обучающиеся, из семей беженцев и вынужденных переселенцев;</a:t>
            </a:r>
          </a:p>
          <a:p>
            <a:pPr indent="457200" algn="just">
              <a:lnSpc>
                <a:spcPct val="120000"/>
              </a:lnSpc>
            </a:pPr>
            <a:r>
              <a:rPr lang="ru-RU" sz="1400" b="1" dirty="0">
                <a:solidFill>
                  <a:schemeClr val="bg1"/>
                </a:solidFill>
                <a:latin typeface="+mn-lt"/>
              </a:rPr>
              <a:t>5. Обучающиеся, жизнедеятельность которых объективно нарушена в результате сложившихся обстоятельств и которые не могут преодолеть данные обстоятельства самостоятельно или с помощью семьи.</a:t>
            </a:r>
          </a:p>
          <a:p>
            <a:pPr indent="457200" algn="just">
              <a:lnSpc>
                <a:spcPct val="120000"/>
              </a:lnSpc>
            </a:pPr>
            <a:r>
              <a:rPr lang="ru-RU" sz="1400" b="1" dirty="0">
                <a:solidFill>
                  <a:schemeClr val="bg1"/>
                </a:solidFill>
                <a:latin typeface="+mn-lt"/>
              </a:rPr>
              <a:t>6. Обучающиеся, у которых один из родителей (законных представителей) является (являлся) участником специальной военной операции.</a:t>
            </a:r>
          </a:p>
          <a:p>
            <a:pPr indent="457200" algn="just">
              <a:lnSpc>
                <a:spcPct val="120000"/>
              </a:lnSpc>
            </a:pPr>
            <a:r>
              <a:rPr lang="ru-RU" sz="1400" b="1" dirty="0">
                <a:solidFill>
                  <a:schemeClr val="bg1"/>
                </a:solidFill>
                <a:latin typeface="+mn-lt"/>
              </a:rPr>
              <a:t>7. Обучающиеся, состоящие на учете у фтизиатра.</a:t>
            </a:r>
          </a:p>
          <a:p>
            <a:pPr indent="457200" algn="just">
              <a:lnSpc>
                <a:spcPct val="120000"/>
              </a:lnSpc>
            </a:pPr>
            <a:r>
              <a:rPr lang="ru-RU" sz="1400" b="1" dirty="0">
                <a:solidFill>
                  <a:schemeClr val="bg1"/>
                </a:solidFill>
                <a:latin typeface="+mn-lt"/>
              </a:rPr>
              <a:t>Предоставляются следующие документы:</a:t>
            </a:r>
          </a:p>
          <a:p>
            <a:pPr indent="457200" algn="just">
              <a:lnSpc>
                <a:spcPct val="120000"/>
              </a:lnSpc>
            </a:pPr>
            <a:r>
              <a:rPr lang="ru-RU" sz="1400" b="1" dirty="0">
                <a:solidFill>
                  <a:schemeClr val="bg1"/>
                </a:solidFill>
                <a:latin typeface="+mn-lt"/>
              </a:rPr>
              <a:t>- заявление обучающегося или его родителей (законных представителей);</a:t>
            </a:r>
          </a:p>
          <a:p>
            <a:pPr indent="457200" algn="just">
              <a:lnSpc>
                <a:spcPct val="120000"/>
              </a:lnSpc>
            </a:pPr>
            <a:r>
              <a:rPr lang="ru-RU" sz="1400" b="1" dirty="0">
                <a:solidFill>
                  <a:schemeClr val="bg1"/>
                </a:solidFill>
                <a:latin typeface="+mn-lt"/>
              </a:rPr>
              <a:t>- документ, подтверждающий принадлежность обучающегося к категории обучающихся, находящихся в трудной жизненной ситуации; - СНИЛС. </a:t>
            </a:r>
          </a:p>
          <a:p>
            <a:pPr indent="457200" algn="just">
              <a:lnSpc>
                <a:spcPct val="120000"/>
              </a:lnSpc>
            </a:pPr>
            <a:r>
              <a:rPr lang="ru-RU" sz="1400" b="1" dirty="0">
                <a:solidFill>
                  <a:schemeClr val="bg1"/>
                </a:solidFill>
                <a:latin typeface="+mn-lt"/>
              </a:rPr>
              <a:t>- Документы предоставляются не менее двух раз в учебный год и не реже одного раза в полугодие одновременно с подачей заявления.</a:t>
            </a:r>
          </a:p>
        </p:txBody>
      </p:sp>
    </p:spTree>
    <p:extLst>
      <p:ext uri="{BB962C8B-B14F-4D97-AF65-F5344CB8AC3E}">
        <p14:creationId xmlns:p14="http://schemas.microsoft.com/office/powerpoint/2010/main" val="663472685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9919" y="190922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Стипендии: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19919" y="747935"/>
            <a:ext cx="11553006" cy="573858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indent="457200" algn="just">
              <a:lnSpc>
                <a:spcPct val="120000"/>
              </a:lnSpc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Государственная академическая стипендия назначается: отсутствие по итогам промежуточной аттестации оценки «удовлетворительно»; отсутствие академической задолженности. Размер стипендии составляет 1367  рублей в месяц.</a:t>
            </a:r>
          </a:p>
          <a:p>
            <a:pPr indent="457200" algn="just">
              <a:lnSpc>
                <a:spcPct val="120000"/>
              </a:lnSpc>
            </a:pPr>
            <a:endParaRPr lang="ru-RU" sz="1600" b="1" dirty="0">
              <a:solidFill>
                <a:schemeClr val="bg1"/>
              </a:solidFill>
              <a:latin typeface="+mn-lt"/>
            </a:endParaRPr>
          </a:p>
          <a:p>
            <a:pPr indent="457200" algn="just">
              <a:lnSpc>
                <a:spcPct val="120000"/>
              </a:lnSpc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Государственная социальная стипендия назначается обучающимся, являющимся: </a:t>
            </a:r>
          </a:p>
          <a:p>
            <a:pPr indent="457200" algn="just">
              <a:lnSpc>
                <a:spcPct val="120000"/>
              </a:lnSpc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- детьми-сиротами и детьми, оставшимися без попечения родителей; </a:t>
            </a:r>
          </a:p>
          <a:p>
            <a:pPr indent="457200" algn="just">
              <a:lnSpc>
                <a:spcPct val="120000"/>
              </a:lnSpc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- лицами из числа детей-сирот и детей, оставшихся без попечения родителей, лицами, потерявшими в период обучения обоих родителей или единственного родителя;</a:t>
            </a:r>
          </a:p>
          <a:p>
            <a:pPr indent="457200" algn="just">
              <a:lnSpc>
                <a:spcPct val="120000"/>
              </a:lnSpc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- лицами, оказавшимися в период обучения в трудной жизненной ситуации, детьми-инвалидами; ОБЩЕЖИТИЕ</a:t>
            </a:r>
          </a:p>
          <a:p>
            <a:pPr indent="457200" algn="just">
              <a:lnSpc>
                <a:spcPct val="120000"/>
              </a:lnSpc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- инвалидами I и II групп; </a:t>
            </a:r>
          </a:p>
          <a:p>
            <a:pPr indent="457200" algn="just">
              <a:lnSpc>
                <a:spcPct val="120000"/>
              </a:lnSpc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- инвалидами с детства; </a:t>
            </a:r>
          </a:p>
          <a:p>
            <a:pPr indent="457200" algn="just">
              <a:lnSpc>
                <a:spcPct val="120000"/>
              </a:lnSpc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- обучающимся, подвергшимся воздействию радиации вследствие катастрофы на Чернобыльской АЭС и иных радиационных катастроф, вследствие ядерных испытаний на Семипалатинском полигоне; </a:t>
            </a:r>
          </a:p>
          <a:p>
            <a:pPr indent="457200" algn="just">
              <a:lnSpc>
                <a:spcPct val="120000"/>
              </a:lnSpc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- обучающимся, являющимся инвалидами вследствие военной травмы или заболевания, полученных в период прохождения военной службы, и ветеранами боевых действий; </a:t>
            </a:r>
          </a:p>
          <a:p>
            <a:pPr indent="457200" algn="just">
              <a:lnSpc>
                <a:spcPct val="120000"/>
              </a:lnSpc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- обучающимся из числа граждан, проходивших в течение не менее трех лет военную службу по контракту в Вооруженных Силах Российской Федерации, во внутренних войсках Министерства внутренних дел Российской Федерации и федеральных государственных органах, </a:t>
            </a:r>
          </a:p>
          <a:p>
            <a:pPr indent="457200" algn="just">
              <a:lnSpc>
                <a:spcPct val="120000"/>
              </a:lnSpc>
            </a:pPr>
            <a:r>
              <a:rPr lang="ru-RU" sz="1600" b="1" dirty="0">
                <a:solidFill>
                  <a:schemeClr val="bg1"/>
                </a:solidFill>
                <a:latin typeface="+mn-lt"/>
              </a:rPr>
              <a:t>- обучающимся, получившим государственную социальную помощь. Размер государственной социальной стипендии составляет 2051  рубль.</a:t>
            </a:r>
          </a:p>
        </p:txBody>
      </p:sp>
    </p:spTree>
    <p:extLst>
      <p:ext uri="{BB962C8B-B14F-4D97-AF65-F5344CB8AC3E}">
        <p14:creationId xmlns:p14="http://schemas.microsoft.com/office/powerpoint/2010/main" val="3590651884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85626"/>
            <a:ext cx="6781800" cy="288032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+mn-lt"/>
              </a:rPr>
              <a:t>НОРМАТИВНЫЕ ДОКУМЕНТЫ: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78584" y="863847"/>
            <a:ext cx="11634832" cy="524611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n-US" sz="2000" b="1" dirty="0">
                <a:solidFill>
                  <a:schemeClr val="bg1"/>
                </a:solidFill>
                <a:latin typeface="+mn-lt"/>
              </a:rPr>
              <a:t>1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. Федеральный закон от 29.12.2012 № 273-ФЗ «Об образовании в Российской Федерации», с изменениями и дополнениями.</a:t>
            </a:r>
          </a:p>
          <a:p>
            <a:pPr algn="just"/>
            <a:endParaRPr lang="ru-RU" sz="2000" b="1" dirty="0">
              <a:solidFill>
                <a:schemeClr val="bg1"/>
              </a:solidFill>
              <a:latin typeface="+mn-lt"/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+mn-lt"/>
              </a:rPr>
              <a:t>2. Приказ Министерства Просвещения Российской Федерации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02.09.2020 № 457</a:t>
            </a:r>
            <a:r>
              <a:rPr lang="ru-RU" sz="2000" b="1" dirty="0">
                <a:solidFill>
                  <a:schemeClr val="bg1"/>
                </a:solidFill>
                <a:latin typeface="+mn-lt"/>
              </a:rPr>
              <a:t> «Об утверждении порядка приема на обучение по образовательным программам среднего профессионального образования» (и изменениями и дополнениями).</a:t>
            </a:r>
          </a:p>
          <a:p>
            <a:pPr algn="just"/>
            <a:endParaRPr lang="ru-RU" sz="2000" b="1" dirty="0">
              <a:solidFill>
                <a:schemeClr val="bg1"/>
              </a:solidFill>
              <a:latin typeface="+mn-lt"/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+mn-lt"/>
              </a:rPr>
              <a:t>3. Постановление Правительства Российской Федерации от 14.08.2013 № 697 «Об утверждении перечня специальностей и направлений подготовки, при приеме на обучение по которым поступающие проходят обязательные предварительные медицинские осмотры (обследования) в порядке, установленном при заключении трудового договора или служебного контракта по соответствующей должности или специальности».</a:t>
            </a:r>
          </a:p>
          <a:p>
            <a:pPr algn="just"/>
            <a:endParaRPr lang="ru-RU" sz="2000" b="1" dirty="0">
              <a:solidFill>
                <a:schemeClr val="bg1"/>
              </a:solidFill>
              <a:latin typeface="+mn-lt"/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+mn-lt"/>
              </a:rPr>
              <a:t>4. Постановление Правительства Российской Федерации от 27 апреля 2024 г. N 555 “О целевом обучении по образовательным программам среднего профессионального и высшего образования”</a:t>
            </a:r>
          </a:p>
          <a:p>
            <a:pPr marL="457200" indent="-457200" algn="just">
              <a:buAutoNum type="arabicPeriod"/>
            </a:pPr>
            <a:endParaRPr lang="ru-RU" sz="20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8468795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86643" y="466378"/>
            <a:ext cx="1041953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Ст. 5  237-ФЗ «Об образовании в Российской Федерации»:</a:t>
            </a:r>
          </a:p>
          <a:p>
            <a:pPr algn="just"/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solidFill>
                  <a:schemeClr val="bg1"/>
                </a:solidFill>
                <a:latin typeface="+mn-lt"/>
              </a:rPr>
              <a:t>В Российской Федерации гарантируются </a:t>
            </a:r>
            <a:r>
              <a:rPr lang="ru-RU" sz="2400" b="1" u="sng" dirty="0">
                <a:solidFill>
                  <a:schemeClr val="bg1"/>
                </a:solidFill>
                <a:latin typeface="+mn-lt"/>
              </a:rPr>
              <a:t>общедоступность и бесплатность</a:t>
            </a:r>
            <a:r>
              <a:rPr lang="ru-RU" sz="2400" b="1" dirty="0">
                <a:solidFill>
                  <a:schemeClr val="bg1"/>
                </a:solidFill>
                <a:latin typeface="+mn-lt"/>
              </a:rPr>
              <a:t> в соответствии с федеральными государственными образовательными стандартами дошкольного, начального общего, основного общего и среднего общего образования, </a:t>
            </a:r>
            <a:r>
              <a:rPr lang="ru-RU" sz="2400" b="1" u="sng" dirty="0">
                <a:solidFill>
                  <a:schemeClr val="bg1"/>
                </a:solidFill>
                <a:latin typeface="+mn-lt"/>
              </a:rPr>
              <a:t>среднего профессионального образования</a:t>
            </a:r>
            <a:r>
              <a:rPr lang="ru-RU" sz="2400" b="1" dirty="0">
                <a:solidFill>
                  <a:schemeClr val="bg1"/>
                </a:solidFill>
                <a:latin typeface="+mn-lt"/>
              </a:rPr>
              <a:t>, а также на конкурсной основе бесплатного высшего образования, если </a:t>
            </a:r>
            <a:r>
              <a:rPr lang="ru-RU" sz="2400" b="1" u="sng" dirty="0">
                <a:solidFill>
                  <a:schemeClr val="bg1"/>
                </a:solidFill>
                <a:latin typeface="+mn-lt"/>
              </a:rPr>
              <a:t>образование данного уровня гражданин получает впервые</a:t>
            </a:r>
            <a:r>
              <a:rPr lang="ru-RU" sz="2400" b="1" dirty="0">
                <a:solidFill>
                  <a:schemeClr val="bg1"/>
                </a:solidFill>
                <a:latin typeface="+mn-lt"/>
              </a:rPr>
              <a:t>. 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just"/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88536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328B2B32-C823-4DC4-AF04-4BEB78F0E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26357" y="-1030735"/>
            <a:ext cx="9541471" cy="6850478"/>
          </a:xfrm>
          <a:prstGeom prst="rect">
            <a:avLst/>
          </a:prstGeom>
        </p:spPr>
      </p:pic>
      <p:sp>
        <p:nvSpPr>
          <p:cNvPr id="33" name="Овал 32">
            <a:extLst>
              <a:ext uri="{FF2B5EF4-FFF2-40B4-BE49-F238E27FC236}">
                <a16:creationId xmlns:a16="http://schemas.microsoft.com/office/drawing/2014/main" id="{F412BFCA-E971-4B68-BB19-16223917A610}"/>
              </a:ext>
            </a:extLst>
          </p:cNvPr>
          <p:cNvSpPr/>
          <p:nvPr/>
        </p:nvSpPr>
        <p:spPr>
          <a:xfrm>
            <a:off x="1105947" y="928209"/>
            <a:ext cx="2807788" cy="2932591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Google Shape;794;g2e74f6026a6_0_635">
            <a:extLst>
              <a:ext uri="{FF2B5EF4-FFF2-40B4-BE49-F238E27FC236}">
                <a16:creationId xmlns:a16="http://schemas.microsoft.com/office/drawing/2014/main" id="{E413A429-73DE-4A51-AF41-8C5C04CCC7FE}"/>
              </a:ext>
            </a:extLst>
          </p:cNvPr>
          <p:cNvSpPr txBox="1">
            <a:spLocks/>
          </p:cNvSpPr>
          <p:nvPr/>
        </p:nvSpPr>
        <p:spPr>
          <a:xfrm>
            <a:off x="3955296" y="0"/>
            <a:ext cx="5192700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SzPts val="2600"/>
            </a:pPr>
            <a:r>
              <a:rPr lang="ru-RU" sz="3200" dirty="0">
                <a:solidFill>
                  <a:schemeClr val="bg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Паспорт кластера </a:t>
            </a:r>
          </a:p>
        </p:txBody>
      </p:sp>
      <p:sp>
        <p:nvSpPr>
          <p:cNvPr id="4" name="Google Shape;794;g2e74f6026a6_0_635">
            <a:extLst>
              <a:ext uri="{FF2B5EF4-FFF2-40B4-BE49-F238E27FC236}">
                <a16:creationId xmlns:a16="http://schemas.microsoft.com/office/drawing/2014/main" id="{B6E29114-1436-4611-93D0-ED11E6B8F224}"/>
              </a:ext>
            </a:extLst>
          </p:cNvPr>
          <p:cNvSpPr txBox="1">
            <a:spLocks/>
          </p:cNvSpPr>
          <p:nvPr/>
        </p:nvSpPr>
        <p:spPr>
          <a:xfrm>
            <a:off x="9462768" y="129052"/>
            <a:ext cx="1665858" cy="384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SzPts val="2600"/>
            </a:pPr>
            <a:r>
              <a:rPr lang="ru-RU" sz="1800" dirty="0">
                <a:solidFill>
                  <a:schemeClr val="bg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Регион: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697F461-131B-4A50-B729-BECC434107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7910" y="513330"/>
            <a:ext cx="644733" cy="863942"/>
          </a:xfrm>
          <a:prstGeom prst="rect">
            <a:avLst/>
          </a:prstGeom>
        </p:spPr>
      </p:pic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C0A4FE97-2AA7-48E9-9971-92279CBC5F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491255"/>
              </p:ext>
            </p:extLst>
          </p:nvPr>
        </p:nvGraphicFramePr>
        <p:xfrm>
          <a:off x="10919088" y="636226"/>
          <a:ext cx="1018118" cy="384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CorelDRAW" r:id="rId5" imgW="4798258" imgH="1810651" progId="CorelDraw.Graphic.21">
                  <p:embed/>
                </p:oleObj>
              </mc:Choice>
              <mc:Fallback>
                <p:oleObj name="CorelDRAW" r:id="rId5" imgW="4798258" imgH="1810651" progId="CorelDraw.Graphic.2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19088" y="636226"/>
                        <a:ext cx="1018118" cy="3842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Google Shape;794;g2e74f6026a6_0_635">
            <a:extLst>
              <a:ext uri="{FF2B5EF4-FFF2-40B4-BE49-F238E27FC236}">
                <a16:creationId xmlns:a16="http://schemas.microsoft.com/office/drawing/2014/main" id="{C032B09C-34A9-4EBA-99D3-D431F79C1D34}"/>
              </a:ext>
            </a:extLst>
          </p:cNvPr>
          <p:cNvSpPr txBox="1">
            <a:spLocks/>
          </p:cNvSpPr>
          <p:nvPr/>
        </p:nvSpPr>
        <p:spPr>
          <a:xfrm>
            <a:off x="10745892" y="129052"/>
            <a:ext cx="1364511" cy="384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SzPts val="2600"/>
            </a:pPr>
            <a:r>
              <a:rPr lang="ru-RU" sz="1800" dirty="0">
                <a:solidFill>
                  <a:schemeClr val="bg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Отрасль: </a:t>
            </a:r>
          </a:p>
        </p:txBody>
      </p:sp>
      <p:sp>
        <p:nvSpPr>
          <p:cNvPr id="11" name="Google Shape;794;g2e74f6026a6_0_635">
            <a:extLst>
              <a:ext uri="{FF2B5EF4-FFF2-40B4-BE49-F238E27FC236}">
                <a16:creationId xmlns:a16="http://schemas.microsoft.com/office/drawing/2014/main" id="{14434860-9718-47C5-948C-7C1AC26AA62C}"/>
              </a:ext>
            </a:extLst>
          </p:cNvPr>
          <p:cNvSpPr txBox="1">
            <a:spLocks/>
          </p:cNvSpPr>
          <p:nvPr/>
        </p:nvSpPr>
        <p:spPr>
          <a:xfrm>
            <a:off x="-12630" y="354179"/>
            <a:ext cx="2574603" cy="384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SzPts val="2600"/>
            </a:pPr>
            <a:r>
              <a:rPr lang="ru-RU" sz="1800" dirty="0">
                <a:solidFill>
                  <a:srgbClr val="C000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Состав кластера: </a:t>
            </a:r>
          </a:p>
        </p:txBody>
      </p:sp>
      <p:sp>
        <p:nvSpPr>
          <p:cNvPr id="16" name="Text Box 10">
            <a:extLst>
              <a:ext uri="{FF2B5EF4-FFF2-40B4-BE49-F238E27FC236}">
                <a16:creationId xmlns:a16="http://schemas.microsoft.com/office/drawing/2014/main" id="{7FB593BB-925F-4AB4-8F8D-44993C826B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630" y="3099999"/>
            <a:ext cx="2704287" cy="315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cs typeface="Arial" pitchFamily="34" charset="0"/>
              </a:rPr>
              <a:t>ООО 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cs typeface="Arial" pitchFamily="34" charset="0"/>
              </a:rPr>
              <a:t>«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cs typeface="Arial" pitchFamily="34" charset="0"/>
              </a:rPr>
              <a:t>Эргофарм</a:t>
            </a: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cs typeface="Arial" pitchFamily="34" charset="0"/>
              </a:rPr>
              <a:t>»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B326F56-8C72-4B6B-928D-1B1FEEB4ADD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280" b="1"/>
          <a:stretch/>
        </p:blipFill>
        <p:spPr>
          <a:xfrm>
            <a:off x="3077051" y="1079956"/>
            <a:ext cx="1072235" cy="10416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92DAC72-BA67-44F2-BC07-336450C011A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89557" y="3600255"/>
            <a:ext cx="1440568" cy="49920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BAFB4A3-8E6F-4CC8-8D68-9347DC9D861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61119" y="626293"/>
            <a:ext cx="770077" cy="77007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716AF06A-2553-496E-A268-318A9A1A7C4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5274" y="1163484"/>
            <a:ext cx="895309" cy="886942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7C3D3668-6AC2-4DE8-A782-96C7976EB2E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1684" y="2018210"/>
            <a:ext cx="1602558" cy="106807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3854484B-C60E-4C4E-9718-92FB28F9C2E0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9966" t="34680" r="8707" b="34135"/>
          <a:stretch/>
        </p:blipFill>
        <p:spPr>
          <a:xfrm>
            <a:off x="3030037" y="3007073"/>
            <a:ext cx="2785065" cy="600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6B5BE1B3-3692-444F-B2B5-2E01509A18F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68090" y="2235454"/>
            <a:ext cx="649304" cy="648593"/>
          </a:xfrm>
          <a:prstGeom prst="rect">
            <a:avLst/>
          </a:prstGeom>
        </p:spPr>
      </p:pic>
      <p:sp>
        <p:nvSpPr>
          <p:cNvPr id="34" name="Google Shape;794;g2e74f6026a6_0_635">
            <a:extLst>
              <a:ext uri="{FF2B5EF4-FFF2-40B4-BE49-F238E27FC236}">
                <a16:creationId xmlns:a16="http://schemas.microsoft.com/office/drawing/2014/main" id="{8994B5A3-EC41-46CB-A791-372A18ABAF6D}"/>
              </a:ext>
            </a:extLst>
          </p:cNvPr>
          <p:cNvSpPr txBox="1">
            <a:spLocks/>
          </p:cNvSpPr>
          <p:nvPr/>
        </p:nvSpPr>
        <p:spPr>
          <a:xfrm>
            <a:off x="5291306" y="5569537"/>
            <a:ext cx="3454189" cy="830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90000"/>
              </a:lnSpc>
              <a:buSzPts val="2600"/>
            </a:pPr>
            <a:r>
              <a:rPr lang="ru-RU" sz="2800" dirty="0">
                <a:solidFill>
                  <a:schemeClr val="bg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Кадровая </a:t>
            </a:r>
          </a:p>
          <a:p>
            <a:pPr algn="ctr">
              <a:lnSpc>
                <a:spcPct val="90000"/>
              </a:lnSpc>
              <a:buSzPts val="2600"/>
            </a:pPr>
            <a:r>
              <a:rPr lang="ru-RU" sz="2800" dirty="0">
                <a:solidFill>
                  <a:schemeClr val="bg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потребность на 3 года</a:t>
            </a:r>
          </a:p>
          <a:p>
            <a:pPr algn="ctr">
              <a:lnSpc>
                <a:spcPct val="90000"/>
              </a:lnSpc>
              <a:buSzPts val="2600"/>
            </a:pPr>
            <a:r>
              <a:rPr lang="ru-RU" sz="2800" dirty="0">
                <a:solidFill>
                  <a:srgbClr val="FFFF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900</a:t>
            </a:r>
            <a:r>
              <a:rPr lang="ru-RU" sz="2800" dirty="0">
                <a:solidFill>
                  <a:schemeClr val="bg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4071911C-2552-4C1D-A5DF-C5A6F0ED28C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44762" y="2111417"/>
            <a:ext cx="2184601" cy="1355878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6DB39B0B-B8E3-41C8-9BE9-B91B1E68DE3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33505" y="2090680"/>
            <a:ext cx="1379422" cy="1349434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9AF6A117-6B7B-466D-A90A-FA0F32C16E7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626907" y="2197572"/>
            <a:ext cx="1770178" cy="1231428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0159C7B9-416F-4D45-A72E-E0B3935565C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553631" y="3574187"/>
            <a:ext cx="2777397" cy="1604718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22783830-0881-4C43-8B13-BE42936A417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472548" y="3700795"/>
            <a:ext cx="1349434" cy="1349434"/>
          </a:xfrm>
          <a:prstGeom prst="rect">
            <a:avLst/>
          </a:prstGeom>
        </p:spPr>
      </p:pic>
      <p:sp>
        <p:nvSpPr>
          <p:cNvPr id="45" name="Google Shape;794;g2e74f6026a6_0_635">
            <a:extLst>
              <a:ext uri="{FF2B5EF4-FFF2-40B4-BE49-F238E27FC236}">
                <a16:creationId xmlns:a16="http://schemas.microsoft.com/office/drawing/2014/main" id="{58D6C3AE-ADEB-4B8F-88C3-9D86550B3FBD}"/>
              </a:ext>
            </a:extLst>
          </p:cNvPr>
          <p:cNvSpPr txBox="1">
            <a:spLocks/>
          </p:cNvSpPr>
          <p:nvPr/>
        </p:nvSpPr>
        <p:spPr>
          <a:xfrm>
            <a:off x="8377199" y="5557403"/>
            <a:ext cx="3454189" cy="830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90000"/>
              </a:lnSpc>
              <a:buSzPts val="2600"/>
            </a:pPr>
            <a:r>
              <a:rPr lang="ru-RU" sz="2800" dirty="0">
                <a:solidFill>
                  <a:schemeClr val="bg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Объем </a:t>
            </a:r>
          </a:p>
          <a:p>
            <a:pPr algn="ctr">
              <a:lnSpc>
                <a:spcPct val="90000"/>
              </a:lnSpc>
              <a:buSzPts val="2600"/>
            </a:pPr>
            <a:r>
              <a:rPr lang="ru-RU" sz="2800" dirty="0">
                <a:solidFill>
                  <a:schemeClr val="bg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набора на 3 года</a:t>
            </a:r>
          </a:p>
          <a:p>
            <a:pPr algn="ctr">
              <a:lnSpc>
                <a:spcPct val="90000"/>
              </a:lnSpc>
              <a:buSzPts val="2600"/>
            </a:pPr>
            <a:r>
              <a:rPr lang="ru-RU" sz="2800" dirty="0">
                <a:solidFill>
                  <a:srgbClr val="FFFF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750</a:t>
            </a:r>
            <a:r>
              <a:rPr lang="ru-RU" sz="2800" dirty="0">
                <a:solidFill>
                  <a:schemeClr val="bg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 </a:t>
            </a:r>
          </a:p>
        </p:txBody>
      </p:sp>
      <p:sp>
        <p:nvSpPr>
          <p:cNvPr id="46" name="Google Shape;794;g2e74f6026a6_0_635">
            <a:extLst>
              <a:ext uri="{FF2B5EF4-FFF2-40B4-BE49-F238E27FC236}">
                <a16:creationId xmlns:a16="http://schemas.microsoft.com/office/drawing/2014/main" id="{009C44C1-D153-4D6E-A6BC-909A11C88146}"/>
              </a:ext>
            </a:extLst>
          </p:cNvPr>
          <p:cNvSpPr txBox="1">
            <a:spLocks/>
          </p:cNvSpPr>
          <p:nvPr/>
        </p:nvSpPr>
        <p:spPr>
          <a:xfrm>
            <a:off x="7810770" y="1397467"/>
            <a:ext cx="2382835" cy="830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  <a:defRPr sz="3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90000"/>
              </a:lnSpc>
              <a:buSzPts val="2600"/>
            </a:pPr>
            <a:r>
              <a:rPr lang="ru-RU" sz="1800" dirty="0">
                <a:solidFill>
                  <a:schemeClr val="bg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Специальности:</a:t>
            </a:r>
          </a:p>
        </p:txBody>
      </p:sp>
      <p:sp>
        <p:nvSpPr>
          <p:cNvPr id="5" name="Звезда: 5 точек 4">
            <a:extLst>
              <a:ext uri="{FF2B5EF4-FFF2-40B4-BE49-F238E27FC236}">
                <a16:creationId xmlns:a16="http://schemas.microsoft.com/office/drawing/2014/main" id="{672AC69B-4AB9-4181-A751-DC4B2745EFD8}"/>
              </a:ext>
            </a:extLst>
          </p:cNvPr>
          <p:cNvSpPr/>
          <p:nvPr/>
        </p:nvSpPr>
        <p:spPr>
          <a:xfrm>
            <a:off x="2607453" y="1058754"/>
            <a:ext cx="444416" cy="351335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559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819" y="171872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 ПРИЕМА  НА 2025-2026  УЧЕБНЫЙ  ГОД.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875986"/>
              </p:ext>
            </p:extLst>
          </p:nvPr>
        </p:nvGraphicFramePr>
        <p:xfrm>
          <a:off x="295275" y="1047402"/>
          <a:ext cx="11734800" cy="5038252"/>
        </p:xfrm>
        <a:graphic>
          <a:graphicData uri="http://schemas.openxmlformats.org/drawingml/2006/table">
            <a:tbl>
              <a:tblPr firstRow="1" firstCol="1" bandRow="1"/>
              <a:tblGrid>
                <a:gridCol w="1851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1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8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36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902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970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422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0884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Специальность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Уровень подготовки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Форма  и сроки обучения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Кол-во обучающихся, за счет средств областного бюджета /контрольные цифры приема/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Кол-во обучающихся, за счет средств областного бюджета /контрольные цифры приема/ </a:t>
                      </a: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в рамках ФП «</a:t>
                      </a:r>
                      <a:r>
                        <a:rPr lang="ru-RU" sz="1050" b="1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Профессионалитет</a:t>
                      </a: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» (Кластер Медицина на </a:t>
                      </a:r>
                      <a:r>
                        <a:rPr lang="ru-RU" sz="1050" b="1" dirty="0" err="1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Мурмане</a:t>
                      </a: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Кол-во обучающихся за счет средств физических и (или) юридических лиц /на договорной основе/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Квалификация по диплому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808">
                <a:tc gridSpan="7"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На базе среднего общего образования (11 классов)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91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31.02.01              «Лечебное дело»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базовая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подготовка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Очная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 г. 10 мес.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Фельдшер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54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34.02.01 «Сестринское дело»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базовая подготовка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Очная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 г. 10 мес.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Медицинская сестра/брат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54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34.02.01 «Сестринское дело»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базовая подготовка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Очно-заочная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 г. 10 мес.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Медицинская сестра/брат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1808"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На базе основного  общего образования (9 классов)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54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31.02.01              «Лечебное дело»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базовая подготовка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Очная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3 г. 10 мес.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Фельдшер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36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strike="noStrike" cap="none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  <a:sym typeface="Arial"/>
                        </a:rPr>
                        <a:t>33.02.01 «Фармация»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базовая подготовка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Очная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 г. 10 мес.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25</a:t>
                      </a:r>
                      <a:endParaRPr lang="ru-RU" sz="1800" b="1" kern="12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25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Фармацевт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54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0" u="none" strike="noStrike" cap="none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  <a:sym typeface="Arial"/>
                        </a:rPr>
                        <a:t>34.02.01 «Сестринское дело»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базовая подготовка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Очная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2 г. 10 мес.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Медицинская сестра/брат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0189731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  <a:p>
            <a:pPr>
              <a:defRPr/>
            </a:pP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46584" y="1060322"/>
            <a:ext cx="109072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+mn-lt"/>
              </a:rPr>
              <a:t>По специальностям:</a:t>
            </a:r>
          </a:p>
          <a:p>
            <a:r>
              <a:rPr lang="ru-RU" sz="2400" b="1" dirty="0">
                <a:solidFill>
                  <a:schemeClr val="bg1"/>
                </a:solidFill>
                <a:latin typeface="+mn-lt"/>
              </a:rPr>
              <a:t>31.02.01 Лечебное дело и 34.02.01 «Сестринское дело на базе 9 и 11 классов, поступающие   на бюджетную и договорную основы проходят в обязательном порядке вступительные испытания в форме психологического тестирования. </a:t>
            </a:r>
          </a:p>
          <a:p>
            <a:endParaRPr lang="ru-RU" sz="2400" b="1" dirty="0">
              <a:solidFill>
                <a:schemeClr val="bg1"/>
              </a:solidFill>
              <a:latin typeface="+mn-lt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+mn-lt"/>
              </a:rPr>
              <a:t>Вступительные испытания проходят в период подачи заявлений с </a:t>
            </a:r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28.05.2025 по 09.08.2025 включительно.</a:t>
            </a:r>
            <a:endParaRPr lang="ru-RU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627956" y="305222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ВСТУПИТЕЛЬНЫЕ ИСПЫТАНИЯ</a:t>
            </a:r>
          </a:p>
        </p:txBody>
      </p:sp>
    </p:spTree>
    <p:extLst>
      <p:ext uri="{BB962C8B-B14F-4D97-AF65-F5344CB8AC3E}">
        <p14:creationId xmlns:p14="http://schemas.microsoft.com/office/powerpoint/2010/main" val="4022003208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0551" y="831532"/>
            <a:ext cx="10703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Приказ Министерства просвещения Российской Федерации от 02.09.2020 № 457: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1685106" y="195890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МЕДИЦИНСКИЕ КОМИССИИ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0551" y="1719613"/>
            <a:ext cx="1080467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bg1"/>
                </a:solidFill>
                <a:latin typeface="+mn-lt"/>
              </a:rPr>
              <a:t>П. 23. При поступлении на обучение по специальностям, входящим в перечень специальностей, при приеме на обучение по которым поступающие проходят обязательные предварительные медицинские осмотры (обследования) в порядке, установленном при заключении трудового договора или служебного контракта по соответствующей должности или специальности, утвержденный постановлением Правительства Российской Федерации от 14 августа 2013 г. N 697, поступающие проходят обязательные предварительные медицинские осмотры (обследования) в порядке, установленном при заключении трудового договора или служебного контракта по соответствующим должности, профессии или специальности.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083264453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96119" y="371897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ПЕРЕЧЕНЬ ДОКУМЕНТОВ: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3564" y="906306"/>
            <a:ext cx="11227381" cy="5189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5000"/>
              </a:lnSpc>
              <a:buSzPts val="1200"/>
              <a:buFont typeface="Wingdings"/>
              <a:buChar char=""/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личное заявление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buSzPts val="1200"/>
              <a:buFont typeface="Wingdings"/>
              <a:buChar char=""/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документ об образовании и (или) его заверенная копия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 marL="342900" indent="-342900" algn="just">
              <a:lnSpc>
                <a:spcPct val="115000"/>
              </a:lnSpc>
              <a:buSzPts val="1200"/>
              <a:buFont typeface="Wingdings"/>
              <a:buChar char=""/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медицинская справка по форме 086-у (с указанием годности к выбранной специальности колледжа)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buSzPts val="1200"/>
              <a:buFont typeface="Wingdings"/>
              <a:buChar char=""/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4 фотографии 3х4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buSzPts val="1200"/>
              <a:buFont typeface="Wingdings"/>
              <a:buChar char=""/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паспорт и копия паспорта</a:t>
            </a:r>
          </a:p>
          <a:p>
            <a:pPr marL="342900" indent="-342900">
              <a:lnSpc>
                <a:spcPct val="115000"/>
              </a:lnSpc>
              <a:buSzPts val="1200"/>
              <a:buFont typeface="Wingdings"/>
              <a:buChar char=""/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копия пенсионного страхового свидетельства (СНИЛС) 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 marL="180340" indent="-2540">
              <a:lnSpc>
                <a:spcPct val="115000"/>
              </a:lnSpc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Дополнительно предоставляется: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buSzPts val="1200"/>
              <a:buFont typeface="Wingdings"/>
              <a:buChar char=""/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копия сертификата о прививках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 marL="342900" indent="-342900" algn="just">
              <a:lnSpc>
                <a:spcPct val="115000"/>
              </a:lnSpc>
              <a:buSzPts val="1200"/>
              <a:buFont typeface="Wingdings"/>
              <a:buChar char=""/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копия военного билета или приписного удостоверения (для военнообязанных)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buSzPts val="1200"/>
              <a:buFont typeface="Wingdings"/>
              <a:buChar char=""/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копия ИНН</a:t>
            </a:r>
          </a:p>
          <a:p>
            <a:pPr marL="342900" indent="-342900">
              <a:lnSpc>
                <a:spcPct val="115000"/>
              </a:lnSpc>
              <a:buSzPts val="1200"/>
              <a:buFont typeface="Wingdings"/>
              <a:buChar char=""/>
            </a:pPr>
            <a:r>
              <a:rPr lang="ru-RU" sz="2400" dirty="0" err="1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мед.справка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о принадлежности к группе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здоровья (для несовершеннолетних)</a:t>
            </a:r>
            <a:endParaRPr lang="ru-RU" sz="2400" dirty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7801411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0" name="Google Shape;800;g2e74f6026a6_0_655"/>
          <p:cNvGrpSpPr/>
          <p:nvPr/>
        </p:nvGrpSpPr>
        <p:grpSpPr>
          <a:xfrm>
            <a:off x="0" y="6745857"/>
            <a:ext cx="12182068" cy="126900"/>
            <a:chOff x="0" y="6745857"/>
            <a:chExt cx="12182068" cy="126900"/>
          </a:xfrm>
        </p:grpSpPr>
        <p:sp>
          <p:nvSpPr>
            <p:cNvPr id="801" name="Google Shape;801;g2e74f6026a6_0_655"/>
            <p:cNvSpPr/>
            <p:nvPr/>
          </p:nvSpPr>
          <p:spPr>
            <a:xfrm>
              <a:off x="0" y="6745857"/>
              <a:ext cx="1231800" cy="126900"/>
            </a:xfrm>
            <a:prstGeom prst="rect">
              <a:avLst/>
            </a:prstGeom>
            <a:solidFill>
              <a:srgbClr val="5B6A81"/>
            </a:solidFill>
            <a:ln w="12700" cap="flat" cmpd="sng">
              <a:solidFill>
                <a:srgbClr val="5B6A8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g2e74f6026a6_0_655"/>
            <p:cNvSpPr/>
            <p:nvPr/>
          </p:nvSpPr>
          <p:spPr>
            <a:xfrm>
              <a:off x="1231900" y="6745857"/>
              <a:ext cx="1231800" cy="126900"/>
            </a:xfrm>
            <a:prstGeom prst="rect">
              <a:avLst/>
            </a:prstGeom>
            <a:solidFill>
              <a:srgbClr val="F4E439"/>
            </a:solidFill>
            <a:ln w="12700" cap="flat" cmpd="sng">
              <a:solidFill>
                <a:srgbClr val="F4E43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g2e74f6026a6_0_655"/>
            <p:cNvSpPr/>
            <p:nvPr/>
          </p:nvSpPr>
          <p:spPr>
            <a:xfrm>
              <a:off x="3641424" y="6745857"/>
              <a:ext cx="1231800" cy="126900"/>
            </a:xfrm>
            <a:prstGeom prst="rect">
              <a:avLst/>
            </a:prstGeom>
            <a:solidFill>
              <a:srgbClr val="BA8F67"/>
            </a:solidFill>
            <a:ln w="12700" cap="flat" cmpd="sng">
              <a:solidFill>
                <a:srgbClr val="BA8F6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g2e74f6026a6_0_655"/>
            <p:cNvSpPr/>
            <p:nvPr/>
          </p:nvSpPr>
          <p:spPr>
            <a:xfrm>
              <a:off x="4864097" y="6745857"/>
              <a:ext cx="1231800" cy="126900"/>
            </a:xfrm>
            <a:prstGeom prst="rect">
              <a:avLst/>
            </a:prstGeom>
            <a:solidFill>
              <a:srgbClr val="51B085"/>
            </a:solidFill>
            <a:ln w="12700" cap="flat" cmpd="sng">
              <a:solidFill>
                <a:srgbClr val="51B08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g2e74f6026a6_0_655"/>
            <p:cNvSpPr/>
            <p:nvPr/>
          </p:nvSpPr>
          <p:spPr>
            <a:xfrm>
              <a:off x="6086171" y="6745857"/>
              <a:ext cx="1231800" cy="126900"/>
            </a:xfrm>
            <a:prstGeom prst="rect">
              <a:avLst/>
            </a:prstGeom>
            <a:solidFill>
              <a:srgbClr val="9B89B7"/>
            </a:solidFill>
            <a:ln w="12700" cap="flat" cmpd="sng">
              <a:solidFill>
                <a:srgbClr val="9B89B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g2e74f6026a6_0_655"/>
            <p:cNvSpPr/>
            <p:nvPr/>
          </p:nvSpPr>
          <p:spPr>
            <a:xfrm>
              <a:off x="7318071" y="6745857"/>
              <a:ext cx="1231800" cy="126900"/>
            </a:xfrm>
            <a:prstGeom prst="rect">
              <a:avLst/>
            </a:prstGeom>
            <a:solidFill>
              <a:srgbClr val="E5462C"/>
            </a:solidFill>
            <a:ln w="12700" cap="flat" cmpd="sng">
              <a:solidFill>
                <a:srgbClr val="E5462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g2e74f6026a6_0_655"/>
            <p:cNvSpPr/>
            <p:nvPr/>
          </p:nvSpPr>
          <p:spPr>
            <a:xfrm>
              <a:off x="8549971" y="6745857"/>
              <a:ext cx="1231800" cy="126900"/>
            </a:xfrm>
            <a:prstGeom prst="rect">
              <a:avLst/>
            </a:prstGeom>
            <a:solidFill>
              <a:srgbClr val="36548A"/>
            </a:solidFill>
            <a:ln w="12700" cap="flat" cmpd="sng">
              <a:solidFill>
                <a:srgbClr val="36548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g2e74f6026a6_0_655"/>
            <p:cNvSpPr/>
            <p:nvPr/>
          </p:nvSpPr>
          <p:spPr>
            <a:xfrm>
              <a:off x="9727595" y="6745857"/>
              <a:ext cx="1231800" cy="126900"/>
            </a:xfrm>
            <a:prstGeom prst="rect">
              <a:avLst/>
            </a:prstGeom>
            <a:solidFill>
              <a:srgbClr val="EC742E"/>
            </a:solidFill>
            <a:ln w="12700" cap="flat" cmpd="sng">
              <a:solidFill>
                <a:srgbClr val="EC742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9" name="Google Shape;809;g2e74f6026a6_0_655"/>
            <p:cNvSpPr/>
            <p:nvPr/>
          </p:nvSpPr>
          <p:spPr>
            <a:xfrm>
              <a:off x="10950268" y="6745857"/>
              <a:ext cx="1231800" cy="126900"/>
            </a:xfrm>
            <a:prstGeom prst="rect">
              <a:avLst/>
            </a:prstGeom>
            <a:solidFill>
              <a:srgbClr val="2F6C53"/>
            </a:solidFill>
            <a:ln w="12700" cap="flat" cmpd="sng">
              <a:solidFill>
                <a:srgbClr val="2F6C5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10" name="Google Shape;810;g2e74f6026a6_0_655"/>
          <p:cNvSpPr/>
          <p:nvPr/>
        </p:nvSpPr>
        <p:spPr>
          <a:xfrm>
            <a:off x="2463800" y="6745857"/>
            <a:ext cx="1168500" cy="126900"/>
          </a:xfrm>
          <a:prstGeom prst="rect">
            <a:avLst/>
          </a:prstGeom>
          <a:solidFill>
            <a:srgbClr val="ED726E"/>
          </a:solidFill>
          <a:ln w="12700" cap="flat" cmpd="sng">
            <a:solidFill>
              <a:srgbClr val="ED726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1" name="Google Shape;811;g2e74f6026a6_0_655"/>
          <p:cNvSpPr/>
          <p:nvPr/>
        </p:nvSpPr>
        <p:spPr>
          <a:xfrm>
            <a:off x="-3575" y="-35800"/>
            <a:ext cx="12192000" cy="109590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 dirty="0">
              <a:solidFill>
                <a:srgbClr val="000000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2" name="Google Shape;812;g2e74f6026a6_0_655"/>
          <p:cNvSpPr txBox="1"/>
          <p:nvPr/>
        </p:nvSpPr>
        <p:spPr>
          <a:xfrm>
            <a:off x="7776133" y="5140367"/>
            <a:ext cx="4440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" name="Google Shape;813;g2e74f6026a6_0_655"/>
          <p:cNvSpPr txBox="1"/>
          <p:nvPr/>
        </p:nvSpPr>
        <p:spPr>
          <a:xfrm>
            <a:off x="3575" y="454882"/>
            <a:ext cx="4106607" cy="144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FFFF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Миссия кластера</a:t>
            </a:r>
            <a:r>
              <a:rPr lang="ru-RU" sz="2800" b="0" i="0" u="none" strike="noStrike" cap="none" dirty="0">
                <a:solidFill>
                  <a:srgbClr val="FFFF00"/>
                </a:solidFill>
                <a:latin typeface="Dela Gothic One"/>
                <a:ea typeface="Dela Gothic One"/>
                <a:cs typeface="Dela Gothic One"/>
                <a:sym typeface="Dela Gothic One"/>
              </a:rPr>
              <a:t> </a:t>
            </a:r>
            <a:endParaRPr sz="2800" b="0" i="0" u="none" strike="noStrike" cap="none" dirty="0">
              <a:solidFill>
                <a:srgbClr val="FFFF00"/>
              </a:solidFill>
              <a:latin typeface="Dela Gothic One"/>
              <a:ea typeface="Dela Gothic One"/>
              <a:cs typeface="Dela Gothic One"/>
              <a:sym typeface="Dela Gothic On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 dirty="0">
              <a:solidFill>
                <a:srgbClr val="FFFF00"/>
              </a:solidFill>
              <a:latin typeface="Dela Gothic One"/>
              <a:ea typeface="Dela Gothic One"/>
              <a:cs typeface="Dela Gothic One"/>
              <a:sym typeface="Dela Gothic On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1" i="0" u="none" strike="noStrike" cap="none" dirty="0">
              <a:solidFill>
                <a:srgbClr val="FFFF00"/>
              </a:solidFill>
              <a:latin typeface="Dela Gothic One"/>
              <a:ea typeface="Dela Gothic One"/>
              <a:cs typeface="Dela Gothic One"/>
              <a:sym typeface="Dela Gothic One"/>
            </a:endParaRPr>
          </a:p>
        </p:txBody>
      </p:sp>
      <p:sp>
        <p:nvSpPr>
          <p:cNvPr id="814" name="Google Shape;814;g2e74f6026a6_0_655"/>
          <p:cNvSpPr txBox="1"/>
          <p:nvPr/>
        </p:nvSpPr>
        <p:spPr>
          <a:xfrm>
            <a:off x="258510" y="1232512"/>
            <a:ext cx="3571644" cy="5170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ru-RU" sz="2200" b="0" i="0" u="none" strike="noStrike" cap="none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Мурманская область – регион, в котором в условиях сурового климата и экстремального производства готовят высококвалифицированных специалистов, способных оказать качественную медицинскую помощь в любой ситуации для сохранения здоровья и жизни каждого человека.</a:t>
            </a:r>
            <a:endParaRPr sz="2200" b="1" i="0" u="none" strike="noStrike" cap="none" dirty="0">
              <a:solidFill>
                <a:schemeClr val="bg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15" name="Google Shape;815;g2e74f6026a6_0_655"/>
          <p:cNvSpPr txBox="1"/>
          <p:nvPr/>
        </p:nvSpPr>
        <p:spPr>
          <a:xfrm>
            <a:off x="4378036" y="178236"/>
            <a:ext cx="7564581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ru-RU" sz="2000" b="0" i="0" u="none" strike="noStrike" cap="none" dirty="0">
                <a:solidFill>
                  <a:srgbClr val="FFFF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Цель 1. Закрытие кадровой потребности региона в среднем медицинском персонале</a:t>
            </a:r>
            <a:endParaRPr sz="2000" b="0" i="0" u="none" strike="noStrike" cap="none" dirty="0">
              <a:solidFill>
                <a:srgbClr val="FFFF00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816" name="Google Shape;816;g2e74f6026a6_0_655"/>
          <p:cNvSpPr txBox="1"/>
          <p:nvPr/>
        </p:nvSpPr>
        <p:spPr>
          <a:xfrm>
            <a:off x="4429415" y="945063"/>
            <a:ext cx="7564581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400"/>
              <a:buFont typeface="Montserrat SemiBold"/>
              <a:buChar char="-"/>
            </a:pPr>
            <a:r>
              <a:rPr lang="ru-RU" b="1" dirty="0">
                <a:solidFill>
                  <a:schemeClr val="bg1"/>
                </a:solidFill>
                <a:latin typeface="Montserrat Light" panose="00000400000000000000" pitchFamily="2" charset="-52"/>
                <a:sym typeface="Montserrat SemiBold"/>
              </a:rPr>
              <a:t>Достижение 100% закрытия свободных вакансий в регионе </a:t>
            </a: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400"/>
              <a:buFont typeface="Montserrat SemiBold"/>
              <a:buChar char="-"/>
            </a:pPr>
            <a:r>
              <a:rPr lang="ru-RU" b="1" dirty="0">
                <a:solidFill>
                  <a:schemeClr val="bg1"/>
                </a:solidFill>
                <a:latin typeface="Montserrat Light" panose="00000400000000000000" pitchFamily="2" charset="-52"/>
              </a:rPr>
              <a:t>Процент удовлетворенности населения оказываемой медицинской помощью – выше 75%</a:t>
            </a:r>
            <a:endParaRPr lang="ru-RU" b="1" dirty="0">
              <a:solidFill>
                <a:schemeClr val="bg1"/>
              </a:solidFill>
              <a:latin typeface="Montserrat Light" panose="00000400000000000000" pitchFamily="2" charset="-52"/>
              <a:sym typeface="Montserrat SemiBold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400"/>
              <a:buFont typeface="Montserrat SemiBold"/>
              <a:buChar char="-"/>
            </a:pPr>
            <a:r>
              <a:rPr lang="ru-RU" b="1" dirty="0">
                <a:solidFill>
                  <a:schemeClr val="bg1"/>
                </a:solidFill>
                <a:latin typeface="Montserrat Light" panose="00000400000000000000" pitchFamily="2" charset="-52"/>
              </a:rPr>
              <a:t>100% образовательных программ разработаны с учетом потребностей работодателей и ежегодно проходят актуализацию</a:t>
            </a:r>
            <a:endParaRPr b="1" dirty="0">
              <a:solidFill>
                <a:schemeClr val="bg1"/>
              </a:solidFill>
              <a:latin typeface="Montserrat Light" panose="00000400000000000000" pitchFamily="2" charset="-52"/>
              <a:sym typeface="Montserrat SemiBold"/>
            </a:endParaRPr>
          </a:p>
        </p:txBody>
      </p:sp>
      <p:sp>
        <p:nvSpPr>
          <p:cNvPr id="23" name="Google Shape;815;g2e74f6026a6_0_655">
            <a:extLst>
              <a:ext uri="{FF2B5EF4-FFF2-40B4-BE49-F238E27FC236}">
                <a16:creationId xmlns:a16="http://schemas.microsoft.com/office/drawing/2014/main" id="{76BF3ACB-6F6A-4492-91CE-1617929FEFE5}"/>
              </a:ext>
            </a:extLst>
          </p:cNvPr>
          <p:cNvSpPr txBox="1"/>
          <p:nvPr/>
        </p:nvSpPr>
        <p:spPr>
          <a:xfrm>
            <a:off x="4429415" y="2128928"/>
            <a:ext cx="7504075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ru-RU" sz="2000" b="0" i="0" u="none" strike="noStrike" cap="none" dirty="0">
                <a:solidFill>
                  <a:srgbClr val="FFFF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Цель 2. Вклад кластера в экономику региона – сохранение здоровья трудоспособного населения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2000" b="0" i="0" u="none" strike="noStrike" cap="none" dirty="0">
              <a:solidFill>
                <a:srgbClr val="FFFF00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24" name="Google Shape;816;g2e74f6026a6_0_655">
            <a:extLst>
              <a:ext uri="{FF2B5EF4-FFF2-40B4-BE49-F238E27FC236}">
                <a16:creationId xmlns:a16="http://schemas.microsoft.com/office/drawing/2014/main" id="{582DB898-EDE8-4D43-A02F-66DBDFC340F5}"/>
              </a:ext>
            </a:extLst>
          </p:cNvPr>
          <p:cNvSpPr txBox="1"/>
          <p:nvPr/>
        </p:nvSpPr>
        <p:spPr>
          <a:xfrm>
            <a:off x="4429415" y="2827271"/>
            <a:ext cx="7564581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indent="-317500">
              <a:buClr>
                <a:schemeClr val="bg1"/>
              </a:buClr>
              <a:buSzPts val="1400"/>
              <a:buFont typeface="Montserrat SemiBold"/>
              <a:buChar char="-"/>
            </a:pPr>
            <a:r>
              <a:rPr lang="ru-RU" b="1" dirty="0">
                <a:solidFill>
                  <a:schemeClr val="bg1"/>
                </a:solidFill>
                <a:latin typeface="Montserrat Light" panose="00000400000000000000" pitchFamily="2" charset="-52"/>
                <a:sym typeface="Montserrat SemiBold"/>
              </a:rPr>
              <a:t>100% охват населения различными формами скрининговых исследований</a:t>
            </a:r>
          </a:p>
          <a:p>
            <a:pPr marL="457200" indent="-317500">
              <a:buClr>
                <a:schemeClr val="bg1"/>
              </a:buClr>
              <a:buSzPts val="1400"/>
              <a:buFont typeface="Montserrat SemiBold"/>
              <a:buChar char="-"/>
            </a:pPr>
            <a:r>
              <a:rPr lang="ru-RU" b="1" dirty="0">
                <a:solidFill>
                  <a:schemeClr val="bg1"/>
                </a:solidFill>
                <a:latin typeface="Montserrat Light" panose="00000400000000000000" pitchFamily="2" charset="-52"/>
              </a:rPr>
              <a:t>Охват населения мероприятиями по оказанию первой помощи и здоровому образу жизни – не менее 75%</a:t>
            </a:r>
          </a:p>
          <a:p>
            <a:pPr marL="457200" indent="-317500">
              <a:buClr>
                <a:schemeClr val="bg1"/>
              </a:buClr>
              <a:buSzPts val="1400"/>
              <a:buFont typeface="Montserrat SemiBold"/>
              <a:buChar char="-"/>
            </a:pPr>
            <a:r>
              <a:rPr lang="ru-RU" b="1" dirty="0">
                <a:solidFill>
                  <a:schemeClr val="bg1"/>
                </a:solidFill>
                <a:latin typeface="Montserrat Light" panose="00000400000000000000" pitchFamily="2" charset="-52"/>
              </a:rPr>
              <a:t>Открытие сети центров профилактики когнитивных нарушений с полезным досугом для людей пенсионного возраста в каждом муниципальном образовании</a:t>
            </a:r>
            <a:endParaRPr b="1" dirty="0">
              <a:solidFill>
                <a:schemeClr val="bg1"/>
              </a:solidFill>
              <a:latin typeface="Montserrat Light" panose="00000400000000000000" pitchFamily="2" charset="-52"/>
              <a:sym typeface="Montserrat SemiBold"/>
            </a:endParaRPr>
          </a:p>
        </p:txBody>
      </p:sp>
      <p:sp>
        <p:nvSpPr>
          <p:cNvPr id="25" name="Google Shape;815;g2e74f6026a6_0_655">
            <a:extLst>
              <a:ext uri="{FF2B5EF4-FFF2-40B4-BE49-F238E27FC236}">
                <a16:creationId xmlns:a16="http://schemas.microsoft.com/office/drawing/2014/main" id="{298E2F68-60F0-4423-98A7-9C7D937CD749}"/>
              </a:ext>
            </a:extLst>
          </p:cNvPr>
          <p:cNvSpPr txBox="1"/>
          <p:nvPr/>
        </p:nvSpPr>
        <p:spPr>
          <a:xfrm>
            <a:off x="4429415" y="4349254"/>
            <a:ext cx="7661205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ru-RU" sz="2000" b="0" i="0" u="none" strike="noStrike" cap="none" dirty="0">
                <a:solidFill>
                  <a:srgbClr val="FFFF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Цель 3. Создание медицинского кампуса в регионе</a:t>
            </a:r>
            <a:endParaRPr sz="2000" b="0" i="0" u="none" strike="noStrike" cap="none" dirty="0">
              <a:solidFill>
                <a:srgbClr val="FFFF00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26" name="Google Shape;816;g2e74f6026a6_0_655">
            <a:extLst>
              <a:ext uri="{FF2B5EF4-FFF2-40B4-BE49-F238E27FC236}">
                <a16:creationId xmlns:a16="http://schemas.microsoft.com/office/drawing/2014/main" id="{AB56B34F-4B4A-40FD-BD77-DD47CCAE73E3}"/>
              </a:ext>
            </a:extLst>
          </p:cNvPr>
          <p:cNvSpPr txBox="1"/>
          <p:nvPr/>
        </p:nvSpPr>
        <p:spPr>
          <a:xfrm>
            <a:off x="4378036" y="4661407"/>
            <a:ext cx="7615960" cy="1600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17500">
              <a:buClr>
                <a:schemeClr val="bg1"/>
              </a:buClr>
              <a:buSzPts val="1400"/>
              <a:buFont typeface="Montserrat SemiBold"/>
              <a:buChar char="-"/>
            </a:pPr>
            <a:r>
              <a:rPr lang="ru-RU" b="1" dirty="0">
                <a:solidFill>
                  <a:schemeClr val="bg1"/>
                </a:solidFill>
                <a:latin typeface="Montserrat Light" panose="00000400000000000000" pitchFamily="2" charset="-52"/>
                <a:sym typeface="Montserrat SemiBold"/>
              </a:rPr>
              <a:t>Создание развитой инфраструктуры медицинского кампуса в составе: образовательное учреждение, учреждение здравоохранения, общественно-бытовой корпус для студентов, преподавателей и медработников, спортивная инфраструктура, досуговая инфраструктура</a:t>
            </a:r>
          </a:p>
          <a:p>
            <a:pPr marL="457200" lvl="0" indent="-317500">
              <a:buClr>
                <a:schemeClr val="bg1"/>
              </a:buClr>
              <a:buSzPts val="1400"/>
              <a:buFont typeface="Montserrat SemiBold"/>
              <a:buChar char="-"/>
            </a:pPr>
            <a:r>
              <a:rPr lang="ru-RU" b="1" dirty="0">
                <a:solidFill>
                  <a:schemeClr val="bg1"/>
                </a:solidFill>
                <a:latin typeface="Montserrat Light" panose="00000400000000000000" pitchFamily="2" charset="-52"/>
              </a:rPr>
              <a:t>100% укомплектованность кадрового состава медицинского кампуса</a:t>
            </a:r>
          </a:p>
          <a:p>
            <a:pPr marL="457200" lvl="0" indent="-317500">
              <a:buClr>
                <a:schemeClr val="bg1"/>
              </a:buClr>
              <a:buSzPts val="1400"/>
              <a:buFont typeface="Montserrat SemiBold"/>
              <a:buChar char="-"/>
            </a:pPr>
            <a:r>
              <a:rPr lang="ru-RU" b="1" dirty="0">
                <a:solidFill>
                  <a:schemeClr val="bg1"/>
                </a:solidFill>
                <a:latin typeface="Montserrat Light" panose="00000400000000000000" pitchFamily="2" charset="-52"/>
              </a:rPr>
              <a:t>Оказание населению всех видов медицинской помощи медицинским учреждением в составе кампуса </a:t>
            </a:r>
            <a:endParaRPr b="1" dirty="0">
              <a:solidFill>
                <a:schemeClr val="bg1"/>
              </a:solidFill>
              <a:latin typeface="Montserrat Light" panose="00000400000000000000" pitchFamily="2" charset="-52"/>
              <a:sym typeface="Montserrat SemiBo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5" name="Google Shape;825;g2e74f6026a6_0_673"/>
          <p:cNvGrpSpPr/>
          <p:nvPr/>
        </p:nvGrpSpPr>
        <p:grpSpPr>
          <a:xfrm>
            <a:off x="0" y="6745857"/>
            <a:ext cx="12182068" cy="126900"/>
            <a:chOff x="0" y="6745857"/>
            <a:chExt cx="12182068" cy="126900"/>
          </a:xfrm>
        </p:grpSpPr>
        <p:sp>
          <p:nvSpPr>
            <p:cNvPr id="826" name="Google Shape;826;g2e74f6026a6_0_673"/>
            <p:cNvSpPr/>
            <p:nvPr/>
          </p:nvSpPr>
          <p:spPr>
            <a:xfrm>
              <a:off x="0" y="6745857"/>
              <a:ext cx="1231800" cy="126900"/>
            </a:xfrm>
            <a:prstGeom prst="rect">
              <a:avLst/>
            </a:prstGeom>
            <a:solidFill>
              <a:srgbClr val="5B6A81"/>
            </a:solidFill>
            <a:ln w="12700" cap="flat" cmpd="sng">
              <a:solidFill>
                <a:srgbClr val="5B6A8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g2e74f6026a6_0_673"/>
            <p:cNvSpPr/>
            <p:nvPr/>
          </p:nvSpPr>
          <p:spPr>
            <a:xfrm>
              <a:off x="1231900" y="6745857"/>
              <a:ext cx="1231800" cy="126900"/>
            </a:xfrm>
            <a:prstGeom prst="rect">
              <a:avLst/>
            </a:prstGeom>
            <a:solidFill>
              <a:srgbClr val="F4E439"/>
            </a:solidFill>
            <a:ln w="12700" cap="flat" cmpd="sng">
              <a:solidFill>
                <a:srgbClr val="F4E43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g2e74f6026a6_0_673"/>
            <p:cNvSpPr/>
            <p:nvPr/>
          </p:nvSpPr>
          <p:spPr>
            <a:xfrm>
              <a:off x="3641424" y="6745857"/>
              <a:ext cx="1231800" cy="126900"/>
            </a:xfrm>
            <a:prstGeom prst="rect">
              <a:avLst/>
            </a:prstGeom>
            <a:solidFill>
              <a:srgbClr val="BA8F67"/>
            </a:solidFill>
            <a:ln w="12700" cap="flat" cmpd="sng">
              <a:solidFill>
                <a:srgbClr val="BA8F6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9" name="Google Shape;829;g2e74f6026a6_0_673"/>
            <p:cNvSpPr/>
            <p:nvPr/>
          </p:nvSpPr>
          <p:spPr>
            <a:xfrm>
              <a:off x="4864097" y="6745857"/>
              <a:ext cx="1231800" cy="126900"/>
            </a:xfrm>
            <a:prstGeom prst="rect">
              <a:avLst/>
            </a:prstGeom>
            <a:solidFill>
              <a:srgbClr val="51B085"/>
            </a:solidFill>
            <a:ln w="12700" cap="flat" cmpd="sng">
              <a:solidFill>
                <a:srgbClr val="51B08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0" name="Google Shape;830;g2e74f6026a6_0_673"/>
            <p:cNvSpPr/>
            <p:nvPr/>
          </p:nvSpPr>
          <p:spPr>
            <a:xfrm>
              <a:off x="6086171" y="6745857"/>
              <a:ext cx="1231800" cy="126900"/>
            </a:xfrm>
            <a:prstGeom prst="rect">
              <a:avLst/>
            </a:prstGeom>
            <a:solidFill>
              <a:srgbClr val="9B89B7"/>
            </a:solidFill>
            <a:ln w="12700" cap="flat" cmpd="sng">
              <a:solidFill>
                <a:srgbClr val="9B89B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g2e74f6026a6_0_673"/>
            <p:cNvSpPr/>
            <p:nvPr/>
          </p:nvSpPr>
          <p:spPr>
            <a:xfrm>
              <a:off x="7318071" y="6745857"/>
              <a:ext cx="1231800" cy="126900"/>
            </a:xfrm>
            <a:prstGeom prst="rect">
              <a:avLst/>
            </a:prstGeom>
            <a:solidFill>
              <a:srgbClr val="E5462C"/>
            </a:solidFill>
            <a:ln w="12700" cap="flat" cmpd="sng">
              <a:solidFill>
                <a:srgbClr val="E5462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g2e74f6026a6_0_673"/>
            <p:cNvSpPr/>
            <p:nvPr/>
          </p:nvSpPr>
          <p:spPr>
            <a:xfrm>
              <a:off x="8549971" y="6745857"/>
              <a:ext cx="1231800" cy="126900"/>
            </a:xfrm>
            <a:prstGeom prst="rect">
              <a:avLst/>
            </a:prstGeom>
            <a:solidFill>
              <a:srgbClr val="36548A"/>
            </a:solidFill>
            <a:ln w="12700" cap="flat" cmpd="sng">
              <a:solidFill>
                <a:srgbClr val="36548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g2e74f6026a6_0_673"/>
            <p:cNvSpPr/>
            <p:nvPr/>
          </p:nvSpPr>
          <p:spPr>
            <a:xfrm>
              <a:off x="9727595" y="6745857"/>
              <a:ext cx="1231800" cy="126900"/>
            </a:xfrm>
            <a:prstGeom prst="rect">
              <a:avLst/>
            </a:prstGeom>
            <a:solidFill>
              <a:srgbClr val="EC742E"/>
            </a:solidFill>
            <a:ln w="12700" cap="flat" cmpd="sng">
              <a:solidFill>
                <a:srgbClr val="EC742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g2e74f6026a6_0_673"/>
            <p:cNvSpPr/>
            <p:nvPr/>
          </p:nvSpPr>
          <p:spPr>
            <a:xfrm>
              <a:off x="10950268" y="6745857"/>
              <a:ext cx="1231800" cy="126900"/>
            </a:xfrm>
            <a:prstGeom prst="rect">
              <a:avLst/>
            </a:prstGeom>
            <a:solidFill>
              <a:srgbClr val="2F6C53"/>
            </a:solidFill>
            <a:ln w="12700" cap="flat" cmpd="sng">
              <a:solidFill>
                <a:srgbClr val="2F6C5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35" name="Google Shape;835;g2e74f6026a6_0_673"/>
          <p:cNvSpPr/>
          <p:nvPr/>
        </p:nvSpPr>
        <p:spPr>
          <a:xfrm>
            <a:off x="2463800" y="6745857"/>
            <a:ext cx="1168500" cy="126900"/>
          </a:xfrm>
          <a:prstGeom prst="rect">
            <a:avLst/>
          </a:prstGeom>
          <a:solidFill>
            <a:srgbClr val="ED726E"/>
          </a:solidFill>
          <a:ln w="12700" cap="flat" cmpd="sng">
            <a:solidFill>
              <a:srgbClr val="ED726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6" name="Google Shape;836;g2e74f6026a6_0_673"/>
          <p:cNvSpPr/>
          <p:nvPr/>
        </p:nvSpPr>
        <p:spPr>
          <a:xfrm>
            <a:off x="-3575" y="-35800"/>
            <a:ext cx="12192000" cy="109590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 dirty="0">
              <a:solidFill>
                <a:srgbClr val="FFFF00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7" name="Google Shape;837;g2e74f6026a6_0_673"/>
          <p:cNvSpPr txBox="1">
            <a:spLocks noGrp="1"/>
          </p:cNvSpPr>
          <p:nvPr>
            <p:ph type="title" idx="4294967295"/>
          </p:nvPr>
        </p:nvSpPr>
        <p:spPr>
          <a:xfrm>
            <a:off x="1231800" y="312050"/>
            <a:ext cx="9228510" cy="306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</a:pPr>
            <a:r>
              <a:rPr lang="ru-RU" sz="3200" dirty="0">
                <a:solidFill>
                  <a:srgbClr val="FFFF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Оценка потенциала кластера</a:t>
            </a:r>
            <a:endParaRPr sz="3200" dirty="0">
              <a:solidFill>
                <a:srgbClr val="FFFF00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graphicFrame>
        <p:nvGraphicFramePr>
          <p:cNvPr id="838" name="Google Shape;838;g2e74f6026a6_0_673"/>
          <p:cNvGraphicFramePr/>
          <p:nvPr>
            <p:extLst>
              <p:ext uri="{D42A27DB-BD31-4B8C-83A1-F6EECF244321}">
                <p14:modId xmlns:p14="http://schemas.microsoft.com/office/powerpoint/2010/main" val="2158454392"/>
              </p:ext>
            </p:extLst>
          </p:nvPr>
        </p:nvGraphicFramePr>
        <p:xfrm>
          <a:off x="157500" y="923565"/>
          <a:ext cx="6382400" cy="3427110"/>
        </p:xfrm>
        <a:graphic>
          <a:graphicData uri="http://schemas.openxmlformats.org/drawingml/2006/table">
            <a:tbl>
              <a:tblPr>
                <a:noFill/>
                <a:tableStyleId>{C6F852E8-17E1-40EA-8705-9FBBE75FE618}</a:tableStyleId>
              </a:tblPr>
              <a:tblGrid>
                <a:gridCol w="159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2800">
                <a:tc gridSpan="4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400" b="1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КЛЮЧЕВЫЕ ПРОЦЕССЫ </a:t>
                      </a:r>
                      <a:endParaRPr sz="1400" b="1" u="none" strike="noStrike" cap="none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56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bg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Работа </a:t>
                      </a:r>
                      <a:endParaRPr sz="1100" b="1" u="none" strike="noStrike" cap="none" dirty="0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bg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со студентами, карьерное развитие</a:t>
                      </a:r>
                      <a:endParaRPr sz="1100" b="1" u="none" strike="noStrike" cap="none" dirty="0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>
                          <a:solidFill>
                            <a:schemeClr val="bg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Кадровое партнерство </a:t>
                      </a:r>
                      <a:endParaRPr sz="1100" b="1" u="none" strike="noStrike" cap="none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>
                          <a:solidFill>
                            <a:schemeClr val="bg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в синхронизации образовательных программ</a:t>
                      </a:r>
                      <a:endParaRPr sz="1100" b="1" u="none" strike="noStrike" cap="none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>
                          <a:solidFill>
                            <a:schemeClr val="bg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Публичная репутация</a:t>
                      </a:r>
                      <a:endParaRPr sz="1100" b="1" u="none" strike="noStrike" cap="none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bg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Управление бизнес-моделью и продуктами</a:t>
                      </a:r>
                      <a:endParaRPr sz="1100" b="1" u="none" strike="noStrike" cap="none" dirty="0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5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i="1" u="none" strike="noStrike" cap="none" dirty="0">
                        <a:highlight>
                          <a:srgbClr val="FFFF00"/>
                        </a:highlight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 dirty="0">
                        <a:solidFill>
                          <a:srgbClr val="000000"/>
                        </a:solidFill>
                        <a:latin typeface="Arial"/>
                        <a:cs typeface="Arial"/>
                        <a:sym typeface="Arial"/>
                      </a:endParaRPr>
                    </a:p>
                  </a:txBody>
                  <a:tcPr marL="91425" marR="91425" marT="91425" marB="91425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075">
                <a:tc gridSpan="4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ru-RU" sz="1400" b="1" u="none" strike="noStrike" cap="none" dirty="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КЛЮЧЕВЫЕ ФАКТОРЫ ИНФРАСТРУКТУРЫ</a:t>
                      </a:r>
                      <a:endParaRPr sz="1400" b="1" u="none" strike="noStrike" cap="none" dirty="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46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ru-RU" sz="1000" b="1" u="none" strike="noStrike" cap="none" dirty="0">
                          <a:solidFill>
                            <a:schemeClr val="bg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Образовательные программы</a:t>
                      </a:r>
                      <a:endParaRPr sz="1000" b="1" u="none" strike="noStrike" cap="none" dirty="0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bg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Технологии </a:t>
                      </a:r>
                      <a:endParaRPr sz="1100" b="1" u="none" strike="noStrike" cap="none" dirty="0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bg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и техника </a:t>
                      </a:r>
                      <a:endParaRPr sz="1100" b="1" u="none" strike="noStrike" cap="none" dirty="0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bg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для обучения</a:t>
                      </a:r>
                      <a:endParaRPr sz="1100" b="1" u="none" strike="noStrike" cap="none" dirty="0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bg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Кадры </a:t>
                      </a:r>
                      <a:endParaRPr sz="1100" b="1" u="none" strike="noStrike" cap="none" dirty="0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bg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для обучения</a:t>
                      </a:r>
                      <a:endParaRPr sz="1100" b="1" u="none" strike="noStrike" cap="none" dirty="0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bg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Здание </a:t>
                      </a:r>
                      <a:endParaRPr sz="1100" b="1" u="none" strike="noStrike" cap="none" dirty="0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bg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и ландшафт </a:t>
                      </a:r>
                      <a:endParaRPr sz="1100" b="1" u="none" strike="noStrike" cap="none" dirty="0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1100" b="1" u="none" strike="noStrike" cap="none" dirty="0">
                          <a:solidFill>
                            <a:schemeClr val="bg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для обучения</a:t>
                      </a:r>
                      <a:endParaRPr sz="1100" b="1" u="none" strike="noStrike" cap="none" dirty="0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 anchor="ctr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5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i="1" u="none" strike="noStrike" cap="none" dirty="0">
                        <a:highlight>
                          <a:srgbClr val="FFFF00"/>
                        </a:highlight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41" name="Google Shape;841;g2e74f6026a6_0_673"/>
          <p:cNvSpPr txBox="1">
            <a:spLocks noGrp="1"/>
          </p:cNvSpPr>
          <p:nvPr>
            <p:ph type="title" idx="4294967295"/>
          </p:nvPr>
        </p:nvSpPr>
        <p:spPr>
          <a:xfrm>
            <a:off x="6737963" y="543967"/>
            <a:ext cx="4827600" cy="8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</a:pPr>
            <a:r>
              <a:rPr lang="ru-RU" sz="2000" b="0" dirty="0">
                <a:solidFill>
                  <a:schemeClr val="bg1"/>
                </a:solidFill>
                <a:latin typeface="Dela Gothic One"/>
                <a:ea typeface="Dela Gothic One"/>
                <a:cs typeface="Dela Gothic One"/>
                <a:sym typeface="Dela Gothic One"/>
              </a:rPr>
              <a:t>Ключевые сильные стороны</a:t>
            </a:r>
            <a:endParaRPr sz="2000" b="0" dirty="0">
              <a:solidFill>
                <a:schemeClr val="bg1"/>
              </a:solidFill>
              <a:latin typeface="Dela Gothic One"/>
              <a:ea typeface="Dela Gothic One"/>
              <a:cs typeface="Dela Gothic One"/>
              <a:sym typeface="Dela Gothic One"/>
            </a:endParaRPr>
          </a:p>
        </p:txBody>
      </p:sp>
      <p:sp>
        <p:nvSpPr>
          <p:cNvPr id="842" name="Google Shape;842;g2e74f6026a6_0_673"/>
          <p:cNvSpPr txBox="1">
            <a:spLocks noGrp="1"/>
          </p:cNvSpPr>
          <p:nvPr>
            <p:ph type="title" idx="4294967295"/>
          </p:nvPr>
        </p:nvSpPr>
        <p:spPr>
          <a:xfrm>
            <a:off x="6762758" y="2371575"/>
            <a:ext cx="4827600" cy="8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</a:pPr>
            <a:r>
              <a:rPr lang="ru-RU" sz="2000" b="0" dirty="0">
                <a:solidFill>
                  <a:schemeClr val="bg1"/>
                </a:solidFill>
                <a:latin typeface="Dela Gothic One"/>
                <a:ea typeface="Dela Gothic One"/>
                <a:cs typeface="Dela Gothic One"/>
                <a:sym typeface="Dela Gothic One"/>
              </a:rPr>
              <a:t>Ключевые дефициты</a:t>
            </a:r>
            <a:endParaRPr sz="2000" b="0" dirty="0">
              <a:solidFill>
                <a:schemeClr val="bg1"/>
              </a:solidFill>
              <a:latin typeface="Dela Gothic One"/>
              <a:ea typeface="Dela Gothic One"/>
              <a:cs typeface="Dela Gothic One"/>
              <a:sym typeface="Dela Gothic One"/>
            </a:endParaRPr>
          </a:p>
        </p:txBody>
      </p:sp>
      <p:sp>
        <p:nvSpPr>
          <p:cNvPr id="843" name="Google Shape;843;g2e74f6026a6_0_673"/>
          <p:cNvSpPr txBox="1"/>
          <p:nvPr/>
        </p:nvSpPr>
        <p:spPr>
          <a:xfrm>
            <a:off x="6640900" y="1060100"/>
            <a:ext cx="4526400" cy="1477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400"/>
              <a:buFont typeface="Montserrat"/>
              <a:buChar char="●"/>
            </a:pPr>
            <a:r>
              <a:rPr lang="ru-RU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Стабильный, качественный набор на специальности</a:t>
            </a:r>
            <a:endParaRPr sz="1400" b="0" i="0" u="none" strike="noStrike" cap="none" dirty="0">
              <a:solidFill>
                <a:schemeClr val="bg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400"/>
              <a:buFont typeface="Montserrat"/>
              <a:buChar char="●"/>
            </a:pPr>
            <a:r>
              <a:rPr lang="ru-RU" sz="1400" b="0" i="0" u="none" strike="noStrike" cap="none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Обмен опытом с другими кластерами</a:t>
            </a:r>
            <a:endParaRPr sz="1400" b="0" i="0" u="none" strike="noStrike" cap="none" dirty="0">
              <a:solidFill>
                <a:schemeClr val="bg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400"/>
              <a:buFont typeface="Montserrat"/>
              <a:buChar char="●"/>
            </a:pPr>
            <a:r>
              <a:rPr lang="ru-RU" sz="1400" b="0" i="0" u="none" strike="noStrike" cap="none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Хорошее оснащение образовательного процесса</a:t>
            </a: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400"/>
              <a:buFont typeface="Montserrat"/>
              <a:buChar char="●"/>
            </a:pPr>
            <a:r>
              <a:rPr lang="ru-RU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Сложившаяся управленческая команда</a:t>
            </a:r>
            <a:endParaRPr sz="1400" b="0" i="0" u="none" strike="noStrike" cap="none" dirty="0">
              <a:solidFill>
                <a:schemeClr val="bg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4" name="Google Shape;844;g2e74f6026a6_0_673"/>
          <p:cNvSpPr txBox="1"/>
          <p:nvPr/>
        </p:nvSpPr>
        <p:spPr>
          <a:xfrm>
            <a:off x="6640900" y="2918078"/>
            <a:ext cx="4526400" cy="1692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400"/>
              <a:buFont typeface="Montserrat"/>
              <a:buChar char="●"/>
            </a:pPr>
            <a:r>
              <a:rPr lang="ru-RU" sz="1400" b="0" i="0" u="none" strike="noStrike" cap="none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Нехватка кадров</a:t>
            </a: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400"/>
              <a:buFont typeface="Montserrat"/>
              <a:buChar char="●"/>
            </a:pPr>
            <a:r>
              <a:rPr lang="ru-RU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Слабая вовлеченность педагогических работников</a:t>
            </a:r>
            <a:endParaRPr sz="1400" b="0" i="0" u="none" strike="noStrike" cap="none" dirty="0">
              <a:solidFill>
                <a:schemeClr val="bg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400"/>
              <a:buFont typeface="Montserrat"/>
              <a:buChar char="●"/>
            </a:pPr>
            <a:r>
              <a:rPr lang="ru-RU" sz="1400" b="0" i="0" u="none" strike="noStrike" cap="none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Недостаточный положительный имидж медицинского работника</a:t>
            </a:r>
            <a:endParaRPr sz="1400" b="0" i="0" u="none" strike="noStrike" cap="none" dirty="0">
              <a:solidFill>
                <a:schemeClr val="bg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400"/>
              <a:buFont typeface="Montserrat"/>
              <a:buChar char="●"/>
            </a:pPr>
            <a:r>
              <a:rPr lang="ru-RU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Малый охват работодателей кластером</a:t>
            </a: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Char char="●"/>
            </a:pPr>
            <a:endParaRPr sz="1400" b="0" i="0" u="none" strike="noStrike" cap="none" dirty="0">
              <a:solidFill>
                <a:schemeClr val="bg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00D01D-D4BB-477F-9D79-3C6B8EEDD1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7241"/>
          <a:stretch/>
        </p:blipFill>
        <p:spPr>
          <a:xfrm>
            <a:off x="9273983" y="4610819"/>
            <a:ext cx="2702925" cy="1833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399ADE-9187-4DD2-8183-3F541370D8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8841" y="4599687"/>
            <a:ext cx="2768009" cy="1844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2E5ED96-C442-4085-BE40-8582F95E2F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50" y="4604666"/>
            <a:ext cx="3083658" cy="1842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742722F-96CA-4F33-BAE0-D2782DAF71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141" y="4627032"/>
            <a:ext cx="2729921" cy="1819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6" name="Google Shape;916;g2e74f6026a6_0_698"/>
          <p:cNvGrpSpPr/>
          <p:nvPr/>
        </p:nvGrpSpPr>
        <p:grpSpPr>
          <a:xfrm>
            <a:off x="0" y="6745857"/>
            <a:ext cx="12182068" cy="126900"/>
            <a:chOff x="0" y="6745857"/>
            <a:chExt cx="12182068" cy="126900"/>
          </a:xfrm>
        </p:grpSpPr>
        <p:sp>
          <p:nvSpPr>
            <p:cNvPr id="917" name="Google Shape;917;g2e74f6026a6_0_698"/>
            <p:cNvSpPr/>
            <p:nvPr/>
          </p:nvSpPr>
          <p:spPr>
            <a:xfrm>
              <a:off x="0" y="6745857"/>
              <a:ext cx="1231800" cy="126900"/>
            </a:xfrm>
            <a:prstGeom prst="rect">
              <a:avLst/>
            </a:prstGeom>
            <a:solidFill>
              <a:srgbClr val="5B6A81"/>
            </a:solidFill>
            <a:ln w="12700" cap="flat" cmpd="sng">
              <a:solidFill>
                <a:srgbClr val="5B6A8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8" name="Google Shape;918;g2e74f6026a6_0_698"/>
            <p:cNvSpPr/>
            <p:nvPr/>
          </p:nvSpPr>
          <p:spPr>
            <a:xfrm>
              <a:off x="1231900" y="6745857"/>
              <a:ext cx="1231800" cy="126900"/>
            </a:xfrm>
            <a:prstGeom prst="rect">
              <a:avLst/>
            </a:prstGeom>
            <a:solidFill>
              <a:srgbClr val="F4E439"/>
            </a:solidFill>
            <a:ln w="12700" cap="flat" cmpd="sng">
              <a:solidFill>
                <a:srgbClr val="F4E43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9" name="Google Shape;919;g2e74f6026a6_0_698"/>
            <p:cNvSpPr/>
            <p:nvPr/>
          </p:nvSpPr>
          <p:spPr>
            <a:xfrm>
              <a:off x="3641424" y="6745857"/>
              <a:ext cx="1231800" cy="126900"/>
            </a:xfrm>
            <a:prstGeom prst="rect">
              <a:avLst/>
            </a:prstGeom>
            <a:solidFill>
              <a:srgbClr val="BA8F67"/>
            </a:solidFill>
            <a:ln w="12700" cap="flat" cmpd="sng">
              <a:solidFill>
                <a:srgbClr val="BA8F6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0" name="Google Shape;920;g2e74f6026a6_0_698"/>
            <p:cNvSpPr/>
            <p:nvPr/>
          </p:nvSpPr>
          <p:spPr>
            <a:xfrm>
              <a:off x="4864097" y="6745857"/>
              <a:ext cx="1231800" cy="126900"/>
            </a:xfrm>
            <a:prstGeom prst="rect">
              <a:avLst/>
            </a:prstGeom>
            <a:solidFill>
              <a:srgbClr val="51B085"/>
            </a:solidFill>
            <a:ln w="12700" cap="flat" cmpd="sng">
              <a:solidFill>
                <a:srgbClr val="51B08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1" name="Google Shape;921;g2e74f6026a6_0_698"/>
            <p:cNvSpPr/>
            <p:nvPr/>
          </p:nvSpPr>
          <p:spPr>
            <a:xfrm>
              <a:off x="6086171" y="6745857"/>
              <a:ext cx="1231800" cy="126900"/>
            </a:xfrm>
            <a:prstGeom prst="rect">
              <a:avLst/>
            </a:prstGeom>
            <a:solidFill>
              <a:srgbClr val="9B89B7"/>
            </a:solidFill>
            <a:ln w="12700" cap="flat" cmpd="sng">
              <a:solidFill>
                <a:srgbClr val="9B89B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2" name="Google Shape;922;g2e74f6026a6_0_698"/>
            <p:cNvSpPr/>
            <p:nvPr/>
          </p:nvSpPr>
          <p:spPr>
            <a:xfrm>
              <a:off x="7318071" y="6745857"/>
              <a:ext cx="1231800" cy="126900"/>
            </a:xfrm>
            <a:prstGeom prst="rect">
              <a:avLst/>
            </a:prstGeom>
            <a:solidFill>
              <a:srgbClr val="E5462C"/>
            </a:solidFill>
            <a:ln w="12700" cap="flat" cmpd="sng">
              <a:solidFill>
                <a:srgbClr val="E5462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3" name="Google Shape;923;g2e74f6026a6_0_698"/>
            <p:cNvSpPr/>
            <p:nvPr/>
          </p:nvSpPr>
          <p:spPr>
            <a:xfrm>
              <a:off x="8549971" y="6745857"/>
              <a:ext cx="1231800" cy="126900"/>
            </a:xfrm>
            <a:prstGeom prst="rect">
              <a:avLst/>
            </a:prstGeom>
            <a:solidFill>
              <a:srgbClr val="36548A"/>
            </a:solidFill>
            <a:ln w="12700" cap="flat" cmpd="sng">
              <a:solidFill>
                <a:srgbClr val="36548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4" name="Google Shape;924;g2e74f6026a6_0_698"/>
            <p:cNvSpPr/>
            <p:nvPr/>
          </p:nvSpPr>
          <p:spPr>
            <a:xfrm>
              <a:off x="9727595" y="6745857"/>
              <a:ext cx="1231800" cy="126900"/>
            </a:xfrm>
            <a:prstGeom prst="rect">
              <a:avLst/>
            </a:prstGeom>
            <a:solidFill>
              <a:srgbClr val="EC742E"/>
            </a:solidFill>
            <a:ln w="12700" cap="flat" cmpd="sng">
              <a:solidFill>
                <a:srgbClr val="EC742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5" name="Google Shape;925;g2e74f6026a6_0_698"/>
            <p:cNvSpPr/>
            <p:nvPr/>
          </p:nvSpPr>
          <p:spPr>
            <a:xfrm>
              <a:off x="10950268" y="6745857"/>
              <a:ext cx="1231800" cy="126900"/>
            </a:xfrm>
            <a:prstGeom prst="rect">
              <a:avLst/>
            </a:prstGeom>
            <a:solidFill>
              <a:srgbClr val="2F6C53"/>
            </a:solidFill>
            <a:ln w="12700" cap="flat" cmpd="sng">
              <a:solidFill>
                <a:srgbClr val="2F6C5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26" name="Google Shape;926;g2e74f6026a6_0_698"/>
          <p:cNvSpPr/>
          <p:nvPr/>
        </p:nvSpPr>
        <p:spPr>
          <a:xfrm>
            <a:off x="2463800" y="6745857"/>
            <a:ext cx="1168500" cy="126900"/>
          </a:xfrm>
          <a:prstGeom prst="rect">
            <a:avLst/>
          </a:prstGeom>
          <a:solidFill>
            <a:srgbClr val="ED726E"/>
          </a:solidFill>
          <a:ln w="12700" cap="flat" cmpd="sng">
            <a:solidFill>
              <a:srgbClr val="ED726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7" name="Google Shape;927;g2e74f6026a6_0_698"/>
          <p:cNvSpPr/>
          <p:nvPr/>
        </p:nvSpPr>
        <p:spPr>
          <a:xfrm>
            <a:off x="-3575" y="-35800"/>
            <a:ext cx="12192000" cy="109590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endParaRPr sz="1300" b="0" i="0" u="none" strike="noStrike" cap="none">
              <a:solidFill>
                <a:srgbClr val="000000"/>
              </a:solidFill>
              <a:highlight>
                <a:schemeClr val="lt1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8" name="Google Shape;928;g2e74f6026a6_0_698"/>
          <p:cNvSpPr txBox="1"/>
          <p:nvPr/>
        </p:nvSpPr>
        <p:spPr>
          <a:xfrm>
            <a:off x="7776133" y="5140367"/>
            <a:ext cx="44409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9" name="Google Shape;929;g2e74f6026a6_0_698"/>
          <p:cNvSpPr txBox="1">
            <a:spLocks noGrp="1"/>
          </p:cNvSpPr>
          <p:nvPr>
            <p:ph type="title" idx="4294967295"/>
          </p:nvPr>
        </p:nvSpPr>
        <p:spPr>
          <a:xfrm>
            <a:off x="554100" y="39427"/>
            <a:ext cx="10640400" cy="6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ru-RU" sz="3200" dirty="0">
                <a:solidFill>
                  <a:schemeClr val="bg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Управленческие приоритеты кластера </a:t>
            </a:r>
            <a:endParaRPr sz="3800" dirty="0">
              <a:solidFill>
                <a:schemeClr val="bg1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930" name="Google Shape;930;g2e74f6026a6_0_698"/>
          <p:cNvSpPr/>
          <p:nvPr/>
        </p:nvSpPr>
        <p:spPr>
          <a:xfrm>
            <a:off x="554100" y="5345625"/>
            <a:ext cx="11325000" cy="1015500"/>
          </a:xfrm>
          <a:prstGeom prst="roundRect">
            <a:avLst>
              <a:gd name="adj" fmla="val 0"/>
            </a:avLst>
          </a:prstGeom>
          <a:solidFill>
            <a:srgbClr val="FFFF00">
              <a:alpha val="8157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ru-RU" sz="2000" b="1" i="1" u="none" strike="noStrike" baseline="0" dirty="0">
                <a:solidFill>
                  <a:srgbClr val="000000"/>
                </a:solidFill>
                <a:latin typeface="Montserrat" panose="00000500000000000000" pitchFamily="2" charset="-52"/>
              </a:rPr>
              <a:t>Отмечается совпадение в приоритетах - показатели процесса </a:t>
            </a:r>
            <a:endParaRPr lang="ru-RU" sz="2000" b="0" i="0" u="none" strike="noStrike" baseline="0" dirty="0">
              <a:solidFill>
                <a:srgbClr val="000000"/>
              </a:solidFill>
              <a:latin typeface="Montserrat" panose="00000500000000000000" pitchFamily="2" charset="-52"/>
            </a:endParaRPr>
          </a:p>
          <a:p>
            <a:pPr algn="ctr"/>
            <a:r>
              <a:rPr lang="ru-RU" sz="2000" b="1" i="1" u="none" strike="noStrike" baseline="0" dirty="0">
                <a:solidFill>
                  <a:srgbClr val="4285F4"/>
                </a:solidFill>
                <a:latin typeface="Montserrat" panose="00000500000000000000" pitchFamily="2" charset="-52"/>
              </a:rPr>
              <a:t>синхронизации подготовки квалифицированных кадров под запросы экономики</a:t>
            </a:r>
            <a:endParaRPr lang="ru-RU" sz="2200" b="0" i="0" u="none" strike="noStrike" cap="none" dirty="0">
              <a:solidFill>
                <a:schemeClr val="dk1"/>
              </a:solidFill>
              <a:highlight>
                <a:srgbClr val="FFFF00"/>
              </a:highlight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graphicFrame>
        <p:nvGraphicFramePr>
          <p:cNvPr id="931" name="Google Shape;931;g2e74f6026a6_0_698"/>
          <p:cNvGraphicFramePr/>
          <p:nvPr>
            <p:extLst>
              <p:ext uri="{D42A27DB-BD31-4B8C-83A1-F6EECF244321}">
                <p14:modId xmlns:p14="http://schemas.microsoft.com/office/powerpoint/2010/main" val="1612220695"/>
              </p:ext>
            </p:extLst>
          </p:nvPr>
        </p:nvGraphicFramePr>
        <p:xfrm>
          <a:off x="554100" y="712560"/>
          <a:ext cx="11256500" cy="4527265"/>
        </p:xfrm>
        <a:graphic>
          <a:graphicData uri="http://schemas.openxmlformats.org/drawingml/2006/table">
            <a:tbl>
              <a:tblPr>
                <a:noFill/>
                <a:tableStyleId>{55ACB991-24E5-477B-98A6-6921E972AF1B}</a:tableStyleId>
              </a:tblPr>
              <a:tblGrid>
                <a:gridCol w="281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4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4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14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4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800" u="none" strike="noStrike" cap="none" dirty="0">
                          <a:solidFill>
                            <a:schemeClr val="bg1"/>
                          </a:solidFill>
                          <a:latin typeface="Montserrat ExtraBold"/>
                          <a:ea typeface="Montserrat ExtraBold"/>
                          <a:cs typeface="Montserrat ExtraBold"/>
                          <a:sym typeface="Montserrat ExtraBold"/>
                        </a:rPr>
                        <a:t>1 сентября </a:t>
                      </a: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800" u="none" strike="noStrike" cap="none" dirty="0">
                          <a:solidFill>
                            <a:schemeClr val="bg1"/>
                          </a:solidFill>
                          <a:latin typeface="Montserrat ExtraBold"/>
                          <a:ea typeface="Montserrat ExtraBold"/>
                          <a:cs typeface="Montserrat ExtraBold"/>
                          <a:sym typeface="Montserrat ExtraBold"/>
                        </a:rPr>
                        <a:t>2025 года</a:t>
                      </a:r>
                      <a:endParaRPr sz="1800" u="none" strike="noStrike" cap="none" dirty="0">
                        <a:solidFill>
                          <a:schemeClr val="bg1"/>
                        </a:solidFill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ru-RU" sz="1600" u="none" strike="noStrike" cap="none" dirty="0">
                          <a:solidFill>
                            <a:schemeClr val="bg1"/>
                          </a:solidFill>
                          <a:latin typeface="Montserrat ExtraBold"/>
                          <a:ea typeface="Montserrat ExtraBold"/>
                          <a:cs typeface="Montserrat ExtraBold"/>
                          <a:sym typeface="Montserrat ExtraBold"/>
                        </a:rPr>
                        <a:t>      Колледж</a:t>
                      </a:r>
                      <a:endParaRPr sz="1600" u="none" strike="noStrike" cap="none" dirty="0">
                        <a:solidFill>
                          <a:schemeClr val="bg1"/>
                        </a:solidFill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ru-RU" sz="1600" u="none" strike="noStrike" cap="none" dirty="0">
                          <a:solidFill>
                            <a:schemeClr val="bg1"/>
                          </a:solidFill>
                          <a:latin typeface="Montserrat ExtraBold"/>
                          <a:ea typeface="Montserrat ExtraBold"/>
                          <a:cs typeface="Montserrat ExtraBold"/>
                          <a:sym typeface="Montserrat ExtraBold"/>
                        </a:rPr>
                        <a:t>          Предприятие</a:t>
                      </a:r>
                      <a:endParaRPr sz="1600" u="none" strike="noStrike" cap="none" dirty="0">
                        <a:solidFill>
                          <a:schemeClr val="bg1"/>
                        </a:solidFill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ru-RU" sz="1600" u="none" strike="noStrike" cap="none" dirty="0">
                          <a:solidFill>
                            <a:schemeClr val="bg1"/>
                          </a:solidFill>
                          <a:latin typeface="Montserrat ExtraBold"/>
                          <a:ea typeface="Montserrat ExtraBold"/>
                          <a:cs typeface="Montserrat ExtraBold"/>
                          <a:sym typeface="Montserrat ExtraBold"/>
                        </a:rPr>
                        <a:t>РОИВ</a:t>
                      </a:r>
                      <a:endParaRPr sz="1600" u="none" strike="noStrike" cap="none" dirty="0">
                        <a:solidFill>
                          <a:schemeClr val="bg1"/>
                        </a:solidFill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lang="ru-RU" sz="1800" u="none" strike="noStrike" cap="none" dirty="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lang="ru-RU" sz="1800" u="none" strike="noStrike" cap="none" dirty="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lang="ru-RU" sz="1800" u="none" strike="noStrike" cap="none" dirty="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1800" u="none" strike="noStrike" cap="none" dirty="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</a:txBody>
                  <a:tcPr marL="63500" marR="63500" marT="63500" marB="6350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Материально-техническая база, высокотехнологичное оборудование, 100% включенное </a:t>
                      </a:r>
                      <a:r>
                        <a:rPr lang="ru-RU" sz="1100" b="1" i="1" u="none" strike="noStrike" baseline="0" dirty="0">
                          <a:solidFill>
                            <a:srgbClr val="FFFF00"/>
                          </a:solidFill>
                          <a:latin typeface="Montserrat" panose="00000500000000000000" pitchFamily="2" charset="-52"/>
                        </a:rPr>
                        <a:t>в образовательный и маркетинговый процесс</a:t>
                      </a:r>
                      <a:endParaRPr sz="1100" u="none" strike="noStrike" cap="none" dirty="0">
                        <a:solidFill>
                          <a:srgbClr val="FFFF00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Высокие показатели </a:t>
                      </a:r>
                      <a:r>
                        <a:rPr lang="ru-RU" sz="1100" b="1" i="1" u="none" strike="noStrike" baseline="0" dirty="0">
                          <a:solidFill>
                            <a:srgbClr val="FFFF00"/>
                          </a:solidFill>
                          <a:latin typeface="Montserrat" panose="00000500000000000000" pitchFamily="2" charset="-52"/>
                        </a:rPr>
                        <a:t>трудоустройства</a:t>
                      </a:r>
                      <a:r>
                        <a:rPr lang="ru-RU" sz="1100" b="1" i="1" u="none" strike="noStrike" baseline="0" dirty="0">
                          <a:solidFill>
                            <a:srgbClr val="4285F4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выпускников </a:t>
                      </a:r>
                      <a:r>
                        <a:rPr lang="ru-RU" sz="1100" b="1" i="1" u="none" strike="noStrike" baseline="0" dirty="0">
                          <a:solidFill>
                            <a:srgbClr val="FFFF00"/>
                          </a:solidFill>
                          <a:latin typeface="Montserrat" panose="00000500000000000000" pitchFamily="2" charset="-52"/>
                        </a:rPr>
                        <a:t>под конкретные рабочие места </a:t>
                      </a:r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и корпоративную культуру Предприятия</a:t>
                      </a:r>
                      <a:r>
                        <a:rPr lang="ru-RU" sz="1100" b="0" i="0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	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Развитая</a:t>
                      </a:r>
                      <a:r>
                        <a:rPr lang="ru-RU" sz="1100" b="1" i="1" u="none" strike="noStrike" baseline="0" dirty="0">
                          <a:solidFill>
                            <a:srgbClr val="000000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100" b="1" i="1" u="none" strike="noStrike" baseline="0" dirty="0">
                          <a:solidFill>
                            <a:srgbClr val="FFFF00"/>
                          </a:solidFill>
                          <a:latin typeface="Montserrat" panose="00000500000000000000" pitchFamily="2" charset="-52"/>
                        </a:rPr>
                        <a:t>система профориентации </a:t>
                      </a:r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школьников и молодежи</a:t>
                      </a:r>
                      <a:r>
                        <a:rPr lang="ru-RU" sz="1100" b="0" i="0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	</a:t>
                      </a:r>
                      <a:endParaRPr sz="1100" u="none" strike="noStrike" cap="none" dirty="0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4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lang="ru-RU" sz="1800" u="none" strike="noStrike" cap="none" dirty="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lang="ru-RU" sz="1800" u="none" strike="noStrike" cap="none" dirty="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lang="ru-RU" sz="1800" u="none" strike="noStrike" cap="none" dirty="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1800" u="none" strike="noStrike" cap="none" dirty="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</a:txBody>
                  <a:tcPr marL="63500" marR="63500" marT="63500" marB="6350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Высокий уровень </a:t>
                      </a:r>
                      <a:r>
                        <a:rPr lang="ru-RU" sz="1100" b="1" i="1" u="none" strike="noStrike" baseline="0" dirty="0">
                          <a:solidFill>
                            <a:srgbClr val="FFFF00"/>
                          </a:solidFill>
                          <a:latin typeface="Montserrat" panose="00000500000000000000" pitchFamily="2" charset="-52"/>
                        </a:rPr>
                        <a:t>управленческих компетенций </a:t>
                      </a:r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команды кластера, профессионализм и </a:t>
                      </a:r>
                      <a:r>
                        <a:rPr lang="ru-RU" sz="1100" b="1" i="1" u="none" strike="noStrike" baseline="0" dirty="0">
                          <a:solidFill>
                            <a:srgbClr val="FFFF00"/>
                          </a:solidFill>
                          <a:latin typeface="Montserrat" panose="00000500000000000000" pitchFamily="2" charset="-52"/>
                        </a:rPr>
                        <a:t>включенность в процессы </a:t>
                      </a:r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педагогического состава</a:t>
                      </a:r>
                      <a:endParaRPr sz="1100" u="none" strike="noStrike" cap="none" dirty="0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Навыки работы на современном оборудовании </a:t>
                      </a:r>
                      <a:endParaRPr lang="ru-RU" sz="1100" b="0" i="0" u="none" strike="noStrike" baseline="0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</a:endParaRPr>
                    </a:p>
                    <a:p>
                      <a:pPr algn="ctr"/>
                      <a:r>
                        <a:rPr lang="ru-RU" sz="1100" b="1" i="1" u="none" strike="noStrike" baseline="0" dirty="0">
                          <a:solidFill>
                            <a:srgbClr val="FFFF00"/>
                          </a:solidFill>
                          <a:latin typeface="Montserrat" panose="00000500000000000000" pitchFamily="2" charset="-52"/>
                        </a:rPr>
                        <a:t>«Выпускник под ключ». </a:t>
                      </a:r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Преемственность специальных компетенций</a:t>
                      </a:r>
                      <a:endParaRPr lang="ru-RU" sz="1100" b="0" i="0" u="none" strike="noStrike" baseline="0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Трудоустройство</a:t>
                      </a:r>
                      <a:endParaRPr lang="ru-RU" sz="1100" b="0" i="0" u="none" strike="noStrike" baseline="0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</a:endParaRPr>
                    </a:p>
                    <a:p>
                      <a:pPr algn="ctr"/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выпускников на Предприятия, согласно </a:t>
                      </a:r>
                      <a:r>
                        <a:rPr lang="ru-RU" sz="1100" b="1" i="1" u="none" strike="noStrike" baseline="0" dirty="0">
                          <a:solidFill>
                            <a:srgbClr val="FFFF00"/>
                          </a:solidFill>
                          <a:latin typeface="Montserrat" panose="00000500000000000000" pitchFamily="2" charset="-52"/>
                        </a:rPr>
                        <a:t>приоритетным направлениям развития </a:t>
                      </a:r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региона. Управление процессами трудоустройств</a:t>
                      </a:r>
                      <a:endParaRPr sz="1100" u="none" strike="noStrike" cap="none" dirty="0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4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lang="ru-RU" sz="1800" u="none" strike="noStrike" cap="none" dirty="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lang="ru-RU" sz="1800" u="none" strike="noStrike" cap="none" dirty="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lang="ru-RU" sz="1800" u="none" strike="noStrike" cap="none" dirty="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endParaRPr sz="1800" u="none" strike="noStrike" cap="none" dirty="0">
                        <a:latin typeface="Montserrat ExtraBold"/>
                        <a:ea typeface="Montserrat ExtraBold"/>
                        <a:cs typeface="Montserrat ExtraBold"/>
                        <a:sym typeface="Montserrat ExtraBold"/>
                      </a:endParaRPr>
                    </a:p>
                  </a:txBody>
                  <a:tcPr marL="63500" marR="63500" marT="63500" marB="6350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u="none" strike="noStrike" baseline="0" dirty="0">
                          <a:solidFill>
                            <a:srgbClr val="FFFF00"/>
                          </a:solidFill>
                          <a:latin typeface="Montserrat" panose="00000500000000000000" pitchFamily="2" charset="-52"/>
                        </a:rPr>
                        <a:t>Трудоустройство по специальности. </a:t>
                      </a:r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Гибкие и прозрачные</a:t>
                      </a:r>
                      <a:r>
                        <a:rPr lang="ru-RU" sz="1100" b="1" i="1" u="none" strike="noStrike" baseline="0" dirty="0">
                          <a:solidFill>
                            <a:srgbClr val="000000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100" b="1" i="1" u="none" strike="noStrike" baseline="0" dirty="0">
                          <a:solidFill>
                            <a:srgbClr val="FFFF00"/>
                          </a:solidFill>
                          <a:latin typeface="Montserrat" panose="00000500000000000000" pitchFamily="2" charset="-52"/>
                        </a:rPr>
                        <a:t>карьерные траектории </a:t>
                      </a:r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студентов. Участие выпускников в развитии кластера</a:t>
                      </a:r>
                      <a:endParaRPr lang="ru-RU" sz="1100" b="0" i="0" u="none" strike="noStrike" baseline="0" dirty="0">
                        <a:solidFill>
                          <a:schemeClr val="bg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Эффективные</a:t>
                      </a:r>
                      <a:r>
                        <a:rPr lang="ru-RU" sz="1100" b="1" i="1" u="none" strike="noStrike" baseline="0" dirty="0">
                          <a:solidFill>
                            <a:srgbClr val="000000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100" b="1" i="1" u="none" strike="noStrike" baseline="0" dirty="0">
                          <a:solidFill>
                            <a:srgbClr val="FFFF00"/>
                          </a:solidFill>
                          <a:latin typeface="Montserrat" panose="00000500000000000000" pitchFamily="2" charset="-52"/>
                        </a:rPr>
                        <a:t>механизмы адаптации</a:t>
                      </a:r>
                      <a:r>
                        <a:rPr lang="ru-RU" sz="1100" b="1" i="1" u="none" strike="noStrike" baseline="0" dirty="0">
                          <a:solidFill>
                            <a:srgbClr val="4285F4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молодых сотрудников, 100% закрепляемость выпускников. Формирование </a:t>
                      </a:r>
                      <a:r>
                        <a:rPr lang="ru-RU" sz="1100" b="1" i="1" u="none" strike="noStrike" baseline="0" dirty="0">
                          <a:solidFill>
                            <a:srgbClr val="FFFF00"/>
                          </a:solidFill>
                          <a:latin typeface="Montserrat" panose="00000500000000000000" pitchFamily="2" charset="-52"/>
                        </a:rPr>
                        <a:t>имиджа Работодателя</a:t>
                      </a:r>
                      <a:endParaRPr lang="ru-RU" sz="1100" b="0" i="0" u="none" strike="noStrike" baseline="0" dirty="0">
                        <a:solidFill>
                          <a:srgbClr val="FFFF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u="none" strike="noStrike" baseline="0" dirty="0">
                          <a:solidFill>
                            <a:srgbClr val="FFFF00"/>
                          </a:solidFill>
                          <a:latin typeface="Montserrat" panose="00000500000000000000" pitchFamily="2" charset="-52"/>
                        </a:rPr>
                        <a:t>Отраслевая модель </a:t>
                      </a:r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взаимодействия колледжей и Предприятий,</a:t>
                      </a:r>
                      <a:r>
                        <a:rPr lang="ru-RU" sz="1100" b="1" i="1" u="none" strike="noStrike" baseline="0" dirty="0">
                          <a:solidFill>
                            <a:srgbClr val="000000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100" b="1" i="1" u="none" strike="noStrike" baseline="0" dirty="0">
                          <a:solidFill>
                            <a:srgbClr val="FFFF00"/>
                          </a:solidFill>
                          <a:latin typeface="Montserrat" panose="00000500000000000000" pitchFamily="2" charset="-52"/>
                        </a:rPr>
                        <a:t>автономность</a:t>
                      </a:r>
                      <a:r>
                        <a:rPr lang="ru-RU" sz="1100" b="1" i="1" u="none" strike="noStrike" baseline="0" dirty="0">
                          <a:solidFill>
                            <a:srgbClr val="4285F4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  <a:r>
                        <a:rPr lang="ru-RU" sz="1100" b="1" i="1" u="none" strike="noStrike" baseline="0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профессиональных образовательных организаций</a:t>
                      </a:r>
                      <a:endParaRPr sz="1100" u="none" strike="noStrike" cap="none" dirty="0">
                        <a:solidFill>
                          <a:schemeClr val="bg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5250" marR="95250" marT="95250" marB="95250" anchor="ctr">
                    <a:lnL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9A9A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68F20A-8650-4B29-8DED-2B14EF4BB6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6" y="1618175"/>
            <a:ext cx="2628899" cy="35221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B470ACF-2456-45BA-94D0-185B77F6B6EE}"/>
              </a:ext>
            </a:extLst>
          </p:cNvPr>
          <p:cNvSpPr txBox="1"/>
          <p:nvPr/>
        </p:nvSpPr>
        <p:spPr>
          <a:xfrm>
            <a:off x="1344554" y="2032198"/>
            <a:ext cx="12923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ПРИОРИТЕТ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CC5BA0C-98D6-4DD8-AE4B-EFD0E1348FB7}"/>
              </a:ext>
            </a:extLst>
          </p:cNvPr>
          <p:cNvSpPr txBox="1"/>
          <p:nvPr/>
        </p:nvSpPr>
        <p:spPr>
          <a:xfrm>
            <a:off x="1346100" y="3234706"/>
            <a:ext cx="12923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ПРИОРИТЕТ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B301F34-191A-42BA-B4EE-A854D77B1C8A}"/>
              </a:ext>
            </a:extLst>
          </p:cNvPr>
          <p:cNvSpPr txBox="1"/>
          <p:nvPr/>
        </p:nvSpPr>
        <p:spPr>
          <a:xfrm>
            <a:off x="1365091" y="4431062"/>
            <a:ext cx="12923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ПРИОРИТЕТ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A44F22D-E4C2-4C8B-AEEC-68902EBB4B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1186" y="818360"/>
            <a:ext cx="520586" cy="69758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0892525-39B4-4596-88D1-278321B43B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4271" y="774885"/>
            <a:ext cx="741060" cy="74106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7CEB7B2-A67C-49AE-BC56-333DABFD9A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9026" y="781145"/>
            <a:ext cx="741060" cy="741060"/>
          </a:xfrm>
          <a:prstGeom prst="rect">
            <a:avLst/>
          </a:prstGeom>
        </p:spPr>
      </p:pic>
      <p:sp>
        <p:nvSpPr>
          <p:cNvPr id="2" name="Молния 1">
            <a:extLst>
              <a:ext uri="{FF2B5EF4-FFF2-40B4-BE49-F238E27FC236}">
                <a16:creationId xmlns:a16="http://schemas.microsoft.com/office/drawing/2014/main" id="{68286A0B-EBD6-4833-8C29-65073BA1EB2B}"/>
              </a:ext>
            </a:extLst>
          </p:cNvPr>
          <p:cNvSpPr/>
          <p:nvPr/>
        </p:nvSpPr>
        <p:spPr>
          <a:xfrm>
            <a:off x="5753100" y="2339975"/>
            <a:ext cx="342797" cy="35560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Молния 25">
            <a:extLst>
              <a:ext uri="{FF2B5EF4-FFF2-40B4-BE49-F238E27FC236}">
                <a16:creationId xmlns:a16="http://schemas.microsoft.com/office/drawing/2014/main" id="{E002D44A-2D67-4F47-96C2-E4DC8BA5F387}"/>
              </a:ext>
            </a:extLst>
          </p:cNvPr>
          <p:cNvSpPr/>
          <p:nvPr/>
        </p:nvSpPr>
        <p:spPr>
          <a:xfrm>
            <a:off x="8549871" y="3644900"/>
            <a:ext cx="342797" cy="35560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Молния 26">
            <a:extLst>
              <a:ext uri="{FF2B5EF4-FFF2-40B4-BE49-F238E27FC236}">
                <a16:creationId xmlns:a16="http://schemas.microsoft.com/office/drawing/2014/main" id="{A8E7E398-1B91-453E-8C7A-8BA39C2E6593}"/>
              </a:ext>
            </a:extLst>
          </p:cNvPr>
          <p:cNvSpPr/>
          <p:nvPr/>
        </p:nvSpPr>
        <p:spPr>
          <a:xfrm>
            <a:off x="11505387" y="4692972"/>
            <a:ext cx="342797" cy="35560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везда: 5 точек 4">
            <a:extLst>
              <a:ext uri="{FF2B5EF4-FFF2-40B4-BE49-F238E27FC236}">
                <a16:creationId xmlns:a16="http://schemas.microsoft.com/office/drawing/2014/main" id="{BF286778-0D31-48F2-BEAB-DAD2EA2015BB}"/>
              </a:ext>
            </a:extLst>
          </p:cNvPr>
          <p:cNvSpPr/>
          <p:nvPr/>
        </p:nvSpPr>
        <p:spPr>
          <a:xfrm>
            <a:off x="11566168" y="2830837"/>
            <a:ext cx="342797" cy="3556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Звезда: 5 точек 28">
            <a:extLst>
              <a:ext uri="{FF2B5EF4-FFF2-40B4-BE49-F238E27FC236}">
                <a16:creationId xmlns:a16="http://schemas.microsoft.com/office/drawing/2014/main" id="{55C6CD4D-9315-4039-A20D-D3DF0B923584}"/>
              </a:ext>
            </a:extLst>
          </p:cNvPr>
          <p:cNvSpPr/>
          <p:nvPr/>
        </p:nvSpPr>
        <p:spPr>
          <a:xfrm>
            <a:off x="8524980" y="2339975"/>
            <a:ext cx="342797" cy="3556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Звезда: 5 точек 29">
            <a:extLst>
              <a:ext uri="{FF2B5EF4-FFF2-40B4-BE49-F238E27FC236}">
                <a16:creationId xmlns:a16="http://schemas.microsoft.com/office/drawing/2014/main" id="{224072FE-A155-40EB-A116-959015B155EB}"/>
              </a:ext>
            </a:extLst>
          </p:cNvPr>
          <p:cNvSpPr/>
          <p:nvPr/>
        </p:nvSpPr>
        <p:spPr>
          <a:xfrm>
            <a:off x="5765649" y="4841122"/>
            <a:ext cx="342797" cy="3556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g2e74f6026a6_0_844"/>
          <p:cNvSpPr/>
          <p:nvPr/>
        </p:nvSpPr>
        <p:spPr>
          <a:xfrm>
            <a:off x="9008997" y="0"/>
            <a:ext cx="31785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956" name="Google Shape;956;g2e74f6026a6_0_844"/>
          <p:cNvSpPr txBox="1"/>
          <p:nvPr/>
        </p:nvSpPr>
        <p:spPr>
          <a:xfrm>
            <a:off x="48573" y="468686"/>
            <a:ext cx="7469700" cy="10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Популяризация престижа медицинской профессии </a:t>
            </a:r>
          </a:p>
        </p:txBody>
      </p:sp>
      <p:sp>
        <p:nvSpPr>
          <p:cNvPr id="958" name="Google Shape;958;g2e74f6026a6_0_844"/>
          <p:cNvSpPr txBox="1"/>
          <p:nvPr/>
        </p:nvSpPr>
        <p:spPr>
          <a:xfrm>
            <a:off x="266062" y="1578680"/>
            <a:ext cx="24633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Проблема/ вызов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959" name="Google Shape;959;g2e74f6026a6_0_844"/>
          <p:cNvSpPr txBox="1"/>
          <p:nvPr/>
        </p:nvSpPr>
        <p:spPr>
          <a:xfrm>
            <a:off x="6507793" y="1577711"/>
            <a:ext cx="22167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Результат 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960" name="Google Shape;960;g2e74f6026a6_0_844"/>
          <p:cNvSpPr txBox="1"/>
          <p:nvPr/>
        </p:nvSpPr>
        <p:spPr>
          <a:xfrm>
            <a:off x="9278400" y="2357400"/>
            <a:ext cx="2649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Почему сработает </a:t>
            </a:r>
            <a:endParaRPr kumimoji="0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961" name="Google Shape;961;g2e74f6026a6_0_844"/>
          <p:cNvSpPr txBox="1"/>
          <p:nvPr/>
        </p:nvSpPr>
        <p:spPr>
          <a:xfrm>
            <a:off x="3830402" y="1577711"/>
            <a:ext cx="2342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Решение 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963" name="Google Shape;963;g2e74f6026a6_0_844"/>
          <p:cNvSpPr/>
          <p:nvPr/>
        </p:nvSpPr>
        <p:spPr>
          <a:xfrm>
            <a:off x="5942250" y="2111287"/>
            <a:ext cx="2944712" cy="3282853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Уменьшение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кадрового дефицита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Престиж профессии медицинской сестры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как один из факторов, определяющих ее привлекательность среди молодежи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L="171450" lvl="0" indent="-171450">
              <a:buClr>
                <a:srgbClr val="FFFF00"/>
              </a:buClr>
              <a:buSzPts val="1200"/>
              <a:buFont typeface="Arial" panose="020B0604020202020204" pitchFamily="34" charset="0"/>
              <a:buChar char="•"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Формиров</a:t>
            </a:r>
            <a:r>
              <a:rPr lang="ru-RU" sz="1200" b="1" dirty="0" err="1">
                <a:solidFill>
                  <a:schemeClr val="bg1"/>
                </a:solidFill>
                <a:latin typeface="Montserrat" panose="00000500000000000000" pitchFamily="2" charset="-52"/>
              </a:rPr>
              <a:t>ание</a:t>
            </a: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 </a:t>
            </a:r>
            <a:r>
              <a:rPr lang="ru-RU" sz="1200" b="1" dirty="0">
                <a:solidFill>
                  <a:srgbClr val="FFFF00"/>
                </a:solidFill>
                <a:latin typeface="Montserrat" panose="00000500000000000000" pitchFamily="2" charset="-52"/>
              </a:rPr>
              <a:t>положительного образа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в обществе, стимулирование интереса молодежи к выбору медицинских специальностей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/>
            </a:r>
            <a:b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</a:b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/>
            </a:r>
            <a:b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/>
            </a:r>
            <a:b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4" name="Google Shape;964;g2e74f6026a6_0_844"/>
          <p:cNvSpPr/>
          <p:nvPr/>
        </p:nvSpPr>
        <p:spPr>
          <a:xfrm>
            <a:off x="9152270" y="2798682"/>
            <a:ext cx="2775130" cy="2595458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1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Государство играет </a:t>
            </a: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решающую роль </a:t>
            </a:r>
            <a:r>
              <a:rPr kumimoji="0" lang="ru-RU" sz="11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в общественном отношении к профессии и определяет образ профессии через СМИ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lang="ru-RU" sz="1100" dirty="0">
                <a:solidFill>
                  <a:schemeClr val="bg1"/>
                </a:solidFill>
                <a:latin typeface="Montserrat" panose="00000500000000000000" pitchFamily="2" charset="-52"/>
              </a:rPr>
              <a:t>У</a:t>
            </a:r>
            <a:r>
              <a:rPr kumimoji="0" lang="ru-RU" sz="110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странение</a:t>
            </a:r>
            <a:r>
              <a:rPr kumimoji="0" lang="ru-RU" sz="11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 кадрового дефицита в медицине через активную популяризацию преимуществ медицинской профессии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1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Активное распространение информации о достоинствах профессии</a:t>
            </a:r>
            <a:r>
              <a:rPr lang="ru-RU" sz="1100" dirty="0">
                <a:solidFill>
                  <a:schemeClr val="bg1"/>
                </a:solidFill>
                <a:latin typeface="Montserrat" panose="00000500000000000000" pitchFamily="2" charset="-52"/>
              </a:rPr>
              <a:t> в СМИ</a:t>
            </a:r>
            <a:endParaRPr kumimoji="0" lang="ru-RU" sz="11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sz="1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5" name="Google Shape;965;g2e74f6026a6_0_844"/>
          <p:cNvSpPr/>
          <p:nvPr/>
        </p:nvSpPr>
        <p:spPr>
          <a:xfrm>
            <a:off x="3288885" y="2111287"/>
            <a:ext cx="2342400" cy="3282853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SzPts val="1200"/>
              <a:defRPr/>
            </a:pP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</a:rPr>
              <a:t>Знакомство населения через </a:t>
            </a:r>
            <a:r>
              <a:rPr lang="ru-RU" sz="1100" b="1" dirty="0">
                <a:solidFill>
                  <a:srgbClr val="FFFF00"/>
                </a:solidFill>
                <a:latin typeface="Montserrat" panose="00000500000000000000" pitchFamily="2" charset="-52"/>
              </a:rPr>
              <a:t>публикации в СМИ</a:t>
            </a:r>
            <a:r>
              <a:rPr lang="ru-RU" sz="1100" b="1" dirty="0">
                <a:solidFill>
                  <a:srgbClr val="0070C0"/>
                </a:solidFill>
                <a:latin typeface="Montserrat" panose="00000500000000000000" pitchFamily="2" charset="-52"/>
              </a:rPr>
              <a:t> </a:t>
            </a: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</a:rPr>
              <a:t>с лучшими представителями профессии из числа среднего медицинского персонала, наставниками и т.д.</a:t>
            </a:r>
          </a:p>
          <a:p>
            <a:pPr>
              <a:buSzPts val="1200"/>
              <a:defRPr/>
            </a:pPr>
            <a:endParaRPr lang="ru-RU" sz="1100" b="1" dirty="0">
              <a:solidFill>
                <a:schemeClr val="bg1"/>
              </a:solidFill>
              <a:latin typeface="Montserrat" panose="00000500000000000000" pitchFamily="2" charset="-52"/>
            </a:endParaRPr>
          </a:p>
          <a:p>
            <a:pPr>
              <a:buSzPts val="1200"/>
              <a:defRPr/>
            </a:pPr>
            <a:r>
              <a:rPr lang="ru-RU" sz="1100" b="1" dirty="0">
                <a:solidFill>
                  <a:srgbClr val="FFFF00"/>
                </a:solidFill>
                <a:latin typeface="Montserrat" panose="00000500000000000000" pitchFamily="2" charset="-52"/>
              </a:rPr>
              <a:t>Профориентация с детского сада </a:t>
            </a:r>
          </a:p>
          <a:p>
            <a:pPr>
              <a:buSzPts val="1200"/>
              <a:defRPr/>
            </a:pPr>
            <a:endParaRPr lang="ru-RU" sz="1100" b="1" dirty="0">
              <a:solidFill>
                <a:srgbClr val="FFFF00"/>
              </a:solidFill>
              <a:latin typeface="Montserrat" panose="00000500000000000000" pitchFamily="2" charset="-52"/>
            </a:endParaRPr>
          </a:p>
          <a:p>
            <a:pPr>
              <a:buSzPts val="1200"/>
              <a:defRPr/>
            </a:pPr>
            <a:r>
              <a:rPr lang="ru-RU" sz="1100" b="1" dirty="0">
                <a:solidFill>
                  <a:srgbClr val="FFFF00"/>
                </a:solidFill>
                <a:latin typeface="Montserrat" panose="00000500000000000000" pitchFamily="2" charset="-52"/>
              </a:rPr>
              <a:t>Блог </a:t>
            </a: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</a:rPr>
              <a:t>от лица медицинского работника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/>
            </a:r>
            <a:br>
              <a:rPr kumimoji="0" lang="ru-RU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lang="ru-RU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/>
            </a:r>
            <a:br>
              <a:rPr kumimoji="0" lang="ru-RU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endParaRPr kumimoji="0" lang="ru-RU" sz="11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sz="11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6" name="Google Shape;966;g2e74f6026a6_0_844"/>
          <p:cNvSpPr txBox="1"/>
          <p:nvPr/>
        </p:nvSpPr>
        <p:spPr>
          <a:xfrm>
            <a:off x="136721" y="3265000"/>
            <a:ext cx="19548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25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Ресурсы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Dela Gothic One"/>
                <a:ea typeface="Dela Gothic One"/>
                <a:cs typeface="Dela Gothic One"/>
                <a:sym typeface="Dela Gothic One"/>
              </a:rPr>
              <a:t> 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Dela Gothic One"/>
              <a:ea typeface="Dela Gothic One"/>
              <a:cs typeface="Dela Gothic One"/>
              <a:sym typeface="Dela Gothic One"/>
            </a:endParaRPr>
          </a:p>
        </p:txBody>
      </p:sp>
      <p:sp>
        <p:nvSpPr>
          <p:cNvPr id="968" name="Google Shape;968;g2e74f6026a6_0_844"/>
          <p:cNvSpPr/>
          <p:nvPr/>
        </p:nvSpPr>
        <p:spPr>
          <a:xfrm>
            <a:off x="136721" y="2113226"/>
            <a:ext cx="2871928" cy="1058632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05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Низкий уровень </a:t>
            </a:r>
            <a:r>
              <a:rPr kumimoji="0" lang="ru-RU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престижа медицинского работника со средним профессиональным образованием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sz="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9" name="Google Shape;969;g2e74f6026a6_0_844"/>
          <p:cNvSpPr/>
          <p:nvPr/>
        </p:nvSpPr>
        <p:spPr>
          <a:xfrm>
            <a:off x="2730504" y="2485857"/>
            <a:ext cx="590978" cy="831000"/>
          </a:xfrm>
          <a:prstGeom prst="rightArrow">
            <a:avLst>
              <a:gd name="adj1" fmla="val 41961"/>
              <a:gd name="adj2" fmla="val 65403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" name="Google Shape;970;g2e74f6026a6_0_844"/>
          <p:cNvSpPr txBox="1"/>
          <p:nvPr/>
        </p:nvSpPr>
        <p:spPr>
          <a:xfrm rot="-724">
            <a:off x="63982" y="10501"/>
            <a:ext cx="56982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ПРОФЕССИОНАЛИТЕТ 2024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grpSp>
        <p:nvGrpSpPr>
          <p:cNvPr id="971" name="Google Shape;971;g2e74f6026a6_0_844"/>
          <p:cNvGrpSpPr/>
          <p:nvPr/>
        </p:nvGrpSpPr>
        <p:grpSpPr>
          <a:xfrm>
            <a:off x="0" y="6745857"/>
            <a:ext cx="12182068" cy="126900"/>
            <a:chOff x="0" y="6745857"/>
            <a:chExt cx="12182068" cy="126900"/>
          </a:xfrm>
        </p:grpSpPr>
        <p:sp>
          <p:nvSpPr>
            <p:cNvPr id="972" name="Google Shape;972;g2e74f6026a6_0_844"/>
            <p:cNvSpPr/>
            <p:nvPr/>
          </p:nvSpPr>
          <p:spPr>
            <a:xfrm>
              <a:off x="0" y="6745857"/>
              <a:ext cx="1231800" cy="126900"/>
            </a:xfrm>
            <a:prstGeom prst="rect">
              <a:avLst/>
            </a:prstGeom>
            <a:solidFill>
              <a:srgbClr val="5B6A81"/>
            </a:solidFill>
            <a:ln w="12700" cap="flat" cmpd="sng">
              <a:solidFill>
                <a:srgbClr val="5B6A8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3" name="Google Shape;973;g2e74f6026a6_0_844"/>
            <p:cNvSpPr/>
            <p:nvPr/>
          </p:nvSpPr>
          <p:spPr>
            <a:xfrm>
              <a:off x="1231900" y="6745857"/>
              <a:ext cx="1231800" cy="126900"/>
            </a:xfrm>
            <a:prstGeom prst="rect">
              <a:avLst/>
            </a:prstGeom>
            <a:solidFill>
              <a:srgbClr val="F4E439"/>
            </a:solidFill>
            <a:ln w="12700" cap="flat" cmpd="sng">
              <a:solidFill>
                <a:srgbClr val="F4E43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4" name="Google Shape;974;g2e74f6026a6_0_844"/>
            <p:cNvSpPr/>
            <p:nvPr/>
          </p:nvSpPr>
          <p:spPr>
            <a:xfrm>
              <a:off x="3641424" y="6745857"/>
              <a:ext cx="1231800" cy="126900"/>
            </a:xfrm>
            <a:prstGeom prst="rect">
              <a:avLst/>
            </a:prstGeom>
            <a:solidFill>
              <a:srgbClr val="BA8F67"/>
            </a:solidFill>
            <a:ln w="12700" cap="flat" cmpd="sng">
              <a:solidFill>
                <a:srgbClr val="BA8F6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5" name="Google Shape;975;g2e74f6026a6_0_844"/>
            <p:cNvSpPr/>
            <p:nvPr/>
          </p:nvSpPr>
          <p:spPr>
            <a:xfrm>
              <a:off x="4864097" y="6745857"/>
              <a:ext cx="1231800" cy="126900"/>
            </a:xfrm>
            <a:prstGeom prst="rect">
              <a:avLst/>
            </a:prstGeom>
            <a:solidFill>
              <a:srgbClr val="51B085"/>
            </a:solidFill>
            <a:ln w="12700" cap="flat" cmpd="sng">
              <a:solidFill>
                <a:srgbClr val="51B08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6" name="Google Shape;976;g2e74f6026a6_0_844"/>
            <p:cNvSpPr/>
            <p:nvPr/>
          </p:nvSpPr>
          <p:spPr>
            <a:xfrm>
              <a:off x="6086171" y="6745857"/>
              <a:ext cx="1231800" cy="126900"/>
            </a:xfrm>
            <a:prstGeom prst="rect">
              <a:avLst/>
            </a:prstGeom>
            <a:solidFill>
              <a:srgbClr val="9B89B7"/>
            </a:solidFill>
            <a:ln w="12700" cap="flat" cmpd="sng">
              <a:solidFill>
                <a:srgbClr val="9B89B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7" name="Google Shape;977;g2e74f6026a6_0_844"/>
            <p:cNvSpPr/>
            <p:nvPr/>
          </p:nvSpPr>
          <p:spPr>
            <a:xfrm>
              <a:off x="7318071" y="6745857"/>
              <a:ext cx="1231800" cy="126900"/>
            </a:xfrm>
            <a:prstGeom prst="rect">
              <a:avLst/>
            </a:prstGeom>
            <a:solidFill>
              <a:srgbClr val="E5462C"/>
            </a:solidFill>
            <a:ln w="12700" cap="flat" cmpd="sng">
              <a:solidFill>
                <a:srgbClr val="E5462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8" name="Google Shape;978;g2e74f6026a6_0_844"/>
            <p:cNvSpPr/>
            <p:nvPr/>
          </p:nvSpPr>
          <p:spPr>
            <a:xfrm>
              <a:off x="8549971" y="6745857"/>
              <a:ext cx="1231800" cy="126900"/>
            </a:xfrm>
            <a:prstGeom prst="rect">
              <a:avLst/>
            </a:prstGeom>
            <a:solidFill>
              <a:srgbClr val="36548A"/>
            </a:solidFill>
            <a:ln w="12700" cap="flat" cmpd="sng">
              <a:solidFill>
                <a:srgbClr val="36548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9" name="Google Shape;979;g2e74f6026a6_0_844"/>
            <p:cNvSpPr/>
            <p:nvPr/>
          </p:nvSpPr>
          <p:spPr>
            <a:xfrm>
              <a:off x="9727595" y="6745857"/>
              <a:ext cx="1231800" cy="126900"/>
            </a:xfrm>
            <a:prstGeom prst="rect">
              <a:avLst/>
            </a:prstGeom>
            <a:solidFill>
              <a:srgbClr val="EC742E"/>
            </a:solidFill>
            <a:ln w="12700" cap="flat" cmpd="sng">
              <a:solidFill>
                <a:srgbClr val="EC742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0" name="Google Shape;980;g2e74f6026a6_0_844"/>
            <p:cNvSpPr/>
            <p:nvPr/>
          </p:nvSpPr>
          <p:spPr>
            <a:xfrm>
              <a:off x="10950268" y="6745857"/>
              <a:ext cx="1231800" cy="126900"/>
            </a:xfrm>
            <a:prstGeom prst="rect">
              <a:avLst/>
            </a:prstGeom>
            <a:solidFill>
              <a:srgbClr val="2F6C53"/>
            </a:solidFill>
            <a:ln w="12700" cap="flat" cmpd="sng">
              <a:solidFill>
                <a:srgbClr val="2F6C5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81" name="Google Shape;981;g2e74f6026a6_0_844"/>
          <p:cNvSpPr/>
          <p:nvPr/>
        </p:nvSpPr>
        <p:spPr>
          <a:xfrm>
            <a:off x="2458620" y="6745857"/>
            <a:ext cx="1168500" cy="126900"/>
          </a:xfrm>
          <a:prstGeom prst="rect">
            <a:avLst/>
          </a:prstGeom>
          <a:solidFill>
            <a:srgbClr val="ED726E"/>
          </a:solidFill>
          <a:ln w="12700" cap="flat" cmpd="sng">
            <a:solidFill>
              <a:srgbClr val="ED726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tabLst/>
              <a:defRPr/>
            </a:pPr>
            <a:endParaRPr kumimoji="0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EE517EF-F63C-4C63-8ABE-81B5F01F7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2376" y="312675"/>
            <a:ext cx="2290394" cy="17526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6C197A8-1DC8-46D3-BB44-9F6A6889BC2E}"/>
              </a:ext>
            </a:extLst>
          </p:cNvPr>
          <p:cNvSpPr txBox="1"/>
          <p:nvPr/>
        </p:nvSpPr>
        <p:spPr>
          <a:xfrm>
            <a:off x="136721" y="3824481"/>
            <a:ext cx="3033962" cy="15696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- Лучшие представители профессии</a:t>
            </a:r>
          </a:p>
          <a:p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- Студенты-амбассадоры</a:t>
            </a:r>
          </a:p>
          <a:p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«</a:t>
            </a:r>
            <a:r>
              <a:rPr lang="ru-RU" sz="1200" b="1" dirty="0" err="1">
                <a:solidFill>
                  <a:schemeClr val="bg1"/>
                </a:solidFill>
                <a:latin typeface="Montserrat" panose="00000500000000000000" pitchFamily="2" charset="-52"/>
              </a:rPr>
              <a:t>Профессионалитета</a:t>
            </a:r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»</a:t>
            </a:r>
          </a:p>
          <a:p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- Партнёрские отношения с учреждениями здравоохранения</a:t>
            </a:r>
          </a:p>
          <a:p>
            <a:r>
              <a:rPr lang="ru-RU" sz="1200" b="1" dirty="0">
                <a:solidFill>
                  <a:schemeClr val="bg1"/>
                </a:solidFill>
                <a:latin typeface="Montserrat" panose="00000500000000000000" pitchFamily="2" charset="-52"/>
              </a:rPr>
              <a:t>- Мощная медийная поддержка в СМИ</a:t>
            </a:r>
            <a:endParaRPr lang="ru-RU" b="1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31" name="Google Shape;969;g2e74f6026a6_0_844">
            <a:extLst>
              <a:ext uri="{FF2B5EF4-FFF2-40B4-BE49-F238E27FC236}">
                <a16:creationId xmlns:a16="http://schemas.microsoft.com/office/drawing/2014/main" id="{D48EE580-A118-4D43-8611-AC48A3F17BDC}"/>
              </a:ext>
            </a:extLst>
          </p:cNvPr>
          <p:cNvSpPr/>
          <p:nvPr/>
        </p:nvSpPr>
        <p:spPr>
          <a:xfrm>
            <a:off x="5535417" y="3824481"/>
            <a:ext cx="590978" cy="831000"/>
          </a:xfrm>
          <a:prstGeom prst="rightArrow">
            <a:avLst>
              <a:gd name="adj1" fmla="val 41961"/>
              <a:gd name="adj2" fmla="val 65403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g2e74f6026a6_0_844"/>
          <p:cNvSpPr/>
          <p:nvPr/>
        </p:nvSpPr>
        <p:spPr>
          <a:xfrm>
            <a:off x="8989800" y="0"/>
            <a:ext cx="31785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956" name="Google Shape;956;g2e74f6026a6_0_844"/>
          <p:cNvSpPr txBox="1"/>
          <p:nvPr/>
        </p:nvSpPr>
        <p:spPr>
          <a:xfrm>
            <a:off x="152977" y="382943"/>
            <a:ext cx="8550338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Комплексный подход к реализации профориентационной работы всеми учреждениями кластера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958" name="Google Shape;958;g2e74f6026a6_0_844"/>
          <p:cNvSpPr txBox="1"/>
          <p:nvPr/>
        </p:nvSpPr>
        <p:spPr>
          <a:xfrm>
            <a:off x="431063" y="1474488"/>
            <a:ext cx="24633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Проблема/ вызов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959" name="Google Shape;959;g2e74f6026a6_0_844"/>
          <p:cNvSpPr txBox="1"/>
          <p:nvPr/>
        </p:nvSpPr>
        <p:spPr>
          <a:xfrm>
            <a:off x="6307448" y="1462699"/>
            <a:ext cx="22167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Результат 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960" name="Google Shape;960;g2e74f6026a6_0_844"/>
          <p:cNvSpPr txBox="1"/>
          <p:nvPr/>
        </p:nvSpPr>
        <p:spPr>
          <a:xfrm>
            <a:off x="9402800" y="2109600"/>
            <a:ext cx="2649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Почему сработает 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961" name="Google Shape;961;g2e74f6026a6_0_844"/>
          <p:cNvSpPr txBox="1"/>
          <p:nvPr/>
        </p:nvSpPr>
        <p:spPr>
          <a:xfrm>
            <a:off x="3721001" y="1462699"/>
            <a:ext cx="2342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Решение 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963" name="Google Shape;963;g2e74f6026a6_0_844"/>
          <p:cNvSpPr/>
          <p:nvPr/>
        </p:nvSpPr>
        <p:spPr>
          <a:xfrm>
            <a:off x="5942250" y="1893537"/>
            <a:ext cx="2342400" cy="4078128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Осознанный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выбор медицинских специальностей для профессионального образования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Формирование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положительного образа в обществе,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стимулирование интереса молодежи к выбору медицинских специальностей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/>
            </a:r>
            <a:b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</a:b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Создание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профилирующего 5 класса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на базе Гимназии №10 г. Мурманска при кураторстве Мурманского медицинского колледжа.</a:t>
            </a:r>
            <a:b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</a:b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FFFF00"/>
              </a:highlight>
              <a:uLnTx/>
              <a:uFillTx/>
              <a:latin typeface="Montserrat" panose="000005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964" name="Google Shape;964;g2e74f6026a6_0_844"/>
          <p:cNvSpPr/>
          <p:nvPr/>
        </p:nvSpPr>
        <p:spPr>
          <a:xfrm>
            <a:off x="9114822" y="2507925"/>
            <a:ext cx="2945501" cy="346374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Профориентация является крайне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важным</a:t>
            </a: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 аспектом для молодежи.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Она позволит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расширить знание </a:t>
            </a: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учащихся о медицинских специальностях,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заинтересовать </a:t>
            </a: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школьников и сформировать готовность к получению медицинской профессии. </a:t>
            </a:r>
            <a:endParaRPr kumimoji="0" lang="ru-RU" sz="12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uLnTx/>
              <a:uFillTx/>
              <a:latin typeface="Montserrat" panose="00000500000000000000" pitchFamily="2" charset="-52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В медицине не должно быть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случайных людей</a:t>
            </a: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, важно, чтобы абитуриент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осознано</a:t>
            </a: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 подошел к выбору будущей профессии и был уверен, что его ждут и окажут всестороннюю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поддержку</a:t>
            </a: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sz="9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5" name="Google Shape;965;g2e74f6026a6_0_844"/>
          <p:cNvSpPr/>
          <p:nvPr/>
        </p:nvSpPr>
        <p:spPr>
          <a:xfrm>
            <a:off x="3277625" y="1893536"/>
            <a:ext cx="2342400" cy="4078129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Tx/>
              <a:tabLst/>
              <a:defRPr/>
            </a:pP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«Уроки здоровья»</a:t>
            </a: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 в детских садах и школах, с привлечением родителей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Tx/>
              <a:tabLst/>
              <a:defRPr/>
            </a:pPr>
            <a:endParaRPr kumimoji="0" lang="ru-RU" sz="11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Tx/>
              <a:tabLst/>
              <a:defRPr/>
            </a:pPr>
            <a:r>
              <a:rPr kumimoji="0" lang="ru-RU" sz="1100" b="1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Квиз</a:t>
            </a:r>
            <a:r>
              <a:rPr lang="ru-RU" sz="1100" b="1" dirty="0">
                <a:solidFill>
                  <a:srgbClr val="FFFF00"/>
                </a:solidFill>
                <a:latin typeface="Montserrat" panose="00000500000000000000" pitchFamily="2" charset="-52"/>
              </a:rPr>
              <a:t>ы, к</a:t>
            </a:r>
            <a:r>
              <a:rPr kumimoji="0" lang="ru-RU" sz="1100" b="1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весты</a:t>
            </a:r>
            <a:endParaRPr kumimoji="0" lang="ru-RU" sz="11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200"/>
              <a:tabLst/>
              <a:defRPr/>
            </a:pPr>
            <a:endParaRPr kumimoji="0" lang="ru-RU" sz="11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200"/>
              <a:tabLst/>
              <a:defRPr/>
            </a:pP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Посещение</a:t>
            </a: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 </a:t>
            </a: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медицинского музея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200"/>
              <a:tabLst/>
              <a:defRPr/>
            </a:pPr>
            <a:endParaRPr lang="ru-RU" sz="1100" b="1" dirty="0">
              <a:solidFill>
                <a:schemeClr val="bg1"/>
              </a:solidFill>
              <a:latin typeface="Montserrat" panose="00000500000000000000" pitchFamily="2" charset="-52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200"/>
              <a:tabLst/>
              <a:defRPr/>
            </a:pP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</a:rPr>
              <a:t>Летний </a:t>
            </a:r>
            <a:r>
              <a:rPr lang="ru-RU" sz="1100" b="1" dirty="0">
                <a:solidFill>
                  <a:srgbClr val="FFFF00"/>
                </a:solidFill>
                <a:latin typeface="Montserrat" panose="00000500000000000000" pitchFamily="2" charset="-52"/>
              </a:rPr>
              <a:t>профориентационный </a:t>
            </a: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</a:rPr>
              <a:t>лагерь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200"/>
              <a:tabLst/>
              <a:defRPr/>
            </a:pPr>
            <a:endParaRPr kumimoji="0" lang="ru-RU" sz="11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tabLst/>
              <a:defRPr/>
            </a:pP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  <a:cs typeface="Arial"/>
              </a:rPr>
              <a:t>Профориентация </a:t>
            </a:r>
            <a:r>
              <a:rPr lang="ru-RU" sz="1100" b="1" dirty="0">
                <a:solidFill>
                  <a:srgbClr val="FFFF00"/>
                </a:solidFill>
                <a:latin typeface="Montserrat" panose="00000500000000000000" pitchFamily="2" charset="-52"/>
                <a:cs typeface="Arial"/>
              </a:rPr>
              <a:t>студентов</a:t>
            </a:r>
            <a:r>
              <a:rPr lang="ru-RU" sz="1100" b="1" dirty="0">
                <a:solidFill>
                  <a:schemeClr val="bg1"/>
                </a:solidFill>
                <a:latin typeface="Montserrat" panose="00000500000000000000" pitchFamily="2" charset="-52"/>
                <a:cs typeface="Arial"/>
              </a:rPr>
              <a:t> </a:t>
            </a:r>
            <a:r>
              <a:rPr kumimoji="0" lang="ru-RU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/>
            </a:r>
            <a:br>
              <a:rPr kumimoji="0" lang="ru-RU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endParaRPr kumimoji="0" lang="ru-RU" sz="11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  <a:tabLst/>
              <a:defRPr/>
            </a:pPr>
            <a:endParaRPr kumimoji="0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6" name="Google Shape;966;g2e74f6026a6_0_844"/>
          <p:cNvSpPr txBox="1"/>
          <p:nvPr/>
        </p:nvSpPr>
        <p:spPr>
          <a:xfrm>
            <a:off x="167231" y="3893983"/>
            <a:ext cx="19548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25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Ресурсы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Dela Gothic One"/>
                <a:ea typeface="Dela Gothic One"/>
                <a:cs typeface="Dela Gothic One"/>
                <a:sym typeface="Dela Gothic One"/>
              </a:rPr>
              <a:t> 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Dela Gothic One"/>
              <a:ea typeface="Dela Gothic One"/>
              <a:cs typeface="Dela Gothic One"/>
              <a:sym typeface="Dela Gothic One"/>
            </a:endParaRPr>
          </a:p>
        </p:txBody>
      </p:sp>
      <p:sp>
        <p:nvSpPr>
          <p:cNvPr id="967" name="Google Shape;967;g2e74f6026a6_0_844"/>
          <p:cNvSpPr/>
          <p:nvPr/>
        </p:nvSpPr>
        <p:spPr>
          <a:xfrm>
            <a:off x="152977" y="4349585"/>
            <a:ext cx="2944712" cy="1622081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- Опытный педагогический состав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- Студенты-амбассадоры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«</a:t>
            </a:r>
            <a:r>
              <a:rPr kumimoji="0" lang="ru-RU" sz="12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Профессионалитета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»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lang="ru-RU" sz="1200" b="1" dirty="0">
                <a:solidFill>
                  <a:schemeClr val="bg1"/>
                </a:solidFill>
                <a:latin typeface="Montserrat"/>
                <a:ea typeface="Montserrat"/>
                <a:cs typeface="Montserrat"/>
                <a:sym typeface="Montserrat"/>
              </a:rPr>
              <a:t>-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Учреждения здравоохранения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- Участие родительского сообщества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- Мощная медийная поддержка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8" name="Google Shape;968;g2e74f6026a6_0_844"/>
          <p:cNvSpPr/>
          <p:nvPr/>
        </p:nvSpPr>
        <p:spPr>
          <a:xfrm>
            <a:off x="190357" y="1887259"/>
            <a:ext cx="2944712" cy="1947953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Создания условий для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массового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профессионального ориентирования обучающихся в общеобразовательных организациях Мурманской области.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Black" panose="020B0A04020102020204" pitchFamily="34" charset="0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sz="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9" name="Google Shape;969;g2e74f6026a6_0_844"/>
          <p:cNvSpPr/>
          <p:nvPr/>
        </p:nvSpPr>
        <p:spPr>
          <a:xfrm>
            <a:off x="2621809" y="2507925"/>
            <a:ext cx="748771" cy="831000"/>
          </a:xfrm>
          <a:prstGeom prst="rightArrow">
            <a:avLst>
              <a:gd name="adj1" fmla="val 41961"/>
              <a:gd name="adj2" fmla="val 65403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" name="Google Shape;970;g2e74f6026a6_0_844"/>
          <p:cNvSpPr txBox="1"/>
          <p:nvPr/>
        </p:nvSpPr>
        <p:spPr>
          <a:xfrm rot="-724">
            <a:off x="-43" y="10500"/>
            <a:ext cx="56982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ПРОФЕССИОНАЛИТЕТ 2024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grpSp>
        <p:nvGrpSpPr>
          <p:cNvPr id="971" name="Google Shape;971;g2e74f6026a6_0_844"/>
          <p:cNvGrpSpPr/>
          <p:nvPr/>
        </p:nvGrpSpPr>
        <p:grpSpPr>
          <a:xfrm>
            <a:off x="0" y="6745857"/>
            <a:ext cx="12182068" cy="126900"/>
            <a:chOff x="0" y="6745857"/>
            <a:chExt cx="12182068" cy="126900"/>
          </a:xfrm>
        </p:grpSpPr>
        <p:sp>
          <p:nvSpPr>
            <p:cNvPr id="972" name="Google Shape;972;g2e74f6026a6_0_844"/>
            <p:cNvSpPr/>
            <p:nvPr/>
          </p:nvSpPr>
          <p:spPr>
            <a:xfrm>
              <a:off x="0" y="6745857"/>
              <a:ext cx="1231800" cy="126900"/>
            </a:xfrm>
            <a:prstGeom prst="rect">
              <a:avLst/>
            </a:prstGeom>
            <a:solidFill>
              <a:srgbClr val="5B6A81"/>
            </a:solidFill>
            <a:ln w="12700" cap="flat" cmpd="sng">
              <a:solidFill>
                <a:srgbClr val="5B6A8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3" name="Google Shape;973;g2e74f6026a6_0_844"/>
            <p:cNvSpPr/>
            <p:nvPr/>
          </p:nvSpPr>
          <p:spPr>
            <a:xfrm>
              <a:off x="1231900" y="6745857"/>
              <a:ext cx="1231800" cy="126900"/>
            </a:xfrm>
            <a:prstGeom prst="rect">
              <a:avLst/>
            </a:prstGeom>
            <a:solidFill>
              <a:srgbClr val="F4E439"/>
            </a:solidFill>
            <a:ln w="12700" cap="flat" cmpd="sng">
              <a:solidFill>
                <a:srgbClr val="F4E43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4" name="Google Shape;974;g2e74f6026a6_0_844"/>
            <p:cNvSpPr/>
            <p:nvPr/>
          </p:nvSpPr>
          <p:spPr>
            <a:xfrm>
              <a:off x="3641424" y="6745857"/>
              <a:ext cx="1231800" cy="126900"/>
            </a:xfrm>
            <a:prstGeom prst="rect">
              <a:avLst/>
            </a:prstGeom>
            <a:solidFill>
              <a:srgbClr val="BA8F67"/>
            </a:solidFill>
            <a:ln w="12700" cap="flat" cmpd="sng">
              <a:solidFill>
                <a:srgbClr val="BA8F6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5" name="Google Shape;975;g2e74f6026a6_0_844"/>
            <p:cNvSpPr/>
            <p:nvPr/>
          </p:nvSpPr>
          <p:spPr>
            <a:xfrm>
              <a:off x="4864097" y="6745857"/>
              <a:ext cx="1231800" cy="126900"/>
            </a:xfrm>
            <a:prstGeom prst="rect">
              <a:avLst/>
            </a:prstGeom>
            <a:solidFill>
              <a:srgbClr val="51B085"/>
            </a:solidFill>
            <a:ln w="12700" cap="flat" cmpd="sng">
              <a:solidFill>
                <a:srgbClr val="51B08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6" name="Google Shape;976;g2e74f6026a6_0_844"/>
            <p:cNvSpPr/>
            <p:nvPr/>
          </p:nvSpPr>
          <p:spPr>
            <a:xfrm>
              <a:off x="6086171" y="6745857"/>
              <a:ext cx="1231800" cy="126900"/>
            </a:xfrm>
            <a:prstGeom prst="rect">
              <a:avLst/>
            </a:prstGeom>
            <a:solidFill>
              <a:srgbClr val="9B89B7"/>
            </a:solidFill>
            <a:ln w="12700" cap="flat" cmpd="sng">
              <a:solidFill>
                <a:srgbClr val="9B89B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7" name="Google Shape;977;g2e74f6026a6_0_844"/>
            <p:cNvSpPr/>
            <p:nvPr/>
          </p:nvSpPr>
          <p:spPr>
            <a:xfrm>
              <a:off x="7318071" y="6745857"/>
              <a:ext cx="1231800" cy="126900"/>
            </a:xfrm>
            <a:prstGeom prst="rect">
              <a:avLst/>
            </a:prstGeom>
            <a:solidFill>
              <a:srgbClr val="E5462C"/>
            </a:solidFill>
            <a:ln w="12700" cap="flat" cmpd="sng">
              <a:solidFill>
                <a:srgbClr val="E5462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8" name="Google Shape;978;g2e74f6026a6_0_844"/>
            <p:cNvSpPr/>
            <p:nvPr/>
          </p:nvSpPr>
          <p:spPr>
            <a:xfrm>
              <a:off x="8549971" y="6745857"/>
              <a:ext cx="1231800" cy="126900"/>
            </a:xfrm>
            <a:prstGeom prst="rect">
              <a:avLst/>
            </a:prstGeom>
            <a:solidFill>
              <a:srgbClr val="36548A"/>
            </a:solidFill>
            <a:ln w="12700" cap="flat" cmpd="sng">
              <a:solidFill>
                <a:srgbClr val="36548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9" name="Google Shape;979;g2e74f6026a6_0_844"/>
            <p:cNvSpPr/>
            <p:nvPr/>
          </p:nvSpPr>
          <p:spPr>
            <a:xfrm>
              <a:off x="9727595" y="6745857"/>
              <a:ext cx="1231800" cy="126900"/>
            </a:xfrm>
            <a:prstGeom prst="rect">
              <a:avLst/>
            </a:prstGeom>
            <a:solidFill>
              <a:srgbClr val="EC742E"/>
            </a:solidFill>
            <a:ln w="12700" cap="flat" cmpd="sng">
              <a:solidFill>
                <a:srgbClr val="EC742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0" name="Google Shape;980;g2e74f6026a6_0_844"/>
            <p:cNvSpPr/>
            <p:nvPr/>
          </p:nvSpPr>
          <p:spPr>
            <a:xfrm>
              <a:off x="10950268" y="6745857"/>
              <a:ext cx="1231800" cy="126900"/>
            </a:xfrm>
            <a:prstGeom prst="rect">
              <a:avLst/>
            </a:prstGeom>
            <a:solidFill>
              <a:srgbClr val="2F6C53"/>
            </a:solidFill>
            <a:ln w="12700" cap="flat" cmpd="sng">
              <a:solidFill>
                <a:srgbClr val="2F6C5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81" name="Google Shape;981;g2e74f6026a6_0_844"/>
          <p:cNvSpPr/>
          <p:nvPr/>
        </p:nvSpPr>
        <p:spPr>
          <a:xfrm>
            <a:off x="2472780" y="6736103"/>
            <a:ext cx="1168500" cy="126900"/>
          </a:xfrm>
          <a:prstGeom prst="rect">
            <a:avLst/>
          </a:prstGeom>
          <a:solidFill>
            <a:srgbClr val="ED726E"/>
          </a:solidFill>
          <a:ln w="12700" cap="flat" cmpd="sng">
            <a:solidFill>
              <a:srgbClr val="ED726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tabLst/>
              <a:defRPr/>
            </a:pPr>
            <a:endParaRPr kumimoji="0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969;g2e74f6026a6_0_844">
            <a:extLst>
              <a:ext uri="{FF2B5EF4-FFF2-40B4-BE49-F238E27FC236}">
                <a16:creationId xmlns:a16="http://schemas.microsoft.com/office/drawing/2014/main" id="{629F833F-C98B-4249-80D7-BC5AD924D521}"/>
              </a:ext>
            </a:extLst>
          </p:cNvPr>
          <p:cNvSpPr/>
          <p:nvPr/>
        </p:nvSpPr>
        <p:spPr>
          <a:xfrm>
            <a:off x="5280201" y="4535574"/>
            <a:ext cx="748771" cy="831000"/>
          </a:xfrm>
          <a:prstGeom prst="rightArrow">
            <a:avLst>
              <a:gd name="adj1" fmla="val 41961"/>
              <a:gd name="adj2" fmla="val 65403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C0A1AA42-6CA0-4177-A679-FCA78F1087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2376" y="312675"/>
            <a:ext cx="2290394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g2e74f6026a6_0_874"/>
          <p:cNvSpPr/>
          <p:nvPr/>
        </p:nvSpPr>
        <p:spPr>
          <a:xfrm>
            <a:off x="9013650" y="-11050"/>
            <a:ext cx="3178500" cy="6858000"/>
          </a:xfrm>
          <a:prstGeom prst="rect">
            <a:avLst/>
          </a:prstGeom>
          <a:solidFill>
            <a:srgbClr val="4A7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700" b="0" i="0" u="none" strike="noStrike" cap="none">
              <a:solidFill>
                <a:srgbClr val="000000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001" name="Google Shape;1001;g2e74f6026a6_0_874"/>
          <p:cNvSpPr txBox="1"/>
          <p:nvPr/>
        </p:nvSpPr>
        <p:spPr>
          <a:xfrm rot="-724">
            <a:off x="-43" y="10500"/>
            <a:ext cx="56982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0" i="0" u="none" strike="noStrike" cap="none" dirty="0">
                <a:solidFill>
                  <a:srgbClr val="FFFF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ПРОФЕССИОНАЛИТЕТ 2024</a:t>
            </a:r>
            <a:endParaRPr sz="1600" b="0" i="0" u="none" strike="noStrike" cap="none" dirty="0">
              <a:solidFill>
                <a:srgbClr val="FFFF00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grpSp>
        <p:nvGrpSpPr>
          <p:cNvPr id="1002" name="Google Shape;1002;g2e74f6026a6_0_874"/>
          <p:cNvGrpSpPr/>
          <p:nvPr/>
        </p:nvGrpSpPr>
        <p:grpSpPr>
          <a:xfrm>
            <a:off x="0" y="6745857"/>
            <a:ext cx="12182068" cy="126900"/>
            <a:chOff x="0" y="6745857"/>
            <a:chExt cx="12182068" cy="126900"/>
          </a:xfrm>
        </p:grpSpPr>
        <p:sp>
          <p:nvSpPr>
            <p:cNvPr id="1003" name="Google Shape;1003;g2e74f6026a6_0_874"/>
            <p:cNvSpPr/>
            <p:nvPr/>
          </p:nvSpPr>
          <p:spPr>
            <a:xfrm>
              <a:off x="0" y="6745857"/>
              <a:ext cx="1231800" cy="126900"/>
            </a:xfrm>
            <a:prstGeom prst="rect">
              <a:avLst/>
            </a:prstGeom>
            <a:solidFill>
              <a:srgbClr val="5B6A81"/>
            </a:solidFill>
            <a:ln w="12700" cap="flat" cmpd="sng">
              <a:solidFill>
                <a:srgbClr val="5B6A8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4" name="Google Shape;1004;g2e74f6026a6_0_874"/>
            <p:cNvSpPr/>
            <p:nvPr/>
          </p:nvSpPr>
          <p:spPr>
            <a:xfrm>
              <a:off x="1231900" y="6745857"/>
              <a:ext cx="1231800" cy="126900"/>
            </a:xfrm>
            <a:prstGeom prst="rect">
              <a:avLst/>
            </a:prstGeom>
            <a:solidFill>
              <a:srgbClr val="F4E439"/>
            </a:solidFill>
            <a:ln w="12700" cap="flat" cmpd="sng">
              <a:solidFill>
                <a:srgbClr val="F4E43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5" name="Google Shape;1005;g2e74f6026a6_0_874"/>
            <p:cNvSpPr/>
            <p:nvPr/>
          </p:nvSpPr>
          <p:spPr>
            <a:xfrm>
              <a:off x="3641424" y="6745857"/>
              <a:ext cx="1231800" cy="126900"/>
            </a:xfrm>
            <a:prstGeom prst="rect">
              <a:avLst/>
            </a:prstGeom>
            <a:solidFill>
              <a:srgbClr val="BA8F67"/>
            </a:solidFill>
            <a:ln w="12700" cap="flat" cmpd="sng">
              <a:solidFill>
                <a:srgbClr val="BA8F6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6" name="Google Shape;1006;g2e74f6026a6_0_874"/>
            <p:cNvSpPr/>
            <p:nvPr/>
          </p:nvSpPr>
          <p:spPr>
            <a:xfrm>
              <a:off x="4864097" y="6745857"/>
              <a:ext cx="1231800" cy="126900"/>
            </a:xfrm>
            <a:prstGeom prst="rect">
              <a:avLst/>
            </a:prstGeom>
            <a:solidFill>
              <a:srgbClr val="51B085"/>
            </a:solidFill>
            <a:ln w="12700" cap="flat" cmpd="sng">
              <a:solidFill>
                <a:srgbClr val="51B08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7" name="Google Shape;1007;g2e74f6026a6_0_874"/>
            <p:cNvSpPr/>
            <p:nvPr/>
          </p:nvSpPr>
          <p:spPr>
            <a:xfrm>
              <a:off x="6086171" y="6745857"/>
              <a:ext cx="1231800" cy="126900"/>
            </a:xfrm>
            <a:prstGeom prst="rect">
              <a:avLst/>
            </a:prstGeom>
            <a:solidFill>
              <a:srgbClr val="9B89B7"/>
            </a:solidFill>
            <a:ln w="12700" cap="flat" cmpd="sng">
              <a:solidFill>
                <a:srgbClr val="9B89B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8" name="Google Shape;1008;g2e74f6026a6_0_874"/>
            <p:cNvSpPr/>
            <p:nvPr/>
          </p:nvSpPr>
          <p:spPr>
            <a:xfrm>
              <a:off x="7318071" y="6745857"/>
              <a:ext cx="1231800" cy="126900"/>
            </a:xfrm>
            <a:prstGeom prst="rect">
              <a:avLst/>
            </a:prstGeom>
            <a:solidFill>
              <a:srgbClr val="E5462C"/>
            </a:solidFill>
            <a:ln w="12700" cap="flat" cmpd="sng">
              <a:solidFill>
                <a:srgbClr val="E5462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9" name="Google Shape;1009;g2e74f6026a6_0_874"/>
            <p:cNvSpPr/>
            <p:nvPr/>
          </p:nvSpPr>
          <p:spPr>
            <a:xfrm>
              <a:off x="8549971" y="6745857"/>
              <a:ext cx="1231800" cy="126900"/>
            </a:xfrm>
            <a:prstGeom prst="rect">
              <a:avLst/>
            </a:prstGeom>
            <a:solidFill>
              <a:srgbClr val="36548A"/>
            </a:solidFill>
            <a:ln w="12700" cap="flat" cmpd="sng">
              <a:solidFill>
                <a:srgbClr val="36548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0" name="Google Shape;1010;g2e74f6026a6_0_874"/>
            <p:cNvSpPr/>
            <p:nvPr/>
          </p:nvSpPr>
          <p:spPr>
            <a:xfrm>
              <a:off x="9727595" y="6745857"/>
              <a:ext cx="1231800" cy="126900"/>
            </a:xfrm>
            <a:prstGeom prst="rect">
              <a:avLst/>
            </a:prstGeom>
            <a:solidFill>
              <a:srgbClr val="EC742E"/>
            </a:solidFill>
            <a:ln w="12700" cap="flat" cmpd="sng">
              <a:solidFill>
                <a:srgbClr val="EC742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1" name="Google Shape;1011;g2e74f6026a6_0_874"/>
            <p:cNvSpPr/>
            <p:nvPr/>
          </p:nvSpPr>
          <p:spPr>
            <a:xfrm>
              <a:off x="10950268" y="6745857"/>
              <a:ext cx="1231800" cy="126900"/>
            </a:xfrm>
            <a:prstGeom prst="rect">
              <a:avLst/>
            </a:prstGeom>
            <a:solidFill>
              <a:srgbClr val="2F6C53"/>
            </a:solidFill>
            <a:ln w="12700" cap="flat" cmpd="sng">
              <a:solidFill>
                <a:srgbClr val="2F6C5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endParaRPr sz="17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12" name="Google Shape;1012;g2e74f6026a6_0_874"/>
          <p:cNvSpPr/>
          <p:nvPr/>
        </p:nvSpPr>
        <p:spPr>
          <a:xfrm>
            <a:off x="2463800" y="6745857"/>
            <a:ext cx="1168500" cy="126900"/>
          </a:xfrm>
          <a:prstGeom prst="rect">
            <a:avLst/>
          </a:prstGeom>
          <a:solidFill>
            <a:srgbClr val="ED726E"/>
          </a:solidFill>
          <a:ln w="12700" cap="flat" cmpd="sng">
            <a:solidFill>
              <a:srgbClr val="ED726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E543CC1B-3EA4-4208-9557-F02C4624F7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2376" y="312675"/>
            <a:ext cx="2290394" cy="1752600"/>
          </a:xfrm>
          <a:prstGeom prst="rect">
            <a:avLst/>
          </a:prstGeom>
        </p:spPr>
      </p:pic>
      <p:sp>
        <p:nvSpPr>
          <p:cNvPr id="30" name="Google Shape;958;g2e74f6026a6_0_844">
            <a:extLst>
              <a:ext uri="{FF2B5EF4-FFF2-40B4-BE49-F238E27FC236}">
                <a16:creationId xmlns:a16="http://schemas.microsoft.com/office/drawing/2014/main" id="{E327E7E9-1557-4F19-93FC-1E938DCD070C}"/>
              </a:ext>
            </a:extLst>
          </p:cNvPr>
          <p:cNvSpPr txBox="1"/>
          <p:nvPr/>
        </p:nvSpPr>
        <p:spPr>
          <a:xfrm>
            <a:off x="431063" y="1474488"/>
            <a:ext cx="24633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Проблема/ вызов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31" name="Google Shape;959;g2e74f6026a6_0_844">
            <a:extLst>
              <a:ext uri="{FF2B5EF4-FFF2-40B4-BE49-F238E27FC236}">
                <a16:creationId xmlns:a16="http://schemas.microsoft.com/office/drawing/2014/main" id="{03B74EA8-43A2-41C8-BCA5-F0D6A601D127}"/>
              </a:ext>
            </a:extLst>
          </p:cNvPr>
          <p:cNvSpPr txBox="1"/>
          <p:nvPr/>
        </p:nvSpPr>
        <p:spPr>
          <a:xfrm>
            <a:off x="6307448" y="1462699"/>
            <a:ext cx="22167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Результат 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32" name="Google Shape;960;g2e74f6026a6_0_844">
            <a:extLst>
              <a:ext uri="{FF2B5EF4-FFF2-40B4-BE49-F238E27FC236}">
                <a16:creationId xmlns:a16="http://schemas.microsoft.com/office/drawing/2014/main" id="{80BFEFBB-CCD7-4828-8C27-57F350C8CF30}"/>
              </a:ext>
            </a:extLst>
          </p:cNvPr>
          <p:cNvSpPr txBox="1"/>
          <p:nvPr/>
        </p:nvSpPr>
        <p:spPr>
          <a:xfrm>
            <a:off x="9402800" y="2109600"/>
            <a:ext cx="2649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Почему сработает 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33" name="Google Shape;961;g2e74f6026a6_0_844">
            <a:extLst>
              <a:ext uri="{FF2B5EF4-FFF2-40B4-BE49-F238E27FC236}">
                <a16:creationId xmlns:a16="http://schemas.microsoft.com/office/drawing/2014/main" id="{D07961CB-4A4A-4A3F-99A3-B585852C14F6}"/>
              </a:ext>
            </a:extLst>
          </p:cNvPr>
          <p:cNvSpPr txBox="1"/>
          <p:nvPr/>
        </p:nvSpPr>
        <p:spPr>
          <a:xfrm>
            <a:off x="3721001" y="1462699"/>
            <a:ext cx="2342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Решение 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34" name="Google Shape;963;g2e74f6026a6_0_844">
            <a:extLst>
              <a:ext uri="{FF2B5EF4-FFF2-40B4-BE49-F238E27FC236}">
                <a16:creationId xmlns:a16="http://schemas.microsoft.com/office/drawing/2014/main" id="{E26A8C09-4220-43CF-A7D6-D78BCA3CF9DE}"/>
              </a:ext>
            </a:extLst>
          </p:cNvPr>
          <p:cNvSpPr/>
          <p:nvPr/>
        </p:nvSpPr>
        <p:spPr>
          <a:xfrm>
            <a:off x="5942250" y="1893537"/>
            <a:ext cx="2939290" cy="392044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2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Повышение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методической компетентности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педагога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FFFF00"/>
                </a:highlight>
                <a:uLnTx/>
                <a:uFillTx/>
                <a:latin typeface="Montserrat" panose="00000500000000000000" pitchFamily="2" charset="-52"/>
                <a:ea typeface="Montserrat"/>
                <a:cs typeface="Montserrat"/>
                <a:sym typeface="Montserrat"/>
              </a:rPr>
              <a:t>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Расширение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профессиональных горизонтов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, освоение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новых предметных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областей и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методик преподавания</a:t>
            </a:r>
            <a:endParaRPr lang="ru-RU" b="1" dirty="0">
              <a:solidFill>
                <a:schemeClr val="bg1"/>
              </a:solidFill>
              <a:latin typeface="Montserrat" panose="00000500000000000000" pitchFamily="2" charset="-5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Увеличение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заработной платы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b="1" dirty="0">
                <a:solidFill>
                  <a:schemeClr val="bg1"/>
                </a:solidFill>
                <a:latin typeface="Montserrat" panose="00000500000000000000" pitchFamily="2" charset="-52"/>
                <a:ea typeface="Montserrat"/>
              </a:rPr>
              <a:t>Формирование модели </a:t>
            </a:r>
            <a:r>
              <a:rPr lang="ru-RU" b="1" dirty="0">
                <a:solidFill>
                  <a:srgbClr val="FFFF00"/>
                </a:solidFill>
                <a:latin typeface="Montserrat" panose="00000500000000000000" pitchFamily="2" charset="-52"/>
                <a:ea typeface="Montserrat"/>
              </a:rPr>
              <a:t>наставничества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ontserrat" panose="000005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35" name="Google Shape;964;g2e74f6026a6_0_844">
            <a:extLst>
              <a:ext uri="{FF2B5EF4-FFF2-40B4-BE49-F238E27FC236}">
                <a16:creationId xmlns:a16="http://schemas.microsoft.com/office/drawing/2014/main" id="{D9F65D47-120A-4DEA-B58F-9116F7FB52C0}"/>
              </a:ext>
            </a:extLst>
          </p:cNvPr>
          <p:cNvSpPr/>
          <p:nvPr/>
        </p:nvSpPr>
        <p:spPr>
          <a:xfrm>
            <a:off x="9114822" y="2507925"/>
            <a:ext cx="2945501" cy="323742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Высококвалифицированный педагог -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успех</a:t>
            </a: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 любой образовательной организации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Современный педагог должен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знать и уметь больше </a:t>
            </a: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своих учеников.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Личная продуктивность.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Постоянное обучение — это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минимальное требование </a:t>
            </a:r>
            <a:r>
              <a:rPr kumimoji="0" lang="ru-RU" sz="1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к тем, кто хочет добиться успеха.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sz="9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" name="Google Shape;965;g2e74f6026a6_0_844">
            <a:extLst>
              <a:ext uri="{FF2B5EF4-FFF2-40B4-BE49-F238E27FC236}">
                <a16:creationId xmlns:a16="http://schemas.microsoft.com/office/drawing/2014/main" id="{D7F1E73E-1AAA-4AEF-A9C3-4E82EC3EAB13}"/>
              </a:ext>
            </a:extLst>
          </p:cNvPr>
          <p:cNvSpPr/>
          <p:nvPr/>
        </p:nvSpPr>
        <p:spPr>
          <a:xfrm>
            <a:off x="3277624" y="1893536"/>
            <a:ext cx="2524275" cy="3920441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Tx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Стажировка, индивидуальное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самообразование,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научные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конференции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Tx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Tx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Конкурсы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 профессионального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мастерства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Tx/>
              <a:tabLst/>
              <a:defRPr/>
            </a:pPr>
            <a:endParaRPr lang="ru-RU" b="1" dirty="0">
              <a:solidFill>
                <a:schemeClr val="bg1"/>
              </a:solidFill>
              <a:latin typeface="Montserrat" panose="00000500000000000000" pitchFamily="2" charset="-52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Tx/>
              <a:tabLst/>
              <a:defRPr/>
            </a:pPr>
            <a:r>
              <a:rPr lang="ru-RU" b="1" dirty="0" err="1">
                <a:solidFill>
                  <a:srgbClr val="FFFF00"/>
                </a:solidFill>
                <a:latin typeface="Montserrat" panose="00000500000000000000" pitchFamily="2" charset="-52"/>
              </a:rPr>
              <a:t>Пед.совет</a:t>
            </a:r>
            <a:r>
              <a:rPr lang="ru-RU" b="1" dirty="0">
                <a:solidFill>
                  <a:srgbClr val="FFFF00"/>
                </a:solidFill>
                <a:latin typeface="Montserrat" panose="00000500000000000000" pitchFamily="2" charset="-52"/>
              </a:rPr>
              <a:t> = Стратегические </a:t>
            </a:r>
            <a:r>
              <a:rPr lang="ru-RU" b="1" dirty="0">
                <a:solidFill>
                  <a:schemeClr val="bg1"/>
                </a:solidFill>
                <a:latin typeface="Montserrat" panose="00000500000000000000" pitchFamily="2" charset="-52"/>
              </a:rPr>
              <a:t>сессии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Tx/>
              <a:tabLst/>
              <a:defRPr/>
            </a:pP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Tx/>
              <a:tabLst/>
              <a:defRPr/>
            </a:pPr>
            <a:r>
              <a:rPr lang="ru-RU" b="1" dirty="0">
                <a:solidFill>
                  <a:schemeClr val="bg1"/>
                </a:solidFill>
                <a:latin typeface="Montserrat" panose="00000500000000000000" pitchFamily="2" charset="-52"/>
              </a:rPr>
              <a:t>«</a:t>
            </a:r>
            <a:r>
              <a:rPr lang="ru-RU" b="1" dirty="0">
                <a:solidFill>
                  <a:srgbClr val="FFFF00"/>
                </a:solidFill>
                <a:latin typeface="Montserrat" panose="00000500000000000000" pitchFamily="2" charset="-52"/>
              </a:rPr>
              <a:t>Выращивать</a:t>
            </a:r>
            <a:r>
              <a:rPr lang="ru-RU" b="1" dirty="0">
                <a:solidFill>
                  <a:schemeClr val="bg1"/>
                </a:solidFill>
                <a:latin typeface="Montserrat" panose="00000500000000000000" pitchFamily="2" charset="-52"/>
              </a:rPr>
              <a:t>» кадры из студентов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Montserrat" panose="000005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37" name="Google Shape;966;g2e74f6026a6_0_844">
            <a:extLst>
              <a:ext uri="{FF2B5EF4-FFF2-40B4-BE49-F238E27FC236}">
                <a16:creationId xmlns:a16="http://schemas.microsoft.com/office/drawing/2014/main" id="{EE031325-8B66-47F0-BD60-C03901BFF5F8}"/>
              </a:ext>
            </a:extLst>
          </p:cNvPr>
          <p:cNvSpPr txBox="1"/>
          <p:nvPr/>
        </p:nvSpPr>
        <p:spPr>
          <a:xfrm>
            <a:off x="113536" y="3707733"/>
            <a:ext cx="19548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25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Ресурсы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Dela Gothic One"/>
                <a:ea typeface="Dela Gothic One"/>
                <a:cs typeface="Dela Gothic One"/>
                <a:sym typeface="Dela Gothic One"/>
              </a:rPr>
              <a:t> 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Dela Gothic One"/>
              <a:ea typeface="Dela Gothic One"/>
              <a:cs typeface="Dela Gothic One"/>
              <a:sym typeface="Dela Gothic One"/>
            </a:endParaRPr>
          </a:p>
        </p:txBody>
      </p:sp>
      <p:sp>
        <p:nvSpPr>
          <p:cNvPr id="38" name="Google Shape;967;g2e74f6026a6_0_844">
            <a:extLst>
              <a:ext uri="{FF2B5EF4-FFF2-40B4-BE49-F238E27FC236}">
                <a16:creationId xmlns:a16="http://schemas.microsoft.com/office/drawing/2014/main" id="{113D373B-EDFE-41D8-9CFA-76ED3A304EE4}"/>
              </a:ext>
            </a:extLst>
          </p:cNvPr>
          <p:cNvSpPr/>
          <p:nvPr/>
        </p:nvSpPr>
        <p:spPr>
          <a:xfrm>
            <a:off x="171801" y="4191897"/>
            <a:ext cx="2944712" cy="1622081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Black" panose="00000A00000000000000" pitchFamily="2" charset="-52"/>
                <a:cs typeface="Arial"/>
                <a:sym typeface="Arial"/>
              </a:rPr>
              <a:t>Квалифицированные специалисты.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lang="ru-RU" sz="1200" b="1" dirty="0">
                <a:solidFill>
                  <a:schemeClr val="bg1"/>
                </a:solidFill>
                <a:latin typeface="Montserrat Black" panose="00000A00000000000000" pitchFamily="2" charset="-52"/>
              </a:rPr>
              <a:t>Финансовые ресурсы.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Black" panose="00000A00000000000000" pitchFamily="2" charset="-52"/>
                <a:cs typeface="Arial"/>
                <a:sym typeface="Arial"/>
              </a:rPr>
              <a:t>Временные ресурсы.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" name="Google Shape;968;g2e74f6026a6_0_844">
            <a:extLst>
              <a:ext uri="{FF2B5EF4-FFF2-40B4-BE49-F238E27FC236}">
                <a16:creationId xmlns:a16="http://schemas.microsoft.com/office/drawing/2014/main" id="{B119E784-B80E-4166-8327-3B049C3E1136}"/>
              </a:ext>
            </a:extLst>
          </p:cNvPr>
          <p:cNvSpPr/>
          <p:nvPr/>
        </p:nvSpPr>
        <p:spPr>
          <a:xfrm>
            <a:off x="190357" y="1887259"/>
            <a:ext cx="2944712" cy="1789391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Создания условий для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развития кадрового потенциала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52"/>
                <a:sym typeface="Arial"/>
              </a:rPr>
              <a:t>кластера.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 panose="00000500000000000000" pitchFamily="2" charset="-52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sz="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Montserrat" panose="00000500000000000000" pitchFamily="2" charset="-52"/>
              <a:ea typeface="Montserrat"/>
              <a:cs typeface="Montserrat"/>
              <a:sym typeface="Montserrat"/>
            </a:endParaRPr>
          </a:p>
        </p:txBody>
      </p:sp>
      <p:sp>
        <p:nvSpPr>
          <p:cNvPr id="27" name="Google Shape;987;g2e74f6026a6_0_874">
            <a:extLst>
              <a:ext uri="{FF2B5EF4-FFF2-40B4-BE49-F238E27FC236}">
                <a16:creationId xmlns:a16="http://schemas.microsoft.com/office/drawing/2014/main" id="{8594B5F1-E56F-4ECF-A27F-A8216148C511}"/>
              </a:ext>
            </a:extLst>
          </p:cNvPr>
          <p:cNvSpPr txBox="1"/>
          <p:nvPr/>
        </p:nvSpPr>
        <p:spPr>
          <a:xfrm>
            <a:off x="190357" y="655084"/>
            <a:ext cx="74697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Кадры для обучения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41" name="Google Shape;969;g2e74f6026a6_0_844">
            <a:extLst>
              <a:ext uri="{FF2B5EF4-FFF2-40B4-BE49-F238E27FC236}">
                <a16:creationId xmlns:a16="http://schemas.microsoft.com/office/drawing/2014/main" id="{12A6E1C5-A05D-44BE-A301-A5DA7031843D}"/>
              </a:ext>
            </a:extLst>
          </p:cNvPr>
          <p:cNvSpPr/>
          <p:nvPr/>
        </p:nvSpPr>
        <p:spPr>
          <a:xfrm>
            <a:off x="2618326" y="2586950"/>
            <a:ext cx="748771" cy="831000"/>
          </a:xfrm>
          <a:prstGeom prst="rightArrow">
            <a:avLst>
              <a:gd name="adj1" fmla="val 41961"/>
              <a:gd name="adj2" fmla="val 65403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969;g2e74f6026a6_0_844">
            <a:extLst>
              <a:ext uri="{FF2B5EF4-FFF2-40B4-BE49-F238E27FC236}">
                <a16:creationId xmlns:a16="http://schemas.microsoft.com/office/drawing/2014/main" id="{0C3DC15E-C15E-4249-A29D-B0BA53F3F661}"/>
              </a:ext>
            </a:extLst>
          </p:cNvPr>
          <p:cNvSpPr/>
          <p:nvPr/>
        </p:nvSpPr>
        <p:spPr>
          <a:xfrm>
            <a:off x="5347126" y="4625802"/>
            <a:ext cx="748771" cy="831000"/>
          </a:xfrm>
          <a:prstGeom prst="rightArrow">
            <a:avLst>
              <a:gd name="adj1" fmla="val 41961"/>
              <a:gd name="adj2" fmla="val 65403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Google Shape;1104;g2e74f6026a6_0_1415"/>
          <p:cNvSpPr/>
          <p:nvPr/>
        </p:nvSpPr>
        <p:spPr>
          <a:xfrm>
            <a:off x="9003568" y="14757"/>
            <a:ext cx="3178500" cy="6858000"/>
          </a:xfrm>
          <a:prstGeom prst="rect">
            <a:avLst/>
          </a:prstGeom>
          <a:solidFill>
            <a:srgbClr val="3CBA9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7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105" name="Google Shape;1105;g2e74f6026a6_0_1415"/>
          <p:cNvSpPr txBox="1"/>
          <p:nvPr/>
        </p:nvSpPr>
        <p:spPr>
          <a:xfrm>
            <a:off x="153826" y="173647"/>
            <a:ext cx="7469700" cy="10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Построение карьеры студента под запрос работодателя</a:t>
            </a:r>
          </a:p>
        </p:txBody>
      </p:sp>
      <p:sp>
        <p:nvSpPr>
          <p:cNvPr id="1107" name="Google Shape;1107;g2e74f6026a6_0_1415"/>
          <p:cNvSpPr txBox="1"/>
          <p:nvPr/>
        </p:nvSpPr>
        <p:spPr>
          <a:xfrm>
            <a:off x="168247" y="1691561"/>
            <a:ext cx="24633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Проблема/ вызов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108" name="Google Shape;1108;g2e74f6026a6_0_1415"/>
          <p:cNvSpPr txBox="1"/>
          <p:nvPr/>
        </p:nvSpPr>
        <p:spPr>
          <a:xfrm>
            <a:off x="6625950" y="1657193"/>
            <a:ext cx="22167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Результат 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109" name="Google Shape;1109;g2e74f6026a6_0_1415"/>
          <p:cNvSpPr txBox="1"/>
          <p:nvPr/>
        </p:nvSpPr>
        <p:spPr>
          <a:xfrm>
            <a:off x="9398468" y="1834193"/>
            <a:ext cx="2649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Почему сработает 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110" name="Google Shape;1110;g2e74f6026a6_0_1415"/>
          <p:cNvSpPr txBox="1"/>
          <p:nvPr/>
        </p:nvSpPr>
        <p:spPr>
          <a:xfrm>
            <a:off x="3678987" y="1657193"/>
            <a:ext cx="2342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17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Решение </a:t>
            </a: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111" name="Google Shape;1111;g2e74f6026a6_0_1415"/>
          <p:cNvSpPr/>
          <p:nvPr/>
        </p:nvSpPr>
        <p:spPr>
          <a:xfrm>
            <a:off x="5600024" y="3080841"/>
            <a:ext cx="568339" cy="831000"/>
          </a:xfrm>
          <a:prstGeom prst="rightArrow">
            <a:avLst>
              <a:gd name="adj1" fmla="val 41961"/>
              <a:gd name="adj2" fmla="val 65403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2" name="Google Shape;1112;g2e74f6026a6_0_1415"/>
          <p:cNvSpPr/>
          <p:nvPr/>
        </p:nvSpPr>
        <p:spPr>
          <a:xfrm>
            <a:off x="6134463" y="2205711"/>
            <a:ext cx="2606336" cy="2862322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Обучение проводится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персонифицировано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 под запрос работодателя согласно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стратегии развития региона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Трудоустройство выпускников на рабочие места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с кадровым дефицитом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Заинтересованность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студентов в освоении профессии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3" name="Google Shape;1113;g2e74f6026a6_0_1415"/>
          <p:cNvSpPr/>
          <p:nvPr/>
        </p:nvSpPr>
        <p:spPr>
          <a:xfrm>
            <a:off x="9150544" y="2207849"/>
            <a:ext cx="2896924" cy="2860184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Студент будет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знать и понимать,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для чего он получает образование и куда будет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трудоустраиваться.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lang="ru-RU" sz="1200" b="1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Ему будет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ясен его карьерный путь и развитие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, что повысит мотивацию.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Работодатель получит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квалифицированные кадры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, не тратя время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на адаптацию молодого специалиста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и его доучивание под запросы рабочих процессов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5" name="Google Shape;1115;g2e74f6026a6_0_1415"/>
          <p:cNvSpPr txBox="1"/>
          <p:nvPr/>
        </p:nvSpPr>
        <p:spPr>
          <a:xfrm>
            <a:off x="144532" y="5069828"/>
            <a:ext cx="19548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ru-RU" sz="25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 ExtraBold"/>
                <a:ea typeface="Montserrat ExtraBold"/>
                <a:cs typeface="Montserrat ExtraBold"/>
                <a:sym typeface="Montserrat ExtraBold"/>
              </a:rPr>
              <a:t>Ресурсы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Dela Gothic One"/>
                <a:ea typeface="Dela Gothic One"/>
                <a:cs typeface="Dela Gothic One"/>
                <a:sym typeface="Dela Gothic One"/>
              </a:rPr>
              <a:t> 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Dela Gothic One"/>
              <a:ea typeface="Dela Gothic One"/>
              <a:cs typeface="Dela Gothic One"/>
              <a:sym typeface="Dela Gothic One"/>
            </a:endParaRPr>
          </a:p>
        </p:txBody>
      </p:sp>
      <p:sp>
        <p:nvSpPr>
          <p:cNvPr id="1116" name="Google Shape;1116;g2e74f6026a6_0_1415"/>
          <p:cNvSpPr/>
          <p:nvPr/>
        </p:nvSpPr>
        <p:spPr>
          <a:xfrm>
            <a:off x="168247" y="5546828"/>
            <a:ext cx="6075237" cy="1001456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Средства регионального бюджета для мер социальной поддержки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Средства работодателя для обучения студентов по программам ДПО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Опытные наставники</a:t>
            </a:r>
            <a:endParaRPr kumimoji="0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7" name="Google Shape;1117;g2e74f6026a6_0_1415"/>
          <p:cNvSpPr/>
          <p:nvPr/>
        </p:nvSpPr>
        <p:spPr>
          <a:xfrm>
            <a:off x="168247" y="2168207"/>
            <a:ext cx="2342400" cy="2882308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Отсутствие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стратегии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 подготовки выпускников под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потребности работодателя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Низкий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уровень трудоустройства выпускников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на рабочие места с кадровым дефицитом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Немотивированность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Montserrat"/>
                <a:cs typeface="Montserrat"/>
                <a:sym typeface="Montserrat"/>
              </a:rPr>
              <a:t>студентов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8" name="Google Shape;1118;g2e74f6026a6_0_1415"/>
          <p:cNvSpPr/>
          <p:nvPr/>
        </p:nvSpPr>
        <p:spPr>
          <a:xfrm>
            <a:off x="2411469" y="3073768"/>
            <a:ext cx="513876" cy="831000"/>
          </a:xfrm>
          <a:prstGeom prst="rightArrow">
            <a:avLst>
              <a:gd name="adj1" fmla="val 41961"/>
              <a:gd name="adj2" fmla="val 65403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19" name="Google Shape;1119;g2e74f6026a6_0_1415"/>
          <p:cNvGrpSpPr/>
          <p:nvPr/>
        </p:nvGrpSpPr>
        <p:grpSpPr>
          <a:xfrm>
            <a:off x="0" y="6745857"/>
            <a:ext cx="12182068" cy="126900"/>
            <a:chOff x="0" y="6745857"/>
            <a:chExt cx="12182068" cy="126900"/>
          </a:xfrm>
        </p:grpSpPr>
        <p:sp>
          <p:nvSpPr>
            <p:cNvPr id="1120" name="Google Shape;1120;g2e74f6026a6_0_1415"/>
            <p:cNvSpPr/>
            <p:nvPr/>
          </p:nvSpPr>
          <p:spPr>
            <a:xfrm>
              <a:off x="0" y="6745857"/>
              <a:ext cx="1231800" cy="126900"/>
            </a:xfrm>
            <a:prstGeom prst="rect">
              <a:avLst/>
            </a:prstGeom>
            <a:solidFill>
              <a:srgbClr val="5B6A81"/>
            </a:solidFill>
            <a:ln w="12700" cap="flat" cmpd="sng">
              <a:solidFill>
                <a:srgbClr val="5B6A8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1" name="Google Shape;1121;g2e74f6026a6_0_1415"/>
            <p:cNvSpPr/>
            <p:nvPr/>
          </p:nvSpPr>
          <p:spPr>
            <a:xfrm>
              <a:off x="1231900" y="6745857"/>
              <a:ext cx="1231800" cy="126900"/>
            </a:xfrm>
            <a:prstGeom prst="rect">
              <a:avLst/>
            </a:prstGeom>
            <a:solidFill>
              <a:srgbClr val="F4E439"/>
            </a:solidFill>
            <a:ln w="12700" cap="flat" cmpd="sng">
              <a:solidFill>
                <a:srgbClr val="F4E43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2" name="Google Shape;1122;g2e74f6026a6_0_1415"/>
            <p:cNvSpPr/>
            <p:nvPr/>
          </p:nvSpPr>
          <p:spPr>
            <a:xfrm>
              <a:off x="3641424" y="6745857"/>
              <a:ext cx="1231800" cy="126900"/>
            </a:xfrm>
            <a:prstGeom prst="rect">
              <a:avLst/>
            </a:prstGeom>
            <a:solidFill>
              <a:srgbClr val="BA8F67"/>
            </a:solidFill>
            <a:ln w="12700" cap="flat" cmpd="sng">
              <a:solidFill>
                <a:srgbClr val="BA8F6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3" name="Google Shape;1123;g2e74f6026a6_0_1415"/>
            <p:cNvSpPr/>
            <p:nvPr/>
          </p:nvSpPr>
          <p:spPr>
            <a:xfrm>
              <a:off x="4864097" y="6745857"/>
              <a:ext cx="1231800" cy="126900"/>
            </a:xfrm>
            <a:prstGeom prst="rect">
              <a:avLst/>
            </a:prstGeom>
            <a:solidFill>
              <a:srgbClr val="51B085"/>
            </a:solidFill>
            <a:ln w="12700" cap="flat" cmpd="sng">
              <a:solidFill>
                <a:srgbClr val="51B08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4" name="Google Shape;1124;g2e74f6026a6_0_1415"/>
            <p:cNvSpPr/>
            <p:nvPr/>
          </p:nvSpPr>
          <p:spPr>
            <a:xfrm>
              <a:off x="6086171" y="6745857"/>
              <a:ext cx="1231800" cy="126900"/>
            </a:xfrm>
            <a:prstGeom prst="rect">
              <a:avLst/>
            </a:prstGeom>
            <a:solidFill>
              <a:srgbClr val="9B89B7"/>
            </a:solidFill>
            <a:ln w="12700" cap="flat" cmpd="sng">
              <a:solidFill>
                <a:srgbClr val="9B89B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5" name="Google Shape;1125;g2e74f6026a6_0_1415"/>
            <p:cNvSpPr/>
            <p:nvPr/>
          </p:nvSpPr>
          <p:spPr>
            <a:xfrm>
              <a:off x="7318071" y="6745857"/>
              <a:ext cx="1231800" cy="126900"/>
            </a:xfrm>
            <a:prstGeom prst="rect">
              <a:avLst/>
            </a:prstGeom>
            <a:solidFill>
              <a:srgbClr val="E5462C"/>
            </a:solidFill>
            <a:ln w="12700" cap="flat" cmpd="sng">
              <a:solidFill>
                <a:srgbClr val="E5462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6" name="Google Shape;1126;g2e74f6026a6_0_1415"/>
            <p:cNvSpPr/>
            <p:nvPr/>
          </p:nvSpPr>
          <p:spPr>
            <a:xfrm>
              <a:off x="8549971" y="6745857"/>
              <a:ext cx="1231800" cy="126900"/>
            </a:xfrm>
            <a:prstGeom prst="rect">
              <a:avLst/>
            </a:prstGeom>
            <a:solidFill>
              <a:srgbClr val="36548A"/>
            </a:solidFill>
            <a:ln w="12700" cap="flat" cmpd="sng">
              <a:solidFill>
                <a:srgbClr val="36548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7" name="Google Shape;1127;g2e74f6026a6_0_1415"/>
            <p:cNvSpPr/>
            <p:nvPr/>
          </p:nvSpPr>
          <p:spPr>
            <a:xfrm>
              <a:off x="9727595" y="6745857"/>
              <a:ext cx="1231800" cy="126900"/>
            </a:xfrm>
            <a:prstGeom prst="rect">
              <a:avLst/>
            </a:prstGeom>
            <a:solidFill>
              <a:srgbClr val="EC742E"/>
            </a:solidFill>
            <a:ln w="12700" cap="flat" cmpd="sng">
              <a:solidFill>
                <a:srgbClr val="EC742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8" name="Google Shape;1128;g2e74f6026a6_0_1415"/>
            <p:cNvSpPr/>
            <p:nvPr/>
          </p:nvSpPr>
          <p:spPr>
            <a:xfrm>
              <a:off x="10950268" y="6745857"/>
              <a:ext cx="1231800" cy="126900"/>
            </a:xfrm>
            <a:prstGeom prst="rect">
              <a:avLst/>
            </a:prstGeom>
            <a:solidFill>
              <a:srgbClr val="2F6C53"/>
            </a:solidFill>
            <a:ln w="12700" cap="flat" cmpd="sng">
              <a:solidFill>
                <a:srgbClr val="2F6C53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  <a:tabLst/>
                <a:defRPr/>
              </a:pPr>
              <a:endParaRPr kumimoji="0" sz="17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29" name="Google Shape;1129;g2e74f6026a6_0_1415"/>
          <p:cNvSpPr/>
          <p:nvPr/>
        </p:nvSpPr>
        <p:spPr>
          <a:xfrm>
            <a:off x="2463800" y="6745857"/>
            <a:ext cx="1168500" cy="126900"/>
          </a:xfrm>
          <a:prstGeom prst="rect">
            <a:avLst/>
          </a:prstGeom>
          <a:solidFill>
            <a:srgbClr val="ED726E"/>
          </a:solidFill>
          <a:ln w="12700" cap="flat" cmpd="sng">
            <a:solidFill>
              <a:srgbClr val="ED726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  <a:tabLst/>
              <a:defRPr/>
            </a:pPr>
            <a:endParaRPr kumimoji="0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91193" y="2188193"/>
            <a:ext cx="2716778" cy="286232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Планы по приему и обучению составляются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совместно с работодателями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под их потребности с использованием плана целевого обучения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На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бюджетных местах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обучаются по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целевым договорам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с возможностью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получения ДПО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с учетом потребности работодателя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Практические занятия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проводятся на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производстве 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под руководством наставника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CF09E0-22C6-40F4-899C-0A31F2E347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246" y="211092"/>
            <a:ext cx="2097450" cy="139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82656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9535</TotalTime>
  <Words>2525</Words>
  <Application>Microsoft Office PowerPoint</Application>
  <PresentationFormat>Широкоэкранный</PresentationFormat>
  <Paragraphs>420</Paragraphs>
  <Slides>23</Slides>
  <Notes>12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42" baseType="lpstr">
      <vt:lpstr>Montserrat SemiBold</vt:lpstr>
      <vt:lpstr>Raleway</vt:lpstr>
      <vt:lpstr>Montserrat ExtraBold</vt:lpstr>
      <vt:lpstr>Arial Black</vt:lpstr>
      <vt:lpstr>Calibri</vt:lpstr>
      <vt:lpstr>Montserrat Black</vt:lpstr>
      <vt:lpstr>Times New Roman</vt:lpstr>
      <vt:lpstr>Lato</vt:lpstr>
      <vt:lpstr>Wingdings</vt:lpstr>
      <vt:lpstr>Arial</vt:lpstr>
      <vt:lpstr>Montserrat Medium</vt:lpstr>
      <vt:lpstr>Montserrat Light</vt:lpstr>
      <vt:lpstr>Dela Gothic One</vt:lpstr>
      <vt:lpstr>Montserrat</vt:lpstr>
      <vt:lpstr>Simple Light</vt:lpstr>
      <vt:lpstr>1_Тема Office</vt:lpstr>
      <vt:lpstr>Simple Light</vt:lpstr>
      <vt:lpstr>Simple Light</vt:lpstr>
      <vt:lpstr>CorelDRAW</vt:lpstr>
      <vt:lpstr>Презентация PowerPoint</vt:lpstr>
      <vt:lpstr>Презентация PowerPoint</vt:lpstr>
      <vt:lpstr>Презентация PowerPoint</vt:lpstr>
      <vt:lpstr>Оценка потенциала кластера</vt:lpstr>
      <vt:lpstr>Управленческие приоритеты кластера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НОРМАТИВНЫЕ ДОКУМЕНТЫ: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Савенков</dc:creator>
  <cp:lastModifiedBy>admin</cp:lastModifiedBy>
  <cp:revision>78</cp:revision>
  <cp:lastPrinted>2024-09-18T05:17:50Z</cp:lastPrinted>
  <dcterms:modified xsi:type="dcterms:W3CDTF">2025-02-06T08:41:48Z</dcterms:modified>
</cp:coreProperties>
</file>